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70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7.12.2016.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7.12.2016.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7.12.2016.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7.12.2016.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7.12.2016.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7.12.2016.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7.12.2016.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7.12.2016.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7.12.2016.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7.12.2016.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7.12.2016.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1A071-2A74-455A-A49A-8BB21E4AC2F6}" type="datetimeFigureOut">
              <a:rPr lang="sr-Latn-CS" smtClean="0"/>
              <a:pPr/>
              <a:t>7.12.2016.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7.png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kopirano s racunala\MARIO POSAO\2.RAZRED\2.b šk. god. 2013.14\fotografije za prezentacije iz likovnog\Rainbow_Ocean__by_Thelma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9622" y="2564904"/>
            <a:ext cx="3072340" cy="2304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99592" y="869959"/>
            <a:ext cx="7772400" cy="1470025"/>
          </a:xfrm>
        </p:spPr>
        <p:txBody>
          <a:bodyPr>
            <a:normAutofit/>
          </a:bodyPr>
          <a:lstStyle/>
          <a:p>
            <a:r>
              <a:rPr lang="hr-HR" sz="4000" dirty="0">
                <a:latin typeface="+mn-lt"/>
              </a:rPr>
              <a:t>Tople i hladne boje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47664" y="1844824"/>
            <a:ext cx="6400800" cy="720080"/>
          </a:xfrm>
        </p:spPr>
        <p:txBody>
          <a:bodyPr>
            <a:noAutofit/>
          </a:bodyPr>
          <a:lstStyle/>
          <a:p>
            <a:r>
              <a:rPr lang="hr-HR" sz="2800" dirty="0">
                <a:solidFill>
                  <a:schemeClr val="tx1"/>
                </a:solidFill>
              </a:rPr>
              <a:t>Kontrast toplo-hladno</a:t>
            </a:r>
          </a:p>
        </p:txBody>
      </p:sp>
      <p:sp>
        <p:nvSpPr>
          <p:cNvPr id="5" name="TekstniOkvir 5"/>
          <p:cNvSpPr txBox="1"/>
          <p:nvPr/>
        </p:nvSpPr>
        <p:spPr>
          <a:xfrm>
            <a:off x="5004048" y="6309320"/>
            <a:ext cx="406366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dirty="0"/>
              <a:t>Mario Gavran, OŠ Julija </a:t>
            </a:r>
            <a:r>
              <a:rPr lang="hr-HR" dirty="0" err="1"/>
              <a:t>Kempfa</a:t>
            </a:r>
            <a:r>
              <a:rPr lang="hr-HR" dirty="0"/>
              <a:t>, Požega</a:t>
            </a:r>
          </a:p>
        </p:txBody>
      </p:sp>
    </p:spTree>
    <p:extLst>
      <p:ext uri="{BB962C8B-B14F-4D97-AF65-F5344CB8AC3E}">
        <p14:creationId xmlns:p14="http://schemas.microsoft.com/office/powerpoint/2010/main" val="1454075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971600" y="2110209"/>
            <a:ext cx="73384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4400" dirty="0"/>
              <a:t>A mogu li boje biti u kontrastu?</a:t>
            </a:r>
          </a:p>
        </p:txBody>
      </p:sp>
    </p:spTree>
    <p:extLst>
      <p:ext uri="{BB962C8B-B14F-4D97-AF65-F5344CB8AC3E}">
        <p14:creationId xmlns:p14="http://schemas.microsoft.com/office/powerpoint/2010/main" val="2136673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H:\kopirano s racunala\MARIO POSAO\2.RAZRED\2.b šk. god. 2013.14\fotografije za prezentacije iz likovnog\narančasta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979976"/>
            <a:ext cx="2031564" cy="2721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niOkvir 3"/>
          <p:cNvSpPr txBox="1"/>
          <p:nvPr/>
        </p:nvSpPr>
        <p:spPr>
          <a:xfrm>
            <a:off x="683568" y="1659869"/>
            <a:ext cx="77483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4400" dirty="0"/>
              <a:t>U kakvom su kontrastu ove boje?</a:t>
            </a:r>
          </a:p>
        </p:txBody>
      </p:sp>
      <p:pic>
        <p:nvPicPr>
          <p:cNvPr id="5" name="Picture 2" descr="H:\kopirano s racunala\MARIO POSAO\2.RAZRED\2.b šk. god. 2013.14\fotografije za prezentacije iz likovnog\PLAV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068960"/>
            <a:ext cx="1719089" cy="2303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H:\kopirano s racunala\MARIO POSAO\2.RAZRED\2.b šk. god. 2013.14\fotografije za prezentacije iz likovnog\zelena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9336" y="2581021"/>
            <a:ext cx="1921435" cy="257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H:\kopirano s racunala\MARIO POSAO\2.RAZRED\2.b šk. god. 2013.14\fotografije za prezentacije iz likovnog\CRVENA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37" y="2562695"/>
            <a:ext cx="1935113" cy="2592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H:\kopirano s racunala\MARIO POSAO\2.RAZRED\2.b šk. god. 2013.14\fotografije za prezentacije iz likovnog\ŽUTA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694" y="4429296"/>
            <a:ext cx="1806068" cy="2419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:\kopirano s racunala\MARIO POSAO\2.RAZRED\2.b šk. god. 2013.14\fotografije za prezentacije iz likovnog\ljubičasta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5673" y="3188206"/>
            <a:ext cx="1719089" cy="2303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86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928662" y="2428868"/>
            <a:ext cx="743767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6600" dirty="0"/>
              <a:t>Toplo-hladni kontrast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kopirano s racunala\MARIO POSAO\likovni radovi\generacija 2012.13\2.b 2013.14\Čudesna šuma, spektar boja,crte\P108028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1000108"/>
            <a:ext cx="3576654" cy="4768872"/>
          </a:xfrm>
          <a:prstGeom prst="rect">
            <a:avLst/>
          </a:prstGeom>
          <a:noFill/>
        </p:spPr>
      </p:pic>
      <p:sp>
        <p:nvSpPr>
          <p:cNvPr id="5" name="TekstniOkvir 4"/>
          <p:cNvSpPr txBox="1"/>
          <p:nvPr/>
        </p:nvSpPr>
        <p:spPr>
          <a:xfrm>
            <a:off x="4572000" y="928670"/>
            <a:ext cx="268400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dirty="0"/>
              <a:t>Promotrite sliku. </a:t>
            </a:r>
          </a:p>
          <a:p>
            <a:r>
              <a:rPr lang="hr-HR" sz="2800" dirty="0"/>
              <a:t>Koje boje vidite?</a:t>
            </a:r>
          </a:p>
        </p:txBody>
      </p:sp>
      <p:sp>
        <p:nvSpPr>
          <p:cNvPr id="6" name="Pravokutnik 5"/>
          <p:cNvSpPr/>
          <p:nvPr/>
        </p:nvSpPr>
        <p:spPr>
          <a:xfrm>
            <a:off x="4929190" y="2285992"/>
            <a:ext cx="9635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hr-HR" sz="2400" dirty="0">
                <a:solidFill>
                  <a:prstClr val="black"/>
                </a:solidFill>
              </a:rPr>
              <a:t>Tople</a:t>
            </a:r>
            <a:r>
              <a:rPr lang="hr-HR" dirty="0">
                <a:solidFill>
                  <a:prstClr val="black"/>
                </a:solidFill>
              </a:rPr>
              <a:t>?</a:t>
            </a:r>
          </a:p>
        </p:txBody>
      </p:sp>
      <p:sp>
        <p:nvSpPr>
          <p:cNvPr id="7" name="Pravokutnik 6"/>
          <p:cNvSpPr/>
          <p:nvPr/>
        </p:nvSpPr>
        <p:spPr>
          <a:xfrm>
            <a:off x="5000628" y="3357562"/>
            <a:ext cx="13260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hr-HR" sz="2800" dirty="0">
                <a:solidFill>
                  <a:prstClr val="black"/>
                </a:solidFill>
              </a:rPr>
              <a:t>Hladne</a:t>
            </a:r>
            <a:r>
              <a:rPr lang="hr-HR" dirty="0">
                <a:solidFill>
                  <a:prstClr val="black"/>
                </a:solidFill>
              </a:rPr>
              <a:t>?</a:t>
            </a:r>
          </a:p>
        </p:txBody>
      </p:sp>
      <p:sp>
        <p:nvSpPr>
          <p:cNvPr id="8" name="Pravokutnik 7"/>
          <p:cNvSpPr/>
          <p:nvPr/>
        </p:nvSpPr>
        <p:spPr>
          <a:xfrm>
            <a:off x="5000628" y="4214818"/>
            <a:ext cx="30997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r-HR" sz="2800" dirty="0">
                <a:solidFill>
                  <a:prstClr val="black"/>
                </a:solidFill>
              </a:rPr>
              <a:t>Koje su boje u toplo-hladnom kontrastu?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1142976" y="2214554"/>
            <a:ext cx="702339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4400" dirty="0"/>
              <a:t>A sada poslušajte jednu priču.</a:t>
            </a:r>
          </a:p>
          <a:p>
            <a:r>
              <a:rPr lang="hr-HR" sz="4400" dirty="0"/>
              <a:t>Priča se zove </a:t>
            </a:r>
            <a:r>
              <a:rPr lang="hr-HR" sz="4400" i="1" dirty="0"/>
              <a:t>Čudesna šuma</a:t>
            </a:r>
            <a:r>
              <a:rPr lang="hr-HR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08120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1604077" y="750817"/>
            <a:ext cx="53512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4400" dirty="0"/>
              <a:t>A kako izgleda drveće?</a:t>
            </a:r>
          </a:p>
        </p:txBody>
      </p:sp>
      <p:pic>
        <p:nvPicPr>
          <p:cNvPr id="6146" name="Picture 2" descr="H:\kopirano s racunala\MARIO POSAO\2.RAZRED\2.b šk. god. 2013.14\fotografije za prezentacije iz likovnog\drvo crno bijelo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077" y="1844824"/>
            <a:ext cx="5187690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7575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395536" y="1196752"/>
            <a:ext cx="8653523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dirty="0"/>
              <a:t>Danas ćete naslikati šumu. </a:t>
            </a:r>
          </a:p>
          <a:p>
            <a:r>
              <a:rPr lang="hr-HR" sz="3600" dirty="0"/>
              <a:t>To će biti neobična i čudesna šuma.</a:t>
            </a:r>
          </a:p>
          <a:p>
            <a:r>
              <a:rPr lang="hr-HR" sz="3600" dirty="0"/>
              <a:t>Crtat ćete stabla bez lišća. Stabla i grane ćete </a:t>
            </a:r>
          </a:p>
          <a:p>
            <a:r>
              <a:rPr lang="hr-HR" sz="3600" dirty="0"/>
              <a:t>crtati </a:t>
            </a:r>
            <a:r>
              <a:rPr lang="hr-HR" sz="3600" dirty="0" err="1"/>
              <a:t>obrisnim</a:t>
            </a:r>
            <a:r>
              <a:rPr lang="hr-HR" sz="3600" dirty="0"/>
              <a:t> crtama. Pazite, iz šire grane</a:t>
            </a:r>
          </a:p>
          <a:p>
            <a:r>
              <a:rPr lang="hr-HR" sz="3600" dirty="0"/>
              <a:t> izlazi tanja. Grane se prema vrhu sužavaju. </a:t>
            </a:r>
          </a:p>
          <a:p>
            <a:r>
              <a:rPr lang="hr-HR" sz="3600" dirty="0"/>
              <a:t>Debla i grane ćete ispunjavati različitim </a:t>
            </a:r>
          </a:p>
          <a:p>
            <a:r>
              <a:rPr lang="hr-HR" sz="3600" dirty="0"/>
              <a:t>plohama koje ćete poslije ispunjavati samo </a:t>
            </a:r>
          </a:p>
          <a:p>
            <a:r>
              <a:rPr lang="hr-HR" sz="3600" dirty="0"/>
              <a:t>toplim i hladnim bojama. </a:t>
            </a:r>
          </a:p>
          <a:p>
            <a:r>
              <a:rPr lang="hr-HR" sz="3600" dirty="0"/>
              <a:t>Prikažite kontrast toplih i hladnih boja</a:t>
            </a:r>
            <a:r>
              <a:rPr lang="hr-H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50518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kopirano s racunala\MARIO POSAO\2.RAZRED\2.b šk. god. 2013.14\fotografije za prezentacije iz likovnog\krug boj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340768"/>
            <a:ext cx="5328592" cy="4931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niOkvir 3"/>
          <p:cNvSpPr txBox="1"/>
          <p:nvPr/>
        </p:nvSpPr>
        <p:spPr>
          <a:xfrm>
            <a:off x="683568" y="542968"/>
            <a:ext cx="75280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4400" dirty="0"/>
              <a:t>Ponovimo što znamo o bojama. </a:t>
            </a:r>
          </a:p>
        </p:txBody>
      </p:sp>
    </p:spTree>
    <p:extLst>
      <p:ext uri="{BB962C8B-B14F-4D97-AF65-F5344CB8AC3E}">
        <p14:creationId xmlns:p14="http://schemas.microsoft.com/office/powerpoint/2010/main" val="3023996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:\kopirano s racunala\MARIO POSAO\2.RAZRED\2.b šk. god. 2013.14\fotografije za prezentacije iz likovnog\PLAV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9928" y="413246"/>
            <a:ext cx="1719089" cy="2303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H:\kopirano s racunala\MARIO POSAO\2.RAZRED\2.b šk. god. 2013.14\fotografije za prezentacije iz likovnog\ŽUT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4479" y="2252277"/>
            <a:ext cx="1806068" cy="2419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:\kopirano s racunala\MARIO POSAO\2.RAZRED\2.b šk. god. 2013.14\fotografije za prezentacije iz likovnog\ljubičasta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5228" y="2132856"/>
            <a:ext cx="1719089" cy="2303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H:\kopirano s racunala\MARIO POSAO\2.RAZRED\2.b šk. god. 2013.14\fotografije za prezentacije iz likovnog\narančasta.bm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059" y="2235836"/>
            <a:ext cx="2031564" cy="2721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:\kopirano s racunala\MARIO POSAO\2.RAZRED\2.b šk. god. 2013.14\fotografije za prezentacije iz likovnog\zelena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13794"/>
            <a:ext cx="1921435" cy="257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H:\kopirano s racunala\MARIO POSAO\2.RAZRED\2.b šk. god. 2013.14\fotografije za prezentacije iz likovnog\CRVENA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059" y="-3215"/>
            <a:ext cx="1935113" cy="2592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niOkvir 3"/>
          <p:cNvSpPr txBox="1"/>
          <p:nvPr/>
        </p:nvSpPr>
        <p:spPr>
          <a:xfrm>
            <a:off x="539552" y="5000218"/>
            <a:ext cx="78487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400" dirty="0"/>
              <a:t>Pogledaj ove boje. </a:t>
            </a:r>
          </a:p>
          <a:p>
            <a:r>
              <a:rPr lang="hr-HR" sz="4400" dirty="0"/>
              <a:t>Koje djeluju toplo, a koje hladno?</a:t>
            </a:r>
          </a:p>
        </p:txBody>
      </p:sp>
    </p:spTree>
    <p:extLst>
      <p:ext uri="{BB962C8B-B14F-4D97-AF65-F5344CB8AC3E}">
        <p14:creationId xmlns:p14="http://schemas.microsoft.com/office/powerpoint/2010/main" val="461433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899592" y="976788"/>
            <a:ext cx="701506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dirty="0"/>
              <a:t>One boje koje na nas djeluju toplo,</a:t>
            </a:r>
          </a:p>
          <a:p>
            <a:r>
              <a:rPr lang="hr-HR" sz="3600" dirty="0"/>
              <a:t>koje nas podsjećaju na vatru i Sunce</a:t>
            </a:r>
          </a:p>
          <a:p>
            <a:r>
              <a:rPr lang="hr-HR" sz="3600" dirty="0"/>
              <a:t>nazivamo TOPLIM BOJAMA.</a:t>
            </a:r>
          </a:p>
        </p:txBody>
      </p:sp>
      <p:pic>
        <p:nvPicPr>
          <p:cNvPr id="5" name="Picture 3" descr="H:\kopirano s racunala\MARIO POSAO\2.RAZRED\2.b šk. god. 2013.14\fotografije za prezentacije iz likovnog\ŽUT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198536"/>
            <a:ext cx="1806068" cy="2419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H:\kopirano s racunala\MARIO POSAO\2.RAZRED\2.b šk. god. 2013.14\fotografije za prezentacije iz likovnog\narančasta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115107"/>
            <a:ext cx="2031564" cy="2721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H:\kopirano s racunala\MARIO POSAO\2.RAZRED\2.b šk. god. 2013.14\fotografije za prezentacije iz likovnog\CRVEN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025640"/>
            <a:ext cx="1935113" cy="2592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471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971600" y="764704"/>
            <a:ext cx="69127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r-HR" sz="3600" dirty="0">
                <a:solidFill>
                  <a:prstClr val="black"/>
                </a:solidFill>
              </a:rPr>
              <a:t>One boje koje na nas djeluju hladno, koje nas podsjećaju na vodu i led nazivamo HLADNIM BOJAMA. </a:t>
            </a:r>
          </a:p>
        </p:txBody>
      </p:sp>
      <p:pic>
        <p:nvPicPr>
          <p:cNvPr id="6" name="Picture 2" descr="H:\kopirano s racunala\MARIO POSAO\2.RAZRED\2.b šk. god. 2013.14\fotografije za prezentacije iz likovnog\PLAV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96952"/>
            <a:ext cx="1719089" cy="2303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:\kopirano s racunala\MARIO POSAO\2.RAZRED\2.b šk. god. 2013.14\fotografije za prezentacije iz likovnog\ljubičasta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1117" y="2871535"/>
            <a:ext cx="1719089" cy="2303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H:\kopirano s racunala\MARIO POSAO\2.RAZRED\2.b šk. god. 2013.14\fotografije za prezentacije iz likovnog\zelena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7266" y="2735983"/>
            <a:ext cx="1921435" cy="257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2030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539552" y="2580144"/>
            <a:ext cx="82627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4000" dirty="0"/>
              <a:t>Prisjetimo se sada što je to KONTRAST. </a:t>
            </a:r>
          </a:p>
        </p:txBody>
      </p:sp>
    </p:spTree>
    <p:extLst>
      <p:ext uri="{BB962C8B-B14F-4D97-AF65-F5344CB8AC3E}">
        <p14:creationId xmlns:p14="http://schemas.microsoft.com/office/powerpoint/2010/main" val="4215666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:\kopirano s racunala\MARIO POSAO\2.RAZRED\2.b šk. god. 2013.14\fotografije za prezentacije iz likovnog\već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0" y="1214422"/>
            <a:ext cx="4067944" cy="3147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niOkvir 3"/>
          <p:cNvSpPr txBox="1"/>
          <p:nvPr/>
        </p:nvSpPr>
        <p:spPr>
          <a:xfrm>
            <a:off x="428596" y="4786322"/>
            <a:ext cx="879362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dirty="0">
                <a:solidFill>
                  <a:prstClr val="black"/>
                </a:solidFill>
              </a:rPr>
              <a:t>Koji matematički znak možemo staviti između </a:t>
            </a:r>
          </a:p>
          <a:p>
            <a:r>
              <a:rPr lang="hr-HR" sz="3600" dirty="0">
                <a:solidFill>
                  <a:prstClr val="black"/>
                </a:solidFill>
              </a:rPr>
              <a:t>doge i pinča?</a:t>
            </a:r>
          </a:p>
          <a:p>
            <a:endParaRPr lang="hr-HR" dirty="0">
              <a:solidFill>
                <a:prstClr val="black"/>
              </a:solidFill>
            </a:endParaRPr>
          </a:p>
        </p:txBody>
      </p:sp>
      <p:pic>
        <p:nvPicPr>
          <p:cNvPr id="2" name="Picture 2" descr="F:\Likovni prezentacije\za prezentacije profil\dog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071546"/>
            <a:ext cx="4476750" cy="3419475"/>
          </a:xfrm>
          <a:prstGeom prst="rect">
            <a:avLst/>
          </a:prstGeom>
          <a:noFill/>
        </p:spPr>
      </p:pic>
      <p:pic>
        <p:nvPicPr>
          <p:cNvPr id="3" name="Picture 3" descr="F:\Likovni prezentacije\za prezentacije profil\pinch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86512" y="1928802"/>
            <a:ext cx="2466975" cy="18478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2657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1192213" y="1484784"/>
            <a:ext cx="68299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>
                <a:solidFill>
                  <a:prstClr val="black"/>
                </a:solidFill>
              </a:rPr>
              <a:t>Ovako veliku različitost kao što je razlika u veličini ova dva psa nazivamo </a:t>
            </a:r>
            <a:r>
              <a:rPr lang="hr-HR" sz="4000" b="1" dirty="0">
                <a:solidFill>
                  <a:prstClr val="black"/>
                </a:solidFill>
              </a:rPr>
              <a:t>SUPROTNOST</a:t>
            </a:r>
            <a:r>
              <a:rPr lang="hr-HR" sz="4000" dirty="0">
                <a:solidFill>
                  <a:prstClr val="black"/>
                </a:solidFill>
              </a:rPr>
              <a:t> ili </a:t>
            </a:r>
            <a:r>
              <a:rPr lang="hr-HR" sz="4000" b="1" dirty="0">
                <a:solidFill>
                  <a:prstClr val="black"/>
                </a:solidFill>
              </a:rPr>
              <a:t>KONTRAST</a:t>
            </a:r>
          </a:p>
        </p:txBody>
      </p:sp>
    </p:spTree>
    <p:extLst>
      <p:ext uri="{BB962C8B-B14F-4D97-AF65-F5344CB8AC3E}">
        <p14:creationId xmlns:p14="http://schemas.microsoft.com/office/powerpoint/2010/main" val="2146988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611560" y="750812"/>
            <a:ext cx="76845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dirty="0">
                <a:solidFill>
                  <a:prstClr val="black"/>
                </a:solidFill>
              </a:rPr>
              <a:t>Možete li se sjetiti još nekih suprotnosti </a:t>
            </a:r>
          </a:p>
          <a:p>
            <a:r>
              <a:rPr lang="hr-HR" sz="3600" dirty="0">
                <a:solidFill>
                  <a:prstClr val="black"/>
                </a:solidFill>
              </a:rPr>
              <a:t>ili kontrasta?</a:t>
            </a:r>
          </a:p>
        </p:txBody>
      </p:sp>
      <p:sp>
        <p:nvSpPr>
          <p:cNvPr id="5" name="TekstniOkvir 4"/>
          <p:cNvSpPr txBox="1"/>
          <p:nvPr/>
        </p:nvSpPr>
        <p:spPr>
          <a:xfrm>
            <a:off x="1403648" y="2564904"/>
            <a:ext cx="2641108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dirty="0">
                <a:solidFill>
                  <a:prstClr val="black"/>
                </a:solidFill>
              </a:rPr>
              <a:t>Toplo-hladno</a:t>
            </a:r>
          </a:p>
          <a:p>
            <a:endParaRPr lang="hr-HR" sz="3600" dirty="0">
              <a:solidFill>
                <a:prstClr val="black"/>
              </a:solidFill>
            </a:endParaRPr>
          </a:p>
          <a:p>
            <a:r>
              <a:rPr lang="hr-HR" sz="3600" dirty="0">
                <a:solidFill>
                  <a:prstClr val="black"/>
                </a:solidFill>
              </a:rPr>
              <a:t>Oštro-tupo</a:t>
            </a:r>
          </a:p>
          <a:p>
            <a:endParaRPr lang="hr-HR" sz="3600" dirty="0">
              <a:solidFill>
                <a:prstClr val="black"/>
              </a:solidFill>
            </a:endParaRPr>
          </a:p>
          <a:p>
            <a:r>
              <a:rPr lang="hr-HR" sz="3600" dirty="0">
                <a:solidFill>
                  <a:prstClr val="black"/>
                </a:solidFill>
              </a:rPr>
              <a:t>Brzo-sporo</a:t>
            </a:r>
          </a:p>
          <a:p>
            <a:endParaRPr lang="hr-HR" sz="3600" dirty="0">
              <a:solidFill>
                <a:prstClr val="black"/>
              </a:solidFill>
            </a:endParaRPr>
          </a:p>
          <a:p>
            <a:r>
              <a:rPr lang="hr-HR" sz="3600" dirty="0">
                <a:solidFill>
                  <a:prstClr val="black"/>
                </a:solidFill>
              </a:rPr>
              <a:t>Mokro-suho</a:t>
            </a:r>
          </a:p>
        </p:txBody>
      </p:sp>
    </p:spTree>
    <p:extLst>
      <p:ext uri="{BB962C8B-B14F-4D97-AF65-F5344CB8AC3E}">
        <p14:creationId xmlns:p14="http://schemas.microsoft.com/office/powerpoint/2010/main" val="5856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236</Words>
  <Application>Microsoft Office PowerPoint</Application>
  <PresentationFormat>On-screen Show (4:3)</PresentationFormat>
  <Paragraphs>43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tema</vt:lpstr>
      <vt:lpstr>Tople i hladne boje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Tople i hladne boje</dc:title>
  <dc:creator>Gordana Ivančić</dc:creator>
  <cp:lastModifiedBy>Maja Jelić-Kolar</cp:lastModifiedBy>
  <cp:revision>11</cp:revision>
  <dcterms:modified xsi:type="dcterms:W3CDTF">2016-12-07T10:30:56Z</dcterms:modified>
</cp:coreProperties>
</file>