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6" r:id="rId3"/>
    <p:sldId id="257" r:id="rId4"/>
    <p:sldId id="277" r:id="rId5"/>
    <p:sldId id="279" r:id="rId6"/>
    <p:sldId id="280" r:id="rId7"/>
    <p:sldId id="258" r:id="rId8"/>
    <p:sldId id="259" r:id="rId9"/>
    <p:sldId id="261" r:id="rId10"/>
    <p:sldId id="281" r:id="rId11"/>
    <p:sldId id="282" r:id="rId12"/>
    <p:sldId id="283" r:id="rId13"/>
    <p:sldId id="284" r:id="rId14"/>
    <p:sldId id="285" r:id="rId15"/>
    <p:sldId id="287" r:id="rId16"/>
    <p:sldId id="270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1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87857-9C4D-4009-A168-FDABE2D9E5A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739B2-03F0-4CCE-825F-847BEA2C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9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39B2-03F0-4CCE-825F-847BEA2C7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1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11D9C7-E6D2-461B-A4A6-EE77C00E09F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3</a:t>
            </a:r>
            <a:r>
              <a:rPr lang="hr-HR" sz="4800" dirty="0" smtClean="0"/>
              <a:t>. KRUG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POGODI TKO SAM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/>
              <a:t>p</a:t>
            </a:r>
            <a:r>
              <a:rPr lang="hr-HR" dirty="0" smtClean="0"/>
              <a:t>repoznaj osobu </a:t>
            </a:r>
            <a:r>
              <a:rPr lang="hr-HR" dirty="0" smtClean="0"/>
              <a:t>na fotografiji!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7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4536558" cy="3048000"/>
          </a:xfrm>
        </p:spPr>
      </p:pic>
      <p:sp>
        <p:nvSpPr>
          <p:cNvPr id="5" name="TextBox 4"/>
          <p:cNvSpPr txBox="1"/>
          <p:nvPr/>
        </p:nvSpPr>
        <p:spPr>
          <a:xfrm>
            <a:off x="5868144" y="2564904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dirty="0" smtClean="0"/>
              <a:t>Ivan Kukuljević Sakcinski</a:t>
            </a:r>
          </a:p>
          <a:p>
            <a:pPr marL="342900" indent="-342900">
              <a:buAutoNum type="alphaLcParenR"/>
            </a:pPr>
            <a:r>
              <a:rPr lang="hr-HR" dirty="0" smtClean="0"/>
              <a:t>Janko Drašković</a:t>
            </a:r>
          </a:p>
          <a:p>
            <a:pPr marL="342900" indent="-342900">
              <a:buAutoNum type="alphaLcParenR"/>
            </a:pPr>
            <a:r>
              <a:rPr lang="hr-HR" dirty="0" smtClean="0"/>
              <a:t>Ljudevit Gaj</a:t>
            </a:r>
          </a:p>
          <a:p>
            <a:pPr marL="342900" indent="-342900">
              <a:buAutoNum type="alphaLcParenR"/>
            </a:pPr>
            <a:r>
              <a:rPr lang="hr-HR" dirty="0" smtClean="0"/>
              <a:t>Antun Mihanović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2348088" cy="3268800"/>
          </a:xfrm>
        </p:spPr>
      </p:pic>
      <p:sp>
        <p:nvSpPr>
          <p:cNvPr id="5" name="TextBox 4"/>
          <p:cNvSpPr txBox="1"/>
          <p:nvPr/>
        </p:nvSpPr>
        <p:spPr>
          <a:xfrm>
            <a:off x="4788024" y="285293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dirty="0" smtClean="0"/>
              <a:t>Faust Vrančić</a:t>
            </a:r>
          </a:p>
          <a:p>
            <a:pPr marL="342900" indent="-342900">
              <a:buAutoNum type="alphaLcParenR"/>
            </a:pPr>
            <a:r>
              <a:rPr lang="hr-HR" dirty="0" smtClean="0"/>
              <a:t>Bartol Kašić</a:t>
            </a:r>
          </a:p>
          <a:p>
            <a:pPr marL="342900" indent="-342900">
              <a:buAutoNum type="alphaLcParenR"/>
            </a:pPr>
            <a:r>
              <a:rPr lang="hr-HR" dirty="0" smtClean="0"/>
              <a:t>Fran Krsto Frankopan</a:t>
            </a:r>
          </a:p>
          <a:p>
            <a:pPr marL="342900" indent="-342900">
              <a:buAutoNum type="alphaLcParenR"/>
            </a:pPr>
            <a:r>
              <a:rPr lang="hr-HR" dirty="0" smtClean="0"/>
              <a:t>Marko Marulić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9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/>
        </p:blipFill>
        <p:spPr>
          <a:xfrm>
            <a:off x="1619672" y="2276872"/>
            <a:ext cx="2538025" cy="3351600"/>
          </a:xfrm>
        </p:spPr>
      </p:pic>
      <p:sp>
        <p:nvSpPr>
          <p:cNvPr id="5" name="TextBox 4"/>
          <p:cNvSpPr txBox="1"/>
          <p:nvPr/>
        </p:nvSpPr>
        <p:spPr>
          <a:xfrm>
            <a:off x="4788024" y="270892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dirty="0" smtClean="0"/>
              <a:t>Dimitrije Demeter</a:t>
            </a:r>
          </a:p>
          <a:p>
            <a:pPr marL="342900" indent="-342900">
              <a:buAutoNum type="alphaLcParenR"/>
            </a:pPr>
            <a:r>
              <a:rPr lang="hr-HR" dirty="0" smtClean="0"/>
              <a:t>Petar Preradović</a:t>
            </a:r>
          </a:p>
          <a:p>
            <a:pPr marL="342900" indent="-342900">
              <a:buAutoNum type="alphaLcParenR"/>
            </a:pPr>
            <a:r>
              <a:rPr lang="hr-HR" dirty="0" smtClean="0"/>
              <a:t>Stanko Vraz</a:t>
            </a:r>
          </a:p>
          <a:p>
            <a:pPr marL="342900" indent="-342900">
              <a:buAutoNum type="alphaLcParenR"/>
            </a:pPr>
            <a:r>
              <a:rPr lang="hr-HR" dirty="0" smtClean="0"/>
              <a:t>Eugen Kumičić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7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4064000" cy="3048000"/>
          </a:xfrm>
        </p:spPr>
      </p:pic>
      <p:sp>
        <p:nvSpPr>
          <p:cNvPr id="5" name="TextBox 4"/>
          <p:cNvSpPr txBox="1"/>
          <p:nvPr/>
        </p:nvSpPr>
        <p:spPr>
          <a:xfrm>
            <a:off x="5580112" y="278092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dirty="0" smtClean="0"/>
              <a:t>Ivan Mažuranić</a:t>
            </a:r>
          </a:p>
          <a:p>
            <a:pPr marL="342900" indent="-342900">
              <a:buAutoNum type="alphaLcParenR"/>
            </a:pPr>
            <a:r>
              <a:rPr lang="hr-HR" dirty="0" smtClean="0"/>
              <a:t>Vjenceslav Novak</a:t>
            </a:r>
          </a:p>
          <a:p>
            <a:pPr marL="342900" indent="-342900">
              <a:buAutoNum type="alphaLcParenR"/>
            </a:pPr>
            <a:r>
              <a:rPr lang="hr-HR" dirty="0" smtClean="0"/>
              <a:t>August Šenoa</a:t>
            </a:r>
          </a:p>
          <a:p>
            <a:pPr marL="342900" indent="-342900">
              <a:buAutoNum type="alphaLcParenR"/>
            </a:pPr>
            <a:r>
              <a:rPr lang="hr-HR" dirty="0" smtClean="0"/>
              <a:t>Josip Kozarac</a:t>
            </a:r>
          </a:p>
          <a:p>
            <a:pPr marL="342900" indent="-342900">
              <a:buAutoNum type="alphaLcParenR"/>
            </a:pPr>
            <a:endParaRPr lang="hr-HR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9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1905000" cy="2867025"/>
          </a:xfrm>
        </p:spPr>
      </p:pic>
      <p:sp>
        <p:nvSpPr>
          <p:cNvPr id="5" name="TextBox 4"/>
          <p:cNvSpPr txBox="1"/>
          <p:nvPr/>
        </p:nvSpPr>
        <p:spPr>
          <a:xfrm>
            <a:off x="4572000" y="299695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dirty="0" smtClean="0"/>
              <a:t>Franjo Tuđman</a:t>
            </a:r>
          </a:p>
          <a:p>
            <a:pPr marL="342900" indent="-342900">
              <a:buAutoNum type="alphaLcParenR"/>
            </a:pPr>
            <a:r>
              <a:rPr lang="hr-HR" dirty="0" smtClean="0"/>
              <a:t>Josip Broz Tito</a:t>
            </a:r>
          </a:p>
          <a:p>
            <a:pPr marL="342900" indent="-342900">
              <a:buAutoNum type="alphaLcParenR"/>
            </a:pPr>
            <a:r>
              <a:rPr lang="hr-HR" dirty="0" smtClean="0"/>
              <a:t>Vuk Karadžić</a:t>
            </a:r>
          </a:p>
          <a:p>
            <a:pPr marL="342900" indent="-342900">
              <a:buAutoNum type="alphaLcParenR"/>
            </a:pPr>
            <a:r>
              <a:rPr lang="hr-HR" dirty="0" smtClean="0"/>
              <a:t>Vladimir Anić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5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6400800" cy="685800"/>
          </a:xfrm>
        </p:spPr>
        <p:txBody>
          <a:bodyPr/>
          <a:lstStyle/>
          <a:p>
            <a:r>
              <a:rPr lang="hr-HR" dirty="0" smtClean="0"/>
              <a:t>ODGOVORI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33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Odgovori: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6832848" cy="367240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200" dirty="0" smtClean="0"/>
              <a:t>  BUDNICE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200" dirty="0" smtClean="0"/>
              <a:t>VLAHO BUKOVAC, HRVATSKI NARODNI PREPOROD</a:t>
            </a:r>
          </a:p>
          <a:p>
            <a:pPr indent="0">
              <a:buNone/>
            </a:pPr>
            <a:r>
              <a:rPr lang="hr-HR" sz="2000" dirty="0"/>
              <a:t>3. 1954. – Novosadski dogovor</a:t>
            </a:r>
          </a:p>
          <a:p>
            <a:pPr indent="0">
              <a:buNone/>
            </a:pPr>
            <a:r>
              <a:rPr lang="hr-HR" sz="2000" dirty="0"/>
              <a:t>1967. – Deklaracija o nazivu i položaju hrvatskog književnog jezika</a:t>
            </a:r>
          </a:p>
          <a:p>
            <a:pPr indent="0">
              <a:buNone/>
            </a:pPr>
            <a:r>
              <a:rPr lang="hr-HR" sz="2000" dirty="0"/>
              <a:t>1971. – Babić, Finka, Moguš, Hrvatski pravopis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hr-HR" sz="2200" dirty="0" smtClean="0"/>
          </a:p>
        </p:txBody>
      </p:sp>
    </p:spTree>
    <p:extLst>
      <p:ext uri="{BB962C8B-B14F-4D97-AF65-F5344CB8AC3E}">
        <p14:creationId xmlns:p14="http://schemas.microsoft.com/office/powerpoint/2010/main" val="34124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132856"/>
            <a:ext cx="6400800" cy="367240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hr-HR" sz="2400" dirty="0" smtClean="0"/>
              <a:t>AHAVCI </a:t>
            </a:r>
            <a:endParaRPr lang="hr-HR" sz="2400" dirty="0"/>
          </a:p>
          <a:p>
            <a:pPr marL="457200" indent="-457200">
              <a:buFont typeface="+mj-lt"/>
              <a:buAutoNum type="arabicPeriod" startAt="5"/>
            </a:pPr>
            <a:r>
              <a:rPr lang="hr-HR" sz="2400" dirty="0" smtClean="0"/>
              <a:t>PIŠI KAKO GOVORIŠ</a:t>
            </a:r>
            <a:endParaRPr lang="en-US" sz="2400" dirty="0"/>
          </a:p>
          <a:p>
            <a:pPr marL="457200" indent="-457200">
              <a:buFont typeface="+mj-lt"/>
              <a:buAutoNum type="arabicPeriod" startAt="5"/>
            </a:pPr>
            <a:r>
              <a:rPr lang="hr-HR" sz="2400" dirty="0" smtClean="0"/>
              <a:t>HRVATSKI DRŽAVNI URED ZA JEZIK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hr-HR" sz="2400" dirty="0" smtClean="0"/>
              <a:t>TELEGRAM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hr-HR" sz="2400" dirty="0" smtClean="0"/>
              <a:t>LONDONAC</a:t>
            </a:r>
            <a:endParaRPr lang="en-US" sz="2400" dirty="0"/>
          </a:p>
          <a:p>
            <a:pPr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02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POGODI TKO SAM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hr-HR" sz="2400" dirty="0" smtClean="0"/>
              <a:t>LJUDEVIT GAJ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FAUST VRANČIĆ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PETAR PRERADOVIĆ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JOSIP KOZARAC</a:t>
            </a:r>
          </a:p>
          <a:p>
            <a:pPr marL="457200" indent="-457200">
              <a:buAutoNum type="arabicPeriod"/>
            </a:pPr>
            <a:r>
              <a:rPr lang="hr-HR" sz="2400" dirty="0" smtClean="0"/>
              <a:t>JOSIP BROZ TITO</a:t>
            </a:r>
          </a:p>
          <a:p>
            <a:pPr marL="457200" indent="-457200">
              <a:buAutoNum type="arabicPeriod"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041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Himna hrvatskoga narodnog preporoda je pjesma Ljudevita Gaja </a:t>
            </a:r>
            <a:r>
              <a:rPr lang="hr-HR" sz="2800" i="1" dirty="0" smtClean="0"/>
              <a:t>Horvatov sloga i </a:t>
            </a:r>
            <a:r>
              <a:rPr lang="hr-HR" sz="2800" i="1" dirty="0" err="1" smtClean="0"/>
              <a:t>zjedinjenje</a:t>
            </a:r>
            <a:r>
              <a:rPr lang="hr-HR" sz="2800" dirty="0" smtClean="0"/>
              <a:t>, poznatija pod nazivom </a:t>
            </a:r>
            <a:r>
              <a:rPr lang="hr-HR" sz="2800" i="1" dirty="0" smtClean="0"/>
              <a:t>Još Hrvatska ni propala</a:t>
            </a:r>
            <a:r>
              <a:rPr lang="hr-HR" sz="2800" dirty="0" smtClean="0"/>
              <a:t>. Kako su se zvale pjesme nastale u doba preporoda, čija je zadaća bila buđenje nacionalne svijesti i jačanje zajedništva?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67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6840760" cy="685800"/>
          </a:xfrm>
        </p:spPr>
        <p:txBody>
          <a:bodyPr>
            <a:noAutofit/>
          </a:bodyPr>
          <a:lstStyle/>
          <a:p>
            <a:r>
              <a:rPr lang="hr-HR" sz="1800" dirty="0" smtClean="0">
                <a:latin typeface="Baskerville Old Face" pitchFamily="18" charset="0"/>
              </a:rPr>
              <a:t>2. </a:t>
            </a:r>
            <a:r>
              <a:rPr lang="hr-HR" sz="1800" dirty="0" smtClean="0">
                <a:latin typeface="Baskerville Old Face" pitchFamily="18" charset="0"/>
              </a:rPr>
              <a:t>Napiši naziv slike i njezinog autora!</a:t>
            </a:r>
            <a:endParaRPr lang="en-US" sz="1800" dirty="0">
              <a:latin typeface="Baskerville Old Fac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578752" cy="3268800"/>
          </a:xfrm>
        </p:spPr>
      </p:pic>
    </p:spTree>
    <p:extLst>
      <p:ext uri="{BB962C8B-B14F-4D97-AF65-F5344CB8AC3E}">
        <p14:creationId xmlns:p14="http://schemas.microsoft.com/office/powerpoint/2010/main" val="34331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295400"/>
            <a:ext cx="6840760" cy="685800"/>
          </a:xfrm>
        </p:spPr>
        <p:txBody>
          <a:bodyPr>
            <a:noAutofit/>
          </a:bodyPr>
          <a:lstStyle/>
          <a:p>
            <a:r>
              <a:rPr lang="hr-HR" sz="1800" dirty="0" smtClean="0">
                <a:latin typeface="Baskerville Old Face" pitchFamily="18" charset="0"/>
              </a:rPr>
              <a:t>3. UPIŠITE </a:t>
            </a:r>
            <a:r>
              <a:rPr lang="hr-HR" sz="1800" dirty="0">
                <a:latin typeface="Baskerville Old Face" pitchFamily="18" charset="0"/>
              </a:rPr>
              <a:t>NA LENTU VREMENA DJELA ILI DOGAĐAJE  VAŽNE ZA POVIJEST HRV. JEZIKA.</a:t>
            </a:r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90" y="2971924"/>
            <a:ext cx="5647619" cy="19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1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Kako su pogrdno nazivali predstavnike zagrebačke filološke škole, zbog svoga zalaganja za čuvanje starijih padežnih nastavaka u D, L, I i G množine?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548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708920"/>
            <a:ext cx="6400800" cy="3048001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Daničićeva ili vukovska filološka škola najznačajnija je filološka škola na početku 20. st. Ova škola zastupa načelo fonološkog pravopisa, blisko kojem Vukovu pravilu, odnosno krilatici za srpski jezik?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275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6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76872"/>
            <a:ext cx="6624736" cy="3528392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Početkom Drugog svjetskog rata i osnutkom Nezavisne Države Hrvatske nastupa razdoblje pretjeranog jezičnog čistunstva i brige za hrvatski jezik. Tada je osnovan posebni ured čiji je zadatak bio zamjenjivati tuđice i tvoriti nove hrvatske riječi. Kako se zvao taj ured?</a:t>
            </a:r>
          </a:p>
        </p:txBody>
      </p:sp>
    </p:spTree>
    <p:extLst>
      <p:ext uri="{BB962C8B-B14F-4D97-AF65-F5344CB8AC3E}">
        <p14:creationId xmlns:p14="http://schemas.microsoft.com/office/powerpoint/2010/main" val="6820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348880"/>
            <a:ext cx="6904856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Zbog sustavnog poistovjećivanja hrvatskog i srpskog jezika u drugoj polovici 20. st., hrvatski kulturnjaci, književnici i intelektualci potpisuju </a:t>
            </a:r>
            <a:r>
              <a:rPr lang="hr-HR" sz="2800" i="1" dirty="0" smtClean="0"/>
              <a:t>Deklaraciju o nazivu i položaju hrvatskoga književnog jezika</a:t>
            </a:r>
            <a:r>
              <a:rPr lang="hr-HR" sz="2800" dirty="0" smtClean="0"/>
              <a:t>, u kojoj traže ravnopravnost i jedinstvo hrvatskoga jezika. U kojem je časopisu izašla </a:t>
            </a:r>
            <a:r>
              <a:rPr lang="hr-HR" sz="2800" i="1" dirty="0" smtClean="0"/>
              <a:t>Deklaracija</a:t>
            </a:r>
            <a:r>
              <a:rPr lang="hr-HR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7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38400"/>
            <a:ext cx="6912768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400" dirty="0" smtClean="0"/>
              <a:t>Nedugo nakon potpisivanja Deklaracije, hrvatski jezikoslovci Stjepan Babić, Božidar Finka i Milan Moguš objavljuju </a:t>
            </a:r>
            <a:r>
              <a:rPr lang="hr-HR" sz="2400" i="1" dirty="0" smtClean="0"/>
              <a:t>Hrvatski pravopis</a:t>
            </a:r>
            <a:r>
              <a:rPr lang="hr-HR" sz="2400" dirty="0" smtClean="0"/>
              <a:t> unatoč zabrani korištenja naziva hrvatski jezik. Zato su u Hrvatskoj nakon tiskanja zaplijenjeni svi primjerci pravopisa osim jednoga koji je kasnije tiskan u jednom europskom gradu. Kako se popularno naziva navededni pravopis, prema gradu u kojem je tiskan?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0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267</TotalTime>
  <Words>418</Words>
  <Application>Microsoft Office PowerPoint</Application>
  <PresentationFormat>On-screen Show (4:3)</PresentationFormat>
  <Paragraphs>61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Couture</vt:lpstr>
      <vt:lpstr>3. KRUG</vt:lpstr>
      <vt:lpstr>1.</vt:lpstr>
      <vt:lpstr>2. Napiši naziv slike i njezinog autora!</vt:lpstr>
      <vt:lpstr>3. UPIŠITE NA LENTU VREMENA DJELA ILI DOGAĐAJE  VAŽNE ZA POVIJEST HRV. JEZIKA.</vt:lpstr>
      <vt:lpstr>4.</vt:lpstr>
      <vt:lpstr>5.</vt:lpstr>
      <vt:lpstr>6.</vt:lpstr>
      <vt:lpstr>7.</vt:lpstr>
      <vt:lpstr>8.</vt:lpstr>
      <vt:lpstr>POGODI TKO SAM</vt:lpstr>
      <vt:lpstr>1.</vt:lpstr>
      <vt:lpstr>2.</vt:lpstr>
      <vt:lpstr>3.</vt:lpstr>
      <vt:lpstr>4.</vt:lpstr>
      <vt:lpstr>5.</vt:lpstr>
      <vt:lpstr>ODGOVORI</vt:lpstr>
      <vt:lpstr>Odgovori:</vt:lpstr>
      <vt:lpstr>PowerPoint Presentation</vt:lpstr>
      <vt:lpstr>POGODI TKO SAM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Hana</cp:lastModifiedBy>
  <cp:revision>20</cp:revision>
  <dcterms:created xsi:type="dcterms:W3CDTF">2018-03-10T13:35:42Z</dcterms:created>
  <dcterms:modified xsi:type="dcterms:W3CDTF">2019-03-12T10:56:18Z</dcterms:modified>
</cp:coreProperties>
</file>