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634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kopirano s racunala\MARIO POSAO\likovni radovi\generacija 2012.13\2.b 2013.14\Nijanse sive boje\resajzirane\P10801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92896"/>
            <a:ext cx="2995020" cy="2246265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15616" y="-99392"/>
            <a:ext cx="7270576" cy="2736304"/>
          </a:xfrm>
        </p:spPr>
        <p:txBody>
          <a:bodyPr>
            <a:noAutofit/>
          </a:bodyPr>
          <a:lstStyle/>
          <a:p>
            <a:r>
              <a:rPr lang="hr-HR" sz="5400" dirty="0" err="1">
                <a:latin typeface="+mn-lt"/>
              </a:rPr>
              <a:t>Nešareni</a:t>
            </a:r>
            <a:r>
              <a:rPr lang="hr-HR" sz="5400" dirty="0">
                <a:latin typeface="+mn-lt"/>
              </a:rPr>
              <a:t> tonovi </a:t>
            </a:r>
            <a:r>
              <a:rPr lang="hr-HR" sz="5400" dirty="0" err="1">
                <a:latin typeface="+mn-lt"/>
              </a:rPr>
              <a:t>Modelacija</a:t>
            </a:r>
            <a:endParaRPr lang="hr-HR" sz="5400" dirty="0">
              <a:latin typeface="+mn-lt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5004048" y="6021288"/>
            <a:ext cx="406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Mario Gavran, OŠ Julija </a:t>
            </a:r>
            <a:r>
              <a:rPr lang="hr-HR" dirty="0" err="1"/>
              <a:t>Kempfa</a:t>
            </a:r>
            <a:r>
              <a:rPr lang="hr-HR" dirty="0"/>
              <a:t>, Požega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E:\kopirano s racunala\MARIO POSAO\likovni radovi\generacija 2012.13\2.b 2013.14\Nijanse sive boje\resajzirane\P10801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071678"/>
            <a:ext cx="3810000" cy="2857500"/>
          </a:xfrm>
          <a:prstGeom prst="rect">
            <a:avLst/>
          </a:prstGeom>
          <a:noFill/>
        </p:spPr>
      </p:pic>
      <p:pic>
        <p:nvPicPr>
          <p:cNvPr id="5124" name="Picture 4" descr="E:\kopirano s racunala\MARIO POSAO\likovni radovi\generacija 2012.13\2.b 2013.14\Nijanse sive boje\resajzirane\P10801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3214686"/>
            <a:ext cx="3810000" cy="2857500"/>
          </a:xfrm>
          <a:prstGeom prst="rect">
            <a:avLst/>
          </a:prstGeom>
          <a:noFill/>
        </p:spPr>
      </p:pic>
      <p:sp>
        <p:nvSpPr>
          <p:cNvPr id="9" name="TekstniOkvir 8"/>
          <p:cNvSpPr txBox="1"/>
          <p:nvPr/>
        </p:nvSpPr>
        <p:spPr>
          <a:xfrm>
            <a:off x="1714480" y="1214422"/>
            <a:ext cx="6400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Sjećate li se kako su nastali ovi crteži?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kopirano s racunala\MARIO POSAO\likovni radovi\generacija 2012.13\2.b 2013.14\Nijanse sive boje\resajzirane\P10801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928802"/>
            <a:ext cx="3810000" cy="2857500"/>
          </a:xfrm>
          <a:prstGeom prst="rect">
            <a:avLst/>
          </a:prstGeom>
          <a:noFill/>
        </p:spPr>
      </p:pic>
      <p:sp>
        <p:nvSpPr>
          <p:cNvPr id="5" name="TekstniOkvir 4"/>
          <p:cNvSpPr txBox="1"/>
          <p:nvPr/>
        </p:nvSpPr>
        <p:spPr>
          <a:xfrm>
            <a:off x="395536" y="714355"/>
            <a:ext cx="7070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Crtali smo kuglu </a:t>
            </a:r>
            <a:r>
              <a:rPr lang="hr-HR" sz="2400" dirty="0" err="1"/>
              <a:t>nešarenim</a:t>
            </a:r>
            <a:r>
              <a:rPr lang="hr-HR" sz="2400" dirty="0"/>
              <a:t> tonovima. Koji su to tonovi?</a:t>
            </a:r>
          </a:p>
        </p:txBody>
      </p:sp>
      <p:sp>
        <p:nvSpPr>
          <p:cNvPr id="6" name="Pravokutnik 5"/>
          <p:cNvSpPr/>
          <p:nvPr/>
        </p:nvSpPr>
        <p:spPr>
          <a:xfrm>
            <a:off x="5143504" y="1285860"/>
            <a:ext cx="3316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2400" dirty="0">
                <a:solidFill>
                  <a:prstClr val="black"/>
                </a:solidFill>
              </a:rPr>
              <a:t>To su crna, bijela i siva.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5143504" y="1857364"/>
            <a:ext cx="409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/>
              <a:t>Koji dio kugle je bliže svjetlosti?</a:t>
            </a:r>
          </a:p>
        </p:txBody>
      </p:sp>
      <p:sp>
        <p:nvSpPr>
          <p:cNvPr id="8" name="Pravokutnik 7"/>
          <p:cNvSpPr/>
          <p:nvPr/>
        </p:nvSpPr>
        <p:spPr>
          <a:xfrm>
            <a:off x="680526" y="5810587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2400" dirty="0">
                <a:solidFill>
                  <a:prstClr val="black"/>
                </a:solidFill>
              </a:rPr>
              <a:t>Sjena.</a:t>
            </a:r>
          </a:p>
        </p:txBody>
      </p:sp>
      <p:sp>
        <p:nvSpPr>
          <p:cNvPr id="9" name="Pravokutnik 8"/>
          <p:cNvSpPr/>
          <p:nvPr/>
        </p:nvSpPr>
        <p:spPr>
          <a:xfrm>
            <a:off x="683568" y="5072074"/>
            <a:ext cx="6174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2400" dirty="0">
                <a:solidFill>
                  <a:prstClr val="black"/>
                </a:solidFill>
              </a:rPr>
              <a:t>A što je na suprotnoj strani od izvora svjetlosti?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5429256" y="4071942"/>
            <a:ext cx="324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2400" dirty="0">
                <a:solidFill>
                  <a:prstClr val="black"/>
                </a:solidFill>
              </a:rPr>
              <a:t>Onaj osjenčan tamnijim tonovima</a:t>
            </a:r>
            <a:r>
              <a:rPr lang="hr-HR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5357818" y="3214686"/>
            <a:ext cx="31026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2400" dirty="0">
                <a:solidFill>
                  <a:prstClr val="black"/>
                </a:solidFill>
              </a:rPr>
              <a:t>Koji je dio udaljeniji od svjetlosti?</a:t>
            </a:r>
          </a:p>
        </p:txBody>
      </p:sp>
      <p:sp>
        <p:nvSpPr>
          <p:cNvPr id="12" name="Pravokutnik 11"/>
          <p:cNvSpPr/>
          <p:nvPr/>
        </p:nvSpPr>
        <p:spPr>
          <a:xfrm>
            <a:off x="5286380" y="2428868"/>
            <a:ext cx="3390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2400" dirty="0">
                <a:solidFill>
                  <a:prstClr val="black"/>
                </a:solidFill>
              </a:rPr>
              <a:t>Onaj koji je osjenčan svjetlijim tonovima.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699444" y="2285992"/>
            <a:ext cx="844455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/>
              <a:t>Možete li uočiti dojam </a:t>
            </a:r>
          </a:p>
          <a:p>
            <a:r>
              <a:rPr lang="hr-HR" sz="4400" dirty="0"/>
              <a:t>zaobljenosti u ovom likovnom radu?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kopirano s racunala\MARIO POSAO\likovni radovi\3.b 2006.07\Lampaš, olovka\Josip Masjar, Josip Masj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928670"/>
            <a:ext cx="3750113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kopirano s racunala\MARIO POSAO\4.razred\4.b 2011 12\likovna kultura\Simetrična kompozicija i akromatske boje\data\repo\143346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071546"/>
            <a:ext cx="3357586" cy="4498513"/>
          </a:xfrm>
          <a:prstGeom prst="rect">
            <a:avLst/>
          </a:prstGeom>
          <a:noFill/>
        </p:spPr>
      </p:pic>
      <p:sp>
        <p:nvSpPr>
          <p:cNvPr id="6" name="TekstniOkvir 5"/>
          <p:cNvSpPr txBox="1"/>
          <p:nvPr/>
        </p:nvSpPr>
        <p:spPr>
          <a:xfrm>
            <a:off x="1187624" y="357166"/>
            <a:ext cx="6562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Na što vas podsjeća ovaj niz boja?</a:t>
            </a:r>
          </a:p>
          <a:p>
            <a:endParaRPr lang="hr-HR" sz="2400" dirty="0"/>
          </a:p>
          <a:p>
            <a:endParaRPr lang="hr-HR" sz="2400" dirty="0"/>
          </a:p>
        </p:txBody>
      </p:sp>
      <p:sp>
        <p:nvSpPr>
          <p:cNvPr id="7" name="Pravokutnik 6"/>
          <p:cNvSpPr/>
          <p:nvPr/>
        </p:nvSpPr>
        <p:spPr>
          <a:xfrm>
            <a:off x="4929190" y="5143512"/>
            <a:ext cx="22290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4400" b="1" dirty="0">
                <a:solidFill>
                  <a:prstClr val="black"/>
                </a:solidFill>
              </a:rPr>
              <a:t>SPEKTAR</a:t>
            </a:r>
          </a:p>
        </p:txBody>
      </p:sp>
      <p:sp>
        <p:nvSpPr>
          <p:cNvPr id="8" name="Pravokutnik 7"/>
          <p:cNvSpPr/>
          <p:nvPr/>
        </p:nvSpPr>
        <p:spPr>
          <a:xfrm>
            <a:off x="4929190" y="3643314"/>
            <a:ext cx="30718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3200" dirty="0">
                <a:solidFill>
                  <a:prstClr val="black"/>
                </a:solidFill>
              </a:rPr>
              <a:t>Kako se zove takav niz boja?</a:t>
            </a:r>
          </a:p>
        </p:txBody>
      </p:sp>
      <p:sp>
        <p:nvSpPr>
          <p:cNvPr id="9" name="Pravokutnik 8"/>
          <p:cNvSpPr/>
          <p:nvPr/>
        </p:nvSpPr>
        <p:spPr>
          <a:xfrm>
            <a:off x="4714876" y="1928802"/>
            <a:ext cx="3500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3200" dirty="0">
                <a:solidFill>
                  <a:prstClr val="black"/>
                </a:solidFill>
              </a:rPr>
              <a:t>Kako su boje u dugi raspoređene?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1000100" y="1500174"/>
            <a:ext cx="5573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Kako još nazivamo boje spektra?</a:t>
            </a:r>
          </a:p>
        </p:txBody>
      </p:sp>
      <p:sp>
        <p:nvSpPr>
          <p:cNvPr id="5" name="Pravokutnik 4"/>
          <p:cNvSpPr/>
          <p:nvPr/>
        </p:nvSpPr>
        <p:spPr>
          <a:xfrm>
            <a:off x="3143240" y="3071810"/>
            <a:ext cx="40210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4400" b="1" dirty="0">
                <a:solidFill>
                  <a:prstClr val="black"/>
                </a:solidFill>
              </a:rPr>
              <a:t>ŠARENE BOJE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428596" y="1500174"/>
            <a:ext cx="8083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/>
              <a:t>A što je s crnom i bijelom bojom?</a:t>
            </a:r>
          </a:p>
        </p:txBody>
      </p:sp>
      <p:pic>
        <p:nvPicPr>
          <p:cNvPr id="5" name="Picture 4" descr="E:\kopirano s racunala\MARIO POSAO\4.razred\4.b 2011 12\likovna kultura\Simetrična kompozicija i akromatske boje\data\repo\14334784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928934"/>
            <a:ext cx="809625" cy="2352675"/>
          </a:xfrm>
          <a:prstGeom prst="rect">
            <a:avLst/>
          </a:prstGeom>
          <a:noFill/>
        </p:spPr>
      </p:pic>
      <p:pic>
        <p:nvPicPr>
          <p:cNvPr id="6" name="Picture 5" descr="E:\kopirano s racunala\MARIO POSAO\4.razred\4.b 2011 12\likovna kultura\Simetrična kompozicija i akromatske boje\data\repo\14334784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2928934"/>
            <a:ext cx="8382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1500166" y="928670"/>
            <a:ext cx="5991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/>
              <a:t>Vidimo li i njih u spektru?</a:t>
            </a:r>
          </a:p>
        </p:txBody>
      </p:sp>
      <p:sp>
        <p:nvSpPr>
          <p:cNvPr id="5" name="Pravokutnik 4"/>
          <p:cNvSpPr/>
          <p:nvPr/>
        </p:nvSpPr>
        <p:spPr>
          <a:xfrm>
            <a:off x="1643042" y="2214554"/>
            <a:ext cx="65293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4400" dirty="0">
                <a:solidFill>
                  <a:prstClr val="black"/>
                </a:solidFill>
              </a:rPr>
              <a:t>Tako je, njih nema u dugi. </a:t>
            </a:r>
          </a:p>
        </p:txBody>
      </p:sp>
      <p:sp>
        <p:nvSpPr>
          <p:cNvPr id="6" name="Pravokutnik 5"/>
          <p:cNvSpPr/>
          <p:nvPr/>
        </p:nvSpPr>
        <p:spPr>
          <a:xfrm>
            <a:off x="1714480" y="4500570"/>
            <a:ext cx="421484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4400" dirty="0">
                <a:solidFill>
                  <a:prstClr val="black"/>
                </a:solidFill>
              </a:rPr>
              <a:t>Nazivamo ih još i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500298" y="2571744"/>
            <a:ext cx="39514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b="1" dirty="0"/>
              <a:t>NEŠARENE BOJE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116038" y="2759056"/>
            <a:ext cx="56388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071802" y="1000108"/>
            <a:ext cx="46637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sz="2800" dirty="0"/>
              <a:t>Ovdje vidimo tonove sive boje.</a:t>
            </a:r>
            <a:endParaRPr lang="en-US" sz="28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2786050" y="3214686"/>
            <a:ext cx="5164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/>
              <a:t>Kako nastaju ti akromatski tonovi?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285984" y="2285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1214414" y="2643182"/>
            <a:ext cx="68248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Sjećate li se što znači riječ MODELIRATI?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57818" y="1428736"/>
            <a:ext cx="36978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sz="2800" b="1" dirty="0"/>
              <a:t>Modelirati = zaobljavati</a:t>
            </a:r>
            <a:endParaRPr lang="en-US" sz="2800" b="1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857356" y="5000636"/>
            <a:ext cx="542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2800" dirty="0" err="1"/>
              <a:t>Modelacija</a:t>
            </a:r>
            <a:r>
              <a:rPr lang="hr-HR" sz="2800" dirty="0"/>
              <a:t> se koristi kada se hoće prikazati dojam zaobljenosti.</a:t>
            </a:r>
            <a:endParaRPr lang="en-US" sz="2800" dirty="0"/>
          </a:p>
        </p:txBody>
      </p:sp>
      <p:pic>
        <p:nvPicPr>
          <p:cNvPr id="5" name="Picture 3" descr="E:\kopirano s racunala\MARIO POSAO\likovni radovi\generacija 2012.13\2.b 2013.14\Nijanse sive boje\resajzirane\P10801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785794"/>
            <a:ext cx="4762533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182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tema</vt:lpstr>
      <vt:lpstr>Nešareni tonovi Modelacija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Nešareni tonovi Modelacija</dc:title>
  <dc:creator>Gordana Ivančić</dc:creator>
  <cp:lastModifiedBy>Maja Jelić-Kolar</cp:lastModifiedBy>
  <cp:revision>8</cp:revision>
  <dcterms:modified xsi:type="dcterms:W3CDTF">2016-12-07T12:11:03Z</dcterms:modified>
</cp:coreProperties>
</file>