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61" r:id="rId5"/>
    <p:sldId id="259" r:id="rId6"/>
    <p:sldId id="262" r:id="rId7"/>
    <p:sldId id="264" r:id="rId8"/>
    <p:sldId id="265" r:id="rId9"/>
    <p:sldId id="289" r:id="rId10"/>
    <p:sldId id="290" r:id="rId11"/>
    <p:sldId id="283" r:id="rId12"/>
    <p:sldId id="284" r:id="rId13"/>
    <p:sldId id="285" r:id="rId14"/>
    <p:sldId id="286" r:id="rId15"/>
    <p:sldId id="27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634" y="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41C1DE4-4B74-4934-8CFB-0467857CF5DA}" type="datetimeFigureOut">
              <a:rPr lang="sr-Latn-CS"/>
              <a:pPr>
                <a:defRPr/>
              </a:pPr>
              <a:t>7.12.2016.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04295D9-F3A2-41DC-B702-26CFDA19A90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/>
          </a:p>
        </p:txBody>
      </p:sp>
      <p:sp>
        <p:nvSpPr>
          <p:cNvPr id="19460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72478D-4314-409E-BEFD-5A562C6044C4}" type="slidenum">
              <a:rPr lang="hr-HR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2F38D-1114-46C8-8177-DF776ED8F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10717-171A-40F6-A052-3649D5442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71AF9-4872-4E0E-A77B-0CA9B394A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53FB5-3275-49A1-AD65-FEDD80C5B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19B56-5154-4421-B460-7B192F1A5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A2789-D9F5-4FC3-9858-8972578CF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78AB9-7256-4E99-8035-5C993619F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64118-E64B-4FD7-A825-1443F5C0C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B37D6-5070-4C81-90B2-CB68DEF8B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D313E-F888-4014-8A99-70B564636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F3AAC-B1F4-4BAC-8316-47D8DE1A8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Kliknite da biste uredili stilove teksta matrice</a:t>
            </a:r>
          </a:p>
          <a:p>
            <a:pPr lvl="1"/>
            <a:r>
              <a:rPr lang="en-US"/>
              <a:t>Druga razina</a:t>
            </a:r>
          </a:p>
          <a:p>
            <a:pPr lvl="2"/>
            <a:r>
              <a:rPr lang="en-US"/>
              <a:t>Treća razina</a:t>
            </a:r>
          </a:p>
          <a:p>
            <a:pPr lvl="3"/>
            <a:r>
              <a:rPr lang="en-US"/>
              <a:t>Četvrta razina</a:t>
            </a:r>
          </a:p>
          <a:p>
            <a:pPr lvl="4"/>
            <a:r>
              <a:rPr lang="en-US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113F067-EE42-4AE8-8A52-06251494C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kopirano s racunala\MARIO POSAO\likovni radovi\generacija 2008,09\Likovni radovi 3 b 2010 2011\maska simetrija  asimetrija\P103048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9450" y="2133600"/>
            <a:ext cx="2552700" cy="34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pPr eaLnBrk="1" hangingPunct="1"/>
            <a:r>
              <a:rPr lang="hr-HR" dirty="0">
                <a:solidFill>
                  <a:schemeClr val="tx1"/>
                </a:solidFill>
                <a:latin typeface="Calibri" panose="020F0502020204030204" pitchFamily="34" charset="0"/>
              </a:rPr>
              <a:t>Ravnoteža na plohi: </a:t>
            </a:r>
            <a:br>
              <a:rPr lang="hr-HR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hr-HR" dirty="0">
                <a:solidFill>
                  <a:schemeClr val="tx1"/>
                </a:solidFill>
                <a:latin typeface="Calibri" panose="020F0502020204030204" pitchFamily="34" charset="0"/>
              </a:rPr>
              <a:t>simetrija-asimetrija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kstniOkvir 5"/>
          <p:cNvSpPr txBox="1"/>
          <p:nvPr/>
        </p:nvSpPr>
        <p:spPr>
          <a:xfrm>
            <a:off x="4953000" y="6310605"/>
            <a:ext cx="4124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>
                <a:latin typeface="Calibri" panose="020F0502020204030204" pitchFamily="34" charset="0"/>
              </a:rPr>
              <a:t>Mario Gavran, OŠ Julija </a:t>
            </a:r>
            <a:r>
              <a:rPr lang="hr-HR" dirty="0" err="1">
                <a:latin typeface="Calibri" panose="020F0502020204030204" pitchFamily="34" charset="0"/>
              </a:rPr>
              <a:t>Kempfa</a:t>
            </a:r>
            <a:r>
              <a:rPr lang="hr-HR" dirty="0">
                <a:latin typeface="Calibri" panose="020F0502020204030204" pitchFamily="34" charset="0"/>
              </a:rPr>
              <a:t>, Požega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kstniOkvir 3"/>
          <p:cNvSpPr txBox="1">
            <a:spLocks noChangeArrowheads="1"/>
          </p:cNvSpPr>
          <p:nvPr/>
        </p:nvSpPr>
        <p:spPr bwMode="auto">
          <a:xfrm>
            <a:off x="1066800" y="2667000"/>
            <a:ext cx="7673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/>
              <a:t>Pogledajte i opisujte maske iz Afrike.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H:\kopirano s racunala\MARIO POSAO\Maske\Maske s raznih strana svijeta\p70845_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914400"/>
            <a:ext cx="502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H:\kopirano s racunala\MARIO POSAO\Maske\Maske s raznih strana svijeta\p40456_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838200"/>
            <a:ext cx="5181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H:\kopirano s racunala\MARIO POSAO\Maske\Maske s raznih strana svijeta\p40455_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219200"/>
            <a:ext cx="457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H:\kopirano s racunala\MARIO POSAO\Maske\Maske s raznih strana svijeta\p16047_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990600"/>
            <a:ext cx="4724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5"/>
          <p:cNvSpPr txBox="1">
            <a:spLocks noChangeArrowheads="1"/>
          </p:cNvSpPr>
          <p:nvPr/>
        </p:nvSpPr>
        <p:spPr bwMode="auto">
          <a:xfrm>
            <a:off x="1066800" y="1371600"/>
            <a:ext cx="6019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200" dirty="0"/>
              <a:t>Naslikaj svoju afričku masku. Neka likovni elementi budu simetrični.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962400" y="457200"/>
            <a:ext cx="4052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/>
              <a:t>Pogledaj tijelo ovog dječaka.</a:t>
            </a:r>
            <a:endParaRPr lang="en-US" sz="240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114800" y="1447800"/>
            <a:ext cx="4114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/>
              <a:t>Koje dijelove tijela vidiš s lijeve, a koje s desne strane?</a:t>
            </a:r>
            <a:endParaRPr lang="en-US" sz="2400"/>
          </a:p>
        </p:txBody>
      </p:sp>
      <p:pic>
        <p:nvPicPr>
          <p:cNvPr id="6150" name="Picture 6" descr="boy_standing_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09600"/>
            <a:ext cx="3657600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2743200" y="228600"/>
            <a:ext cx="76200" cy="6172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114800" y="2971800"/>
            <a:ext cx="424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/>
              <a:t>Jesu li ti dijelovi tijela jednaki?</a:t>
            </a:r>
            <a:endParaRPr lang="en-US" sz="2400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810000" y="4648200"/>
            <a:ext cx="510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800"/>
              <a:t>Kažemo da je ljudsko tijelo </a:t>
            </a:r>
            <a:r>
              <a:rPr lang="hr-HR" sz="2800">
                <a:solidFill>
                  <a:srgbClr val="FF0000"/>
                </a:solidFill>
              </a:rPr>
              <a:t>simetrično</a:t>
            </a:r>
            <a:r>
              <a:rPr lang="hr-HR" sz="2800"/>
              <a:t>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1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61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2" grpId="0" animBg="1"/>
      <p:bldP spid="6153" grpId="0"/>
      <p:bldP spid="61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209800" y="533400"/>
            <a:ext cx="4346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 b="1"/>
              <a:t>Što je simetrija ili zrcaljenje?</a:t>
            </a:r>
            <a:endParaRPr lang="en-US" sz="2400" b="1"/>
          </a:p>
        </p:txBody>
      </p:sp>
      <p:pic>
        <p:nvPicPr>
          <p:cNvPr id="10242" name="Picture 2" descr="zrcaljenj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1981200"/>
            <a:ext cx="3624263" cy="245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914400" y="2286000"/>
            <a:ext cx="2952750" cy="1476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SLOVA</a:t>
            </a: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 flipH="1">
            <a:off x="5181600" y="2286000"/>
            <a:ext cx="2952750" cy="1476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SLOVA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7" descr="E:\kopirano s racunala\MARIO POSAO\likovni radovi\generacija 2008,09\Likovni radovi 3 b 2010 2011\kartonski tisak, leptir\resajzirane\P10209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7526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505200" y="304800"/>
            <a:ext cx="60356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/>
              <a:t>Simetrija u likovnoj kulturi označava pravilan raspored jednakih likovnih elemenata u odnosu na središnju os.</a:t>
            </a:r>
            <a:endParaRPr lang="en-US" sz="2400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3200400" y="914400"/>
            <a:ext cx="76200" cy="5638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019800" y="3733800"/>
            <a:ext cx="2836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/>
              <a:t>Vidiš li simetriju?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5029200" y="609600"/>
            <a:ext cx="3114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/>
              <a:t>Je li ovo simetrija?</a:t>
            </a:r>
            <a:endParaRPr lang="en-US" sz="2800"/>
          </a:p>
        </p:txBody>
      </p:sp>
      <p:pic>
        <p:nvPicPr>
          <p:cNvPr id="8195" name="Picture 5" descr=", halji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"/>
            <a:ext cx="464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133600" y="304800"/>
            <a:ext cx="76200" cy="5638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pic>
        <p:nvPicPr>
          <p:cNvPr id="5" name="Picture 6" descr="F:\Za profil prezentacije\neravnoteža.j2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4725" y="2590800"/>
            <a:ext cx="30829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6324600" y="1371600"/>
            <a:ext cx="76200" cy="518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050925" y="674688"/>
            <a:ext cx="32654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/>
              <a:t>To je </a:t>
            </a:r>
            <a:r>
              <a:rPr lang="hr-HR" sz="2800">
                <a:solidFill>
                  <a:srgbClr val="FF0000"/>
                </a:solidFill>
              </a:rPr>
              <a:t>ASIMETRIJA</a:t>
            </a:r>
            <a:r>
              <a:rPr lang="hr-HR" sz="2800"/>
              <a:t>.</a:t>
            </a:r>
            <a:endParaRPr lang="en-US" sz="2800"/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1524000" y="2438400"/>
            <a:ext cx="54260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800" dirty="0"/>
              <a:t>Asimetrija označava nepravilan raspored jednakih likovnih elemenata prema središnjoj osi.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4" name="Picture 8" descr="F:\Za profil prezentacije\asimetrični bicik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209800"/>
            <a:ext cx="411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7" descr="F:\Za profil prezentacije\prague_dancing20hous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981200"/>
            <a:ext cx="247650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4648200" y="1219200"/>
            <a:ext cx="419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/>
              <a:t>Uočavaš li ovdje asimetriju ili simetriju?</a:t>
            </a:r>
            <a:endParaRPr lang="en-US" sz="2400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667000" y="609600"/>
            <a:ext cx="0" cy="5638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kstniOkvir 3"/>
          <p:cNvSpPr txBox="1">
            <a:spLocks noChangeArrowheads="1"/>
          </p:cNvSpPr>
          <p:nvPr/>
        </p:nvSpPr>
        <p:spPr bwMode="auto">
          <a:xfrm>
            <a:off x="609600" y="152400"/>
            <a:ext cx="72659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/>
              <a:t>Dobro pogledajte ove dječje likovne radove. </a:t>
            </a:r>
          </a:p>
          <a:p>
            <a:r>
              <a:rPr lang="hr-HR" sz="2800"/>
              <a:t>Na kojoj maski možemo uočiti simetriju, </a:t>
            </a:r>
          </a:p>
          <a:p>
            <a:r>
              <a:rPr lang="hr-HR" sz="2800"/>
              <a:t>a na kojoj asimetriju?</a:t>
            </a:r>
          </a:p>
        </p:txBody>
      </p:sp>
      <p:pic>
        <p:nvPicPr>
          <p:cNvPr id="11267" name="Picture 2" descr="E:\kopirano s racunala\MARIO POSAO\likovni radovi\generacija 2008,09\Likovni radovi 3 b 2010 2011\maska simetrija  asimetrija\P103048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752600"/>
            <a:ext cx="312420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3" descr="E:\kopirano s racunala\MARIO POSAO\likovni radovi\generacija 2008,09\lik. radovi 2.b 2009,010\afrička maska\P101035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30813" y="1828800"/>
            <a:ext cx="3086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niOkvir 6"/>
          <p:cNvSpPr txBox="1">
            <a:spLocks noChangeArrowheads="1"/>
          </p:cNvSpPr>
          <p:nvPr/>
        </p:nvSpPr>
        <p:spPr bwMode="auto">
          <a:xfrm>
            <a:off x="1447800" y="6019800"/>
            <a:ext cx="215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/>
              <a:t>asimetrija</a:t>
            </a:r>
          </a:p>
        </p:txBody>
      </p:sp>
      <p:sp>
        <p:nvSpPr>
          <p:cNvPr id="8" name="TekstniOkvir 7"/>
          <p:cNvSpPr txBox="1">
            <a:spLocks noChangeArrowheads="1"/>
          </p:cNvSpPr>
          <p:nvPr/>
        </p:nvSpPr>
        <p:spPr bwMode="auto">
          <a:xfrm>
            <a:off x="5943600" y="6019800"/>
            <a:ext cx="19034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/>
              <a:t>simetrija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139</Words>
  <Application>Microsoft Office PowerPoint</Application>
  <PresentationFormat>On-screen Show (4:3)</PresentationFormat>
  <Paragraphs>23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Black</vt:lpstr>
      <vt:lpstr>Calibri</vt:lpstr>
      <vt:lpstr>Zadani dizajn</vt:lpstr>
      <vt:lpstr>Ravnoteža na plohi:  simetrija-asimetrija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Gordana Ivančić</dc:creator>
  <cp:lastModifiedBy>Maja Jelić-Kolar</cp:lastModifiedBy>
  <cp:revision>17</cp:revision>
  <cp:lastPrinted>1601-01-01T00:00:00Z</cp:lastPrinted>
  <dcterms:created xsi:type="dcterms:W3CDTF">1601-01-01T00:00:00Z</dcterms:created>
  <dcterms:modified xsi:type="dcterms:W3CDTF">2016-12-07T12:02:35Z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