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8" r:id="rId1"/>
  </p:sldMasterIdLst>
  <p:notesMasterIdLst>
    <p:notesMasterId r:id="rId19"/>
  </p:notesMasterIdLst>
  <p:sldIdLst>
    <p:sldId id="256" r:id="rId2"/>
    <p:sldId id="257" r:id="rId3"/>
    <p:sldId id="258" r:id="rId4"/>
    <p:sldId id="272" r:id="rId5"/>
    <p:sldId id="289" r:id="rId6"/>
    <p:sldId id="273" r:id="rId7"/>
    <p:sldId id="275" r:id="rId8"/>
    <p:sldId id="276" r:id="rId9"/>
    <p:sldId id="277" r:id="rId10"/>
    <p:sldId id="290" r:id="rId11"/>
    <p:sldId id="292" r:id="rId12"/>
    <p:sldId id="295" r:id="rId13"/>
    <p:sldId id="291" r:id="rId14"/>
    <p:sldId id="294" r:id="rId15"/>
    <p:sldId id="282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uzica Ambrus-Kis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1AFA560-9310-49E0-A04C-438730C9A3D0}">
  <a:tblStyle styleId="{01AFA560-9310-49E0-A04C-438730C9A3D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2833802-FEF1-4C79-8D5D-14CF1EAF98D9}" styleName="Svijetli stil 2 - Isticanj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91731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72665b58a5_1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72665b58a5_1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8819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72665b58a5_1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72665b58a5_1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7262e5bf8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7262e5bf8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7108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694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735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1578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120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37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536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02055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39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767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144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718879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014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hSKk-cvblc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6651/16665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rezi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enial.ly/" TargetMode="External"/><Relationship Id="rId4" Type="http://schemas.openxmlformats.org/officeDocument/2006/relationships/hyperlink" Target="https://www.canva.com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6651/16665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6651/16665.html" TargetMode="External"/><Relationship Id="rId7" Type="http://schemas.openxmlformats.org/officeDocument/2006/relationships/hyperlink" Target="https://coggle.i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indmeister.com/" TargetMode="External"/><Relationship Id="rId5" Type="http://schemas.openxmlformats.org/officeDocument/2006/relationships/hyperlink" Target="https://www.genial.ly/" TargetMode="External"/><Relationship Id="rId4" Type="http://schemas.openxmlformats.org/officeDocument/2006/relationships/hyperlink" Target="https://prezi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6651/16665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linoit.com/" TargetMode="External"/><Relationship Id="rId2" Type="http://schemas.openxmlformats.org/officeDocument/2006/relationships/hyperlink" Target="https://padlet.com/dashboar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6651/16665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6651/16665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6651/16665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6651/16665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alibri"/>
              <a:buNone/>
            </a:pPr>
            <a:br>
              <a:rPr lang="hr-HR" sz="4000" b="1" dirty="0"/>
            </a:br>
            <a:r>
              <a:rPr lang="hr-HR" sz="5400" b="1" i="1" dirty="0">
                <a:solidFill>
                  <a:srgbClr val="0070C0"/>
                </a:solidFill>
              </a:rPr>
              <a:t>MJUZIKL I ROCK-OPERA</a:t>
            </a:r>
            <a:endParaRPr sz="5400" i="1" dirty="0">
              <a:solidFill>
                <a:srgbClr val="0070C0"/>
              </a:solidFill>
            </a:endParaRPr>
          </a:p>
        </p:txBody>
      </p:sp>
      <p:sp>
        <p:nvSpPr>
          <p:cNvPr id="102" name="Google Shape;102;p13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hr-HR" sz="1800" b="1" dirty="0"/>
              <a:t>(2 nastavna sata)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hr-HR" sz="1800" b="1" dirty="0"/>
              <a:t>CILJANI RAZREDI: </a:t>
            </a: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hr-HR" sz="1800" b="1" dirty="0"/>
              <a:t>4. RAZRED </a:t>
            </a:r>
            <a:r>
              <a:rPr lang="hr-HR" sz="1800" b="1" dirty="0" err="1"/>
              <a:t>ČETVEROGODIŠNJEGa</a:t>
            </a:r>
            <a:r>
              <a:rPr lang="hr-HR" sz="1800" b="1" dirty="0"/>
              <a:t> PROGRAMA  </a:t>
            </a: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hr-HR" sz="1800" b="1" dirty="0"/>
              <a:t>2. RAZRED dvogodišnjega PROGRAMA</a:t>
            </a:r>
            <a:endParaRPr sz="1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7BD2AE-A609-4FE9-AA81-A3CDD72A8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>
                <a:solidFill>
                  <a:srgbClr val="C00000"/>
                </a:solidFill>
              </a:rPr>
              <a:t>6. zadatak: </a:t>
            </a:r>
            <a:r>
              <a:rPr lang="hr-HR" sz="3600" b="1" i="1" dirty="0">
                <a:solidFill>
                  <a:srgbClr val="C00000"/>
                </a:solidFill>
              </a:rPr>
              <a:t>Ponovi!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15C16D-62F6-4A00-856A-E6543B5D8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Ponovi sadržaje iz prethodnih aktivnosti i zabilježi unaprijed dogovorenom formom / alatom (u obliku prezentacije, umne mape i sl.)</a:t>
            </a:r>
          </a:p>
          <a:p>
            <a:r>
              <a:rPr lang="hr-HR" dirty="0">
                <a:solidFill>
                  <a:srgbClr val="C00000"/>
                </a:solidFill>
              </a:rPr>
              <a:t>Ključni pojmovi: </a:t>
            </a:r>
          </a:p>
          <a:p>
            <a:r>
              <a:rPr lang="hr-HR" b="1" dirty="0">
                <a:solidFill>
                  <a:srgbClr val="C00000"/>
                </a:solidFill>
              </a:rPr>
              <a:t>mjuzikl kao izvedbena vrsta – </a:t>
            </a:r>
            <a:r>
              <a:rPr lang="hr-HR" dirty="0">
                <a:solidFill>
                  <a:srgbClr val="C00000"/>
                </a:solidFill>
              </a:rPr>
              <a:t>mjesto izvođenja, struktura (od čega se sastoji / vrste ulomaka), što je </a:t>
            </a:r>
            <a:r>
              <a:rPr lang="hr-HR" i="1" dirty="0">
                <a:solidFill>
                  <a:srgbClr val="C00000"/>
                </a:solidFill>
              </a:rPr>
              <a:t>song</a:t>
            </a:r>
            <a:r>
              <a:rPr lang="hr-HR" dirty="0">
                <a:solidFill>
                  <a:srgbClr val="C00000"/>
                </a:solidFill>
              </a:rPr>
              <a:t>?, tematika, karakter, kojim glazbenim stilovima/ žanrovima pripada glazba u mjuziklu, izvedbena umijeća kojima barataju izvođači u mjuziklu, skladba koja te se najviše dojmila i zašto? </a:t>
            </a:r>
          </a:p>
        </p:txBody>
      </p:sp>
    </p:spTree>
    <p:extLst>
      <p:ext uri="{BB962C8B-B14F-4D97-AF65-F5344CB8AC3E}">
        <p14:creationId xmlns:p14="http://schemas.microsoft.com/office/powerpoint/2010/main" val="2496774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hr-HR" sz="3200" b="1" dirty="0">
                <a:solidFill>
                  <a:srgbClr val="C00000"/>
                </a:solidFill>
              </a:rPr>
              <a:t>Izborni zadatak: </a:t>
            </a:r>
            <a:r>
              <a:rPr lang="hr-HR" sz="3200" b="1" dirty="0">
                <a:solidFill>
                  <a:schemeClr val="tx1"/>
                </a:solidFill>
              </a:rPr>
              <a:t>usporedi mjuzikl </a:t>
            </a:r>
            <a:r>
              <a:rPr lang="hr-HR" sz="3200" b="1" i="1" dirty="0">
                <a:solidFill>
                  <a:schemeClr val="tx1"/>
                </a:solidFill>
              </a:rPr>
              <a:t>Priča sa zapadne strane</a:t>
            </a:r>
            <a:r>
              <a:rPr lang="hr-HR" sz="3200" b="1" dirty="0">
                <a:solidFill>
                  <a:schemeClr val="tx1"/>
                </a:solidFill>
              </a:rPr>
              <a:t> Leonarda Bernsteina s izvornikom</a:t>
            </a:r>
            <a:endParaRPr sz="3200" b="1" i="1" dirty="0">
              <a:solidFill>
                <a:schemeClr val="tx1"/>
              </a:solidFill>
            </a:endParaRPr>
          </a:p>
        </p:txBody>
      </p:sp>
      <p:sp>
        <p:nvSpPr>
          <p:cNvPr id="263" name="Google Shape;263;p3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dirty="0">
                <a:solidFill>
                  <a:schemeClr val="dk1"/>
                </a:solidFill>
              </a:rPr>
              <a:t>U udžbeniku </a:t>
            </a:r>
            <a:r>
              <a:rPr lang="hr-HR" b="1" i="1" dirty="0">
                <a:solidFill>
                  <a:schemeClr val="dk1"/>
                </a:solidFill>
              </a:rPr>
              <a:t>Glazbeni susreti 4. vrste </a:t>
            </a:r>
            <a:r>
              <a:rPr lang="hr-HR" dirty="0">
                <a:solidFill>
                  <a:schemeClr val="dk1"/>
                </a:solidFill>
              </a:rPr>
              <a:t>potraži sadržaje o mjuziklu </a:t>
            </a:r>
            <a:r>
              <a:rPr lang="hr-HR" b="1" i="1" dirty="0">
                <a:solidFill>
                  <a:schemeClr val="dk1"/>
                </a:solidFill>
              </a:rPr>
              <a:t>Priča sa zapadne strane (West Side Story)</a:t>
            </a:r>
            <a:r>
              <a:rPr lang="hr-HR" b="1" dirty="0">
                <a:solidFill>
                  <a:schemeClr val="dk1"/>
                </a:solidFill>
              </a:rPr>
              <a:t> Leonarda Bernsteina. </a:t>
            </a:r>
            <a:r>
              <a:rPr lang="hr-HR" dirty="0">
                <a:solidFill>
                  <a:schemeClr val="dk1"/>
                </a:solidFill>
              </a:rPr>
              <a:t>Saznaj više o sadržaju mjuzikla i pisanim putem ga usporedi s književnim izvornikom – tragedijom </a:t>
            </a:r>
            <a:r>
              <a:rPr lang="hr-HR" i="1" dirty="0">
                <a:solidFill>
                  <a:schemeClr val="dk1"/>
                </a:solidFill>
              </a:rPr>
              <a:t>Romeo i Julija </a:t>
            </a:r>
            <a:r>
              <a:rPr lang="hr-HR" dirty="0">
                <a:solidFill>
                  <a:schemeClr val="dk1"/>
                </a:solidFill>
              </a:rPr>
              <a:t>Williama Shakespearea.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dirty="0">
                <a:solidFill>
                  <a:schemeClr val="dk1"/>
                </a:solidFill>
              </a:rPr>
              <a:t>Poslušaj i preporučeni videozapis </a:t>
            </a:r>
            <a:r>
              <a:rPr lang="hr-HR" i="1" dirty="0">
                <a:solidFill>
                  <a:schemeClr val="dk1"/>
                </a:solidFill>
              </a:rPr>
              <a:t>America </a:t>
            </a:r>
            <a:r>
              <a:rPr lang="hr-HR" dirty="0">
                <a:solidFill>
                  <a:schemeClr val="dk1"/>
                </a:solidFill>
              </a:rPr>
              <a:t>(izvorni tekst i prijevod se nalaze u udžbeniku). Utjecaje koje glazbene tradicije prepoznaješ u ulomku? Možeš li ih povezati s kontekstom radnje? Analiziraj i otpjevaj ulomak.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dirty="0">
                <a:solidFill>
                  <a:schemeClr val="dk1"/>
                </a:solidFill>
                <a:hlinkClick r:id="rId3"/>
              </a:rPr>
              <a:t>https://www.youtube.com/watch?v=YhSKk-cvblc</a:t>
            </a:r>
            <a:endParaRPr lang="hr-HR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dirty="0">
                <a:solidFill>
                  <a:schemeClr val="dk1"/>
                </a:solidFill>
              </a:rPr>
              <a:t>Leonard Bernstein: </a:t>
            </a:r>
            <a:r>
              <a:rPr lang="hr-HR" i="1" dirty="0">
                <a:solidFill>
                  <a:schemeClr val="dk1"/>
                </a:solidFill>
              </a:rPr>
              <a:t>Amerika</a:t>
            </a:r>
            <a:r>
              <a:rPr lang="hr-HR" dirty="0">
                <a:solidFill>
                  <a:schemeClr val="dk1"/>
                </a:solidFill>
              </a:rPr>
              <a:t> iz mjuzikla </a:t>
            </a:r>
            <a:r>
              <a:rPr lang="hr-HR" i="1" dirty="0">
                <a:solidFill>
                  <a:schemeClr val="dk1"/>
                </a:solidFill>
              </a:rPr>
              <a:t>Priča sa zapadne strane (West Side Story)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dirty="0">
                <a:solidFill>
                  <a:schemeClr val="dk1"/>
                </a:solidFill>
              </a:rPr>
              <a:t>Poslušaj mjuzikl u cijelosti i odaberi nekoliko ulomaka koji ti se sviđaju.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dirty="0">
                <a:solidFill>
                  <a:schemeClr val="dk1"/>
                </a:solidFill>
              </a:rPr>
              <a:t>Izrazi dojmove o djelu.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131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4ED9F1-51A0-4BB9-B52A-0D2B9E9AC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Tablica za refleksiju i samorefleksiju:</a:t>
            </a:r>
            <a:endParaRPr lang="hr-HR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97B17C18-C78C-4B9E-AA14-96A3A1194B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880307"/>
              </p:ext>
            </p:extLst>
          </p:nvPr>
        </p:nvGraphicFramePr>
        <p:xfrm>
          <a:off x="822325" y="1846262"/>
          <a:ext cx="7543800" cy="3467463"/>
        </p:xfrm>
        <a:graphic>
          <a:graphicData uri="http://schemas.openxmlformats.org/drawingml/2006/table">
            <a:tbl>
              <a:tblPr firstRow="1" bandRow="1">
                <a:tableStyleId>{01AFA560-9310-49E0-A04C-438730C9A3D0}</a:tableStyleId>
              </a:tblPr>
              <a:tblGrid>
                <a:gridCol w="5689686">
                  <a:extLst>
                    <a:ext uri="{9D8B030D-6E8A-4147-A177-3AD203B41FA5}">
                      <a16:colId xmlns:a16="http://schemas.microsoft.com/office/drawing/2014/main" val="926881142"/>
                    </a:ext>
                  </a:extLst>
                </a:gridCol>
                <a:gridCol w="1854114">
                  <a:extLst>
                    <a:ext uri="{9D8B030D-6E8A-4147-A177-3AD203B41FA5}">
                      <a16:colId xmlns:a16="http://schemas.microsoft.com/office/drawing/2014/main" val="3262881210"/>
                    </a:ext>
                  </a:extLst>
                </a:gridCol>
              </a:tblGrid>
              <a:tr h="10328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1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1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ZANIMLJIVOST NASTAVNIH SADRŽAJA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(od uopće mi nisu zanimljivi … do jako su mi zanimljivi)</a:t>
                      </a:r>
                      <a:endParaRPr lang="hr-HR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4775815"/>
                  </a:ext>
                </a:extLst>
              </a:tr>
              <a:tr h="881200">
                <a:tc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1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RAZUMLJIVOST NASTAVNIH SADRŽAJA </a:t>
                      </a:r>
                      <a:endParaRPr lang="hr-HR" sz="10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(od uopće nisu jasni i razumljivi … do jako su jasni i razumljivi)</a:t>
                      </a:r>
                      <a:endParaRPr lang="hr-HR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3870494"/>
                  </a:ext>
                </a:extLst>
              </a:tr>
              <a:tr h="9605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1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TVOJE SUDJELOVANJE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(od uopće se nisam trudio/trudila … do jako sam se trudio/trudila)</a:t>
                      </a:r>
                      <a:endParaRPr lang="hr-HR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373631"/>
                  </a:ext>
                </a:extLst>
              </a:tr>
              <a:tr h="592827">
                <a:tc gridSpan="2"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9296277"/>
                  </a:ext>
                </a:extLst>
              </a:tr>
            </a:tbl>
          </a:graphicData>
        </a:graphic>
      </p:graphicFrame>
      <p:pic>
        <p:nvPicPr>
          <p:cNvPr id="6" name="Slika 5">
            <a:extLst>
              <a:ext uri="{FF2B5EF4-FFF2-40B4-BE49-F238E27FC236}">
                <a16:creationId xmlns:a16="http://schemas.microsoft.com/office/drawing/2014/main" id="{6D7BEAA1-1523-47CC-B116-741E26446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425" y="4533539"/>
            <a:ext cx="1085182" cy="1054699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3FCF0907-2022-4F77-8573-E7D488BE1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1707" y="4539635"/>
            <a:ext cx="1188823" cy="1048603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35FFBD72-04B3-4BDF-80D1-2400F9B0D3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779" y="4533539"/>
            <a:ext cx="1066892" cy="1072989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CD755BE3-9FA8-42B4-A6FE-4CBCABB9BB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7920" y="4533538"/>
            <a:ext cx="1194920" cy="1054699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02AA51FB-1959-4D8E-B463-E6D3E77CF5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6366" y="4527442"/>
            <a:ext cx="1213209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958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hr-HR" sz="3200" b="1" dirty="0">
                <a:solidFill>
                  <a:srgbClr val="C00000"/>
                </a:solidFill>
              </a:rPr>
              <a:t>7. zadatak: Znaš li koji su najpoznatiji mjuzikli i </a:t>
            </a:r>
            <a:r>
              <a:rPr lang="hr-HR" sz="3200" b="1" i="1" dirty="0">
                <a:solidFill>
                  <a:srgbClr val="C00000"/>
                </a:solidFill>
              </a:rPr>
              <a:t>rock</a:t>
            </a:r>
            <a:r>
              <a:rPr lang="hr-HR" sz="3200" b="1" dirty="0">
                <a:solidFill>
                  <a:srgbClr val="C00000"/>
                </a:solidFill>
              </a:rPr>
              <a:t>-opere u Hrvatskoj? Upoznaj neke od njih.</a:t>
            </a:r>
            <a:endParaRPr sz="3200" b="1" dirty="0">
              <a:solidFill>
                <a:schemeClr val="dk1"/>
              </a:solidFill>
            </a:endParaRPr>
          </a:p>
        </p:txBody>
      </p:sp>
      <p:sp>
        <p:nvSpPr>
          <p:cNvPr id="263" name="Google Shape;263;p3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dk1"/>
                </a:solidFill>
              </a:rPr>
              <a:t>Riješi zadatke na stranici </a:t>
            </a:r>
            <a:r>
              <a:rPr lang="hr-HR" sz="2000" b="1" dirty="0">
                <a:solidFill>
                  <a:srgbClr val="0070C0"/>
                </a:solidFill>
              </a:rPr>
              <a:t>IZZI</a:t>
            </a:r>
            <a:r>
              <a:rPr lang="hr-HR" sz="2000" dirty="0">
                <a:solidFill>
                  <a:schemeClr val="dk1"/>
                </a:solidFill>
              </a:rPr>
              <a:t> </a:t>
            </a:r>
            <a:r>
              <a:rPr lang="hr-HR" sz="2000" dirty="0">
                <a:solidFill>
                  <a:schemeClr val="dk1"/>
                </a:solidFill>
                <a:hlinkClick r:id="rId3"/>
              </a:rPr>
              <a:t>https://hr.izzi.digital/DOS/16651/16665.html</a:t>
            </a:r>
            <a:r>
              <a:rPr lang="hr-HR" sz="2000" dirty="0">
                <a:solidFill>
                  <a:schemeClr val="dk1"/>
                </a:solidFill>
              </a:rPr>
              <a:t>  pod naslovom </a:t>
            </a:r>
            <a:r>
              <a:rPr lang="hr-HR" sz="2000" b="1" dirty="0">
                <a:solidFill>
                  <a:srgbClr val="C00000"/>
                </a:solidFill>
              </a:rPr>
              <a:t>Mjuzikl u Hrvatskoj.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sz="2000" b="1" dirty="0">
              <a:solidFill>
                <a:srgbClr val="C00000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tx1"/>
                </a:solidFill>
              </a:rPr>
              <a:t>Što je nadahnulo autore da stvore djela poput mjuzikla </a:t>
            </a:r>
            <a:r>
              <a:rPr lang="hr-HR" sz="2000" i="1" dirty="0">
                <a:solidFill>
                  <a:schemeClr val="tx1"/>
                </a:solidFill>
              </a:rPr>
              <a:t>Jalta, Jalta, Dundo Maroje</a:t>
            </a:r>
            <a:r>
              <a:rPr lang="hr-HR" sz="2000" dirty="0">
                <a:solidFill>
                  <a:schemeClr val="tx1"/>
                </a:solidFill>
              </a:rPr>
              <a:t> i </a:t>
            </a:r>
            <a:r>
              <a:rPr lang="hr-HR" sz="2000" i="1" dirty="0">
                <a:solidFill>
                  <a:schemeClr val="tx1"/>
                </a:solidFill>
              </a:rPr>
              <a:t>Gubec-beg</a:t>
            </a:r>
            <a:r>
              <a:rPr lang="hr-HR" sz="2000" dirty="0">
                <a:solidFill>
                  <a:schemeClr val="tx1"/>
                </a:solidFill>
              </a:rPr>
              <a:t>?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sz="2000" dirty="0">
              <a:solidFill>
                <a:schemeClr val="tx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tx1"/>
                </a:solidFill>
              </a:rPr>
              <a:t>Riješi zadatke: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tx1"/>
                </a:solidFill>
              </a:rPr>
              <a:t>1. </a:t>
            </a:r>
            <a:r>
              <a:rPr lang="hr-HR" sz="2000" dirty="0">
                <a:solidFill>
                  <a:srgbClr val="C00000"/>
                </a:solidFill>
              </a:rPr>
              <a:t>Poveži naziv mjuzikla /rock-opere s odgovarajućim kratkim opisom sadržaja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tx1"/>
                </a:solidFill>
              </a:rPr>
              <a:t>2. </a:t>
            </a:r>
            <a:r>
              <a:rPr lang="hr-HR" sz="2000" dirty="0">
                <a:solidFill>
                  <a:srgbClr val="C00000"/>
                </a:solidFill>
              </a:rPr>
              <a:t>Poslušaj videozapise. Odaberi točne odgovore</a:t>
            </a:r>
            <a:r>
              <a:rPr lang="hr-HR" sz="2000" dirty="0">
                <a:solidFill>
                  <a:schemeClr val="tx1"/>
                </a:solidFill>
              </a:rPr>
              <a:t> </a:t>
            </a:r>
          </a:p>
          <a:p>
            <a:pPr marL="578358" lvl="1" indent="-285750">
              <a:spcBef>
                <a:spcPts val="0"/>
              </a:spcBef>
              <a:spcAft>
                <a:spcPts val="0"/>
              </a:spcAft>
              <a:buSzPts val="2000"/>
            </a:pPr>
            <a:r>
              <a:rPr lang="hr-HR" sz="1400" dirty="0">
                <a:solidFill>
                  <a:schemeClr val="tx1"/>
                </a:solidFill>
              </a:rPr>
              <a:t>Alfi Kabiljo: </a:t>
            </a:r>
            <a:r>
              <a:rPr lang="hr-HR" sz="1400" i="1" dirty="0">
                <a:solidFill>
                  <a:schemeClr val="tx1"/>
                </a:solidFill>
              </a:rPr>
              <a:t>Mi smo </a:t>
            </a:r>
            <a:r>
              <a:rPr lang="hr-HR" sz="1400" i="1" dirty="0" err="1">
                <a:solidFill>
                  <a:schemeClr val="tx1"/>
                </a:solidFill>
              </a:rPr>
              <a:t>smo</a:t>
            </a:r>
            <a:r>
              <a:rPr lang="hr-HR" sz="1400" i="1" dirty="0">
                <a:solidFill>
                  <a:schemeClr val="tx1"/>
                </a:solidFill>
              </a:rPr>
              <a:t> agenti, Zelena livada, Što će biti s nama sutra? </a:t>
            </a:r>
            <a:r>
              <a:rPr lang="hr-HR" sz="1400" dirty="0">
                <a:solidFill>
                  <a:schemeClr val="tx1"/>
                </a:solidFill>
              </a:rPr>
              <a:t>Iz mjuzikla </a:t>
            </a:r>
            <a:r>
              <a:rPr lang="hr-HR" sz="1400" i="1" dirty="0">
                <a:solidFill>
                  <a:schemeClr val="tx1"/>
                </a:solidFill>
              </a:rPr>
              <a:t>Jalta, Jalta</a:t>
            </a:r>
          </a:p>
          <a:p>
            <a:pPr marL="578358" lvl="1" indent="-285750">
              <a:spcBef>
                <a:spcPts val="0"/>
              </a:spcBef>
              <a:spcAft>
                <a:spcPts val="0"/>
              </a:spcAft>
              <a:buSzPts val="2000"/>
            </a:pPr>
            <a:r>
              <a:rPr lang="hr-HR" sz="1400" dirty="0" err="1">
                <a:solidFill>
                  <a:schemeClr val="tx1"/>
                </a:solidFill>
              </a:rPr>
              <a:t>Đelo</a:t>
            </a:r>
            <a:r>
              <a:rPr lang="hr-HR" sz="1400" dirty="0">
                <a:solidFill>
                  <a:schemeClr val="tx1"/>
                </a:solidFill>
              </a:rPr>
              <a:t> </a:t>
            </a:r>
            <a:r>
              <a:rPr lang="hr-HR" sz="1400" dirty="0" err="1">
                <a:solidFill>
                  <a:schemeClr val="tx1"/>
                </a:solidFill>
              </a:rPr>
              <a:t>Jusić</a:t>
            </a:r>
            <a:r>
              <a:rPr lang="hr-HR" sz="1400" dirty="0">
                <a:solidFill>
                  <a:schemeClr val="tx1"/>
                </a:solidFill>
              </a:rPr>
              <a:t>: </a:t>
            </a:r>
            <a:r>
              <a:rPr lang="hr-HR" sz="1400" i="1" dirty="0" err="1">
                <a:solidFill>
                  <a:schemeClr val="tx1"/>
                </a:solidFill>
              </a:rPr>
              <a:t>Cinkete-cankete</a:t>
            </a:r>
            <a:r>
              <a:rPr lang="hr-HR" sz="1400" i="1" dirty="0">
                <a:solidFill>
                  <a:schemeClr val="tx1"/>
                </a:solidFill>
              </a:rPr>
              <a:t>, Život je lijep </a:t>
            </a:r>
            <a:r>
              <a:rPr lang="hr-HR" sz="1400" dirty="0">
                <a:solidFill>
                  <a:schemeClr val="tx1"/>
                </a:solidFill>
              </a:rPr>
              <a:t>iz mjuzikla </a:t>
            </a:r>
            <a:r>
              <a:rPr lang="hr-HR" sz="1400" i="1" dirty="0">
                <a:solidFill>
                  <a:schemeClr val="tx1"/>
                </a:solidFill>
              </a:rPr>
              <a:t>Dundo Maroje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dk1"/>
                </a:solidFill>
              </a:rPr>
              <a:t>3. </a:t>
            </a:r>
            <a:r>
              <a:rPr lang="hr-HR" sz="2000" dirty="0">
                <a:solidFill>
                  <a:srgbClr val="C00000"/>
                </a:solidFill>
              </a:rPr>
              <a:t>Karlo Metikoš: </a:t>
            </a:r>
            <a:r>
              <a:rPr lang="hr-HR" sz="2000" i="1" dirty="0">
                <a:solidFill>
                  <a:srgbClr val="C00000"/>
                </a:solidFill>
              </a:rPr>
              <a:t>Rock</a:t>
            </a:r>
            <a:r>
              <a:rPr lang="hr-HR" sz="2000" dirty="0">
                <a:solidFill>
                  <a:srgbClr val="C00000"/>
                </a:solidFill>
              </a:rPr>
              <a:t>-opera </a:t>
            </a:r>
            <a:r>
              <a:rPr lang="hr-HR" sz="2000" i="1" dirty="0">
                <a:solidFill>
                  <a:srgbClr val="C00000"/>
                </a:solidFill>
              </a:rPr>
              <a:t>Gubec-beg</a:t>
            </a:r>
            <a:endParaRPr lang="hr-HR" sz="2000" i="1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sz="2000" i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532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="1" i="1">
                <a:solidFill>
                  <a:srgbClr val="CC0000"/>
                </a:solidFill>
              </a:rPr>
              <a:t>IZBORNI PROJEKTNI ZADATCI</a:t>
            </a:r>
            <a:endParaRPr b="1" i="1">
              <a:solidFill>
                <a:srgbClr val="CC0000"/>
              </a:solidFill>
            </a:endParaRPr>
          </a:p>
        </p:txBody>
      </p:sp>
      <p:sp>
        <p:nvSpPr>
          <p:cNvPr id="269" name="Google Shape;269;p3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hr-HR" sz="1800" dirty="0"/>
              <a:t>prijedlog digitalnih alata za izradu prezentacija i plakata:</a:t>
            </a:r>
            <a:endParaRPr sz="1800" dirty="0"/>
          </a:p>
          <a:p>
            <a:r>
              <a:rPr lang="hr-HR" sz="1800" u="sng" dirty="0">
                <a:solidFill>
                  <a:schemeClr val="hlink"/>
                </a:solidFill>
                <a:hlinkClick r:id="rId3"/>
              </a:rPr>
              <a:t>https://prezi.com/</a:t>
            </a:r>
            <a:r>
              <a:rPr lang="hr-HR" sz="1800" dirty="0"/>
              <a:t>  </a:t>
            </a:r>
          </a:p>
          <a:p>
            <a:r>
              <a:rPr lang="hr-HR" sz="1800" u="sng" dirty="0">
                <a:solidFill>
                  <a:schemeClr val="hlink"/>
                </a:solidFill>
                <a:hlinkClick r:id="rId4"/>
              </a:rPr>
              <a:t>https://www.canva.com/</a:t>
            </a:r>
            <a:endParaRPr lang="hr-HR" sz="1800" u="sng" dirty="0">
              <a:solidFill>
                <a:schemeClr val="hlink"/>
              </a:solidFill>
            </a:endParaRPr>
          </a:p>
          <a:p>
            <a:r>
              <a:rPr lang="hr-HR" sz="1800" dirty="0">
                <a:latin typeface="+mj-lt"/>
                <a:hlinkClick r:id="rId5"/>
              </a:rPr>
              <a:t>https://www.genial.ly/</a:t>
            </a:r>
            <a:endParaRPr lang="hr-HR" sz="1800" dirty="0">
              <a:latin typeface="+mj-lt"/>
            </a:endParaRPr>
          </a:p>
          <a:p>
            <a:pPr marL="0" lvl="0" indent="0">
              <a:buNone/>
            </a:pPr>
            <a:r>
              <a:rPr lang="hr-HR" sz="1800" dirty="0">
                <a:latin typeface="+mj-lt"/>
              </a:rPr>
              <a:t> </a:t>
            </a:r>
          </a:p>
          <a:p>
            <a:pPr marL="0" lvl="0" indent="0">
              <a:buNone/>
            </a:pPr>
            <a:endParaRPr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88240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80"/>
              <a:buFont typeface="Calibri"/>
              <a:buNone/>
            </a:pPr>
            <a:r>
              <a:rPr lang="hr-HR" sz="3000" b="1" dirty="0">
                <a:solidFill>
                  <a:srgbClr val="CC0000"/>
                </a:solidFill>
              </a:rPr>
              <a:t>7. zadatak: Dopuni znanje i istraži!</a:t>
            </a:r>
            <a:endParaRPr sz="3000" b="1" dirty="0">
              <a:solidFill>
                <a:srgbClr val="CC0000"/>
              </a:solidFill>
            </a:endParaRPr>
          </a:p>
        </p:txBody>
      </p:sp>
      <p:sp>
        <p:nvSpPr>
          <p:cNvPr id="296" name="Google Shape;296;p3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/>
              <a:t>Prouči sadržaje na </a:t>
            </a:r>
            <a:r>
              <a:rPr lang="hr-HR" sz="1600" dirty="0">
                <a:solidFill>
                  <a:srgbClr val="0070C0"/>
                </a:solidFill>
              </a:rPr>
              <a:t>stranici IZZI </a:t>
            </a:r>
            <a:r>
              <a:rPr lang="hr-HR" sz="1600" dirty="0">
                <a:hlinkClick r:id="rId3"/>
              </a:rPr>
              <a:t>https://hr.izzi.digital/DOS/16651/16665.html</a:t>
            </a:r>
            <a:r>
              <a:rPr lang="hr-HR" sz="1600" dirty="0"/>
              <a:t> , potraži dodatne informacije (najmanje iz još jednog izvora) </a:t>
            </a:r>
            <a:r>
              <a:rPr lang="hr-HR" sz="1600" dirty="0">
                <a:solidFill>
                  <a:srgbClr val="000000"/>
                </a:solidFill>
              </a:rPr>
              <a:t>te izradi prezentaciju željenim alatom.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rgbClr val="000000"/>
                </a:solidFill>
              </a:rPr>
              <a:t>Predložene teme: 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hr-HR" sz="1600" b="1" dirty="0">
                <a:solidFill>
                  <a:srgbClr val="000000"/>
                </a:solidFill>
              </a:rPr>
              <a:t>Razvoj filmskoga mjuzikla </a:t>
            </a:r>
            <a:r>
              <a:rPr lang="hr-HR" sz="1600" dirty="0">
                <a:solidFill>
                  <a:srgbClr val="000000"/>
                </a:solidFill>
              </a:rPr>
              <a:t>(potraži pod istim naslovom odlomka na </a:t>
            </a:r>
            <a:r>
              <a:rPr lang="hr-HR" sz="1600" dirty="0">
                <a:solidFill>
                  <a:srgbClr val="0070C0"/>
                </a:solidFill>
              </a:rPr>
              <a:t>stranici IZZI </a:t>
            </a:r>
            <a:r>
              <a:rPr lang="hr-HR" sz="1600" dirty="0" err="1">
                <a:solidFill>
                  <a:srgbClr val="0070C0"/>
                </a:solidFill>
              </a:rPr>
              <a:t>DOSa</a:t>
            </a:r>
            <a:r>
              <a:rPr lang="hr-HR" sz="1600" dirty="0">
                <a:solidFill>
                  <a:srgbClr val="000000"/>
                </a:solidFill>
              </a:rPr>
              <a:t>)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hr-HR" sz="1600" b="1" dirty="0">
                <a:solidFill>
                  <a:srgbClr val="000000"/>
                </a:solidFill>
              </a:rPr>
              <a:t>Razvoj mjuzikla </a:t>
            </a:r>
            <a:r>
              <a:rPr lang="hr-HR" sz="1600" dirty="0">
                <a:solidFill>
                  <a:srgbClr val="000000"/>
                </a:solidFill>
              </a:rPr>
              <a:t>(odlomci </a:t>
            </a:r>
            <a:r>
              <a:rPr lang="hr-HR" sz="1600" i="1" dirty="0">
                <a:solidFill>
                  <a:srgbClr val="000000"/>
                </a:solidFill>
              </a:rPr>
              <a:t>Od glazbene revije i mjuzikla do rock-opere – Pariz i London prijestolnice mjuzikla (+ Pogledaj videozapise: Mačke, Miss </a:t>
            </a:r>
            <a:r>
              <a:rPr lang="hr-HR" sz="1600" i="1" dirty="0" err="1">
                <a:solidFill>
                  <a:srgbClr val="000000"/>
                </a:solidFill>
              </a:rPr>
              <a:t>Saigon</a:t>
            </a:r>
            <a:r>
              <a:rPr lang="hr-HR" sz="1600" dirty="0">
                <a:solidFill>
                  <a:srgbClr val="000000"/>
                </a:solidFill>
              </a:rPr>
              <a:t>, …))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hr-HR" sz="1600" b="1" dirty="0" err="1">
                <a:solidFill>
                  <a:srgbClr val="000000"/>
                </a:solidFill>
              </a:rPr>
              <a:t>Jukebox</a:t>
            </a:r>
            <a:r>
              <a:rPr lang="hr-HR" sz="1600" b="1" dirty="0">
                <a:solidFill>
                  <a:srgbClr val="000000"/>
                </a:solidFill>
              </a:rPr>
              <a:t> mjuzikl i konceptualni mjuzikl </a:t>
            </a:r>
            <a:r>
              <a:rPr lang="pl-PL" sz="1600" dirty="0">
                <a:solidFill>
                  <a:srgbClr val="000000"/>
                </a:solidFill>
              </a:rPr>
              <a:t>(potraži pod istim naslovom odlomka na stranici </a:t>
            </a:r>
            <a:r>
              <a:rPr lang="pl-PL" sz="1600" dirty="0">
                <a:solidFill>
                  <a:srgbClr val="0070C0"/>
                </a:solidFill>
              </a:rPr>
              <a:t>IZZI DOSa</a:t>
            </a:r>
            <a:r>
              <a:rPr lang="pl-PL" sz="1600" dirty="0">
                <a:solidFill>
                  <a:srgbClr val="000000"/>
                </a:solidFill>
              </a:rPr>
              <a:t>)</a:t>
            </a:r>
            <a:endParaRPr sz="16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hr-HR" sz="1600"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b="1" dirty="0"/>
              <a:t>Zadani kriteriji:</a:t>
            </a:r>
            <a:endParaRPr sz="16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hr-HR" sz="1600" dirty="0"/>
              <a:t>istaknuti najznačajnije teze 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hr-HR" sz="1600" dirty="0"/>
              <a:t>opise / navode potkrijepiti dodatnim sadržajima: glazbenim primjerima, citatima i sl., </a:t>
            </a:r>
            <a:endParaRPr sz="16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hr-HR" sz="1600" dirty="0"/>
              <a:t>potražiti dodatne sadržaje koristeći najmanje 2 različita izvora koje je nužno istaknuti u uratku</a:t>
            </a:r>
            <a:endParaRPr sz="160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algn="l" rtl="0">
              <a:spcBef>
                <a:spcPts val="1200"/>
              </a:spcBef>
              <a:spcAft>
                <a:spcPts val="200"/>
              </a:spcAft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48914F-5E44-4E59-A8FF-507B0091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Tablica za samovrednovanje:</a:t>
            </a:r>
            <a:br>
              <a:rPr lang="pl-PL" sz="3200" b="1" dirty="0"/>
            </a:br>
            <a:r>
              <a:rPr lang="pl-PL" sz="3200" b="1" dirty="0"/>
              <a:t>Upiši temu:</a:t>
            </a:r>
            <a:endParaRPr lang="hr-HR" sz="3200" b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A1A3DD9D-51A9-4D29-9CFB-0424F7B0AB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4753721"/>
              </p:ext>
            </p:extLst>
          </p:nvPr>
        </p:nvGraphicFramePr>
        <p:xfrm>
          <a:off x="822325" y="1846263"/>
          <a:ext cx="7543800" cy="38404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7543800">
                  <a:extLst>
                    <a:ext uri="{9D8B030D-6E8A-4147-A177-3AD203B41FA5}">
                      <a16:colId xmlns:a16="http://schemas.microsoft.com/office/drawing/2014/main" val="24228123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Ime i prezime:</a:t>
                      </a:r>
                    </a:p>
                    <a:p>
                      <a:r>
                        <a:rPr lang="hr-HR" dirty="0"/>
                        <a:t>Datum: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554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200" dirty="0"/>
                        <a:t>Smatram li sadržaje projektnoga zadatka zanimljivima i korisnima?</a:t>
                      </a:r>
                    </a:p>
                    <a:p>
                      <a:endParaRPr lang="hr-HR" sz="1200" dirty="0"/>
                    </a:p>
                    <a:p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61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200" dirty="0"/>
                        <a:t>Što mi se je posebno svidjelo pri rješavanju zadatka?</a:t>
                      </a:r>
                    </a:p>
                    <a:p>
                      <a:endParaRPr lang="hr-HR" sz="1200" dirty="0"/>
                    </a:p>
                    <a:p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525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200" dirty="0"/>
                        <a:t>Jesam li odgovorno pristupila/pristupio zadatku? Jesam li ga izvršio/izvršila u potpunosti i na vrijeme?</a:t>
                      </a:r>
                    </a:p>
                    <a:p>
                      <a:endParaRPr lang="hr-HR" sz="1200" dirty="0"/>
                    </a:p>
                    <a:p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624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U čemu sam osobito uspješna/uspješan? </a:t>
                      </a:r>
                    </a:p>
                    <a:p>
                      <a:endParaRPr lang="pl-PL" sz="1200" dirty="0"/>
                    </a:p>
                    <a:p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007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200" dirty="0"/>
                        <a:t>Što mogu napraviti kako bih sljedeći put uspješnije riješio/riješila zadatak?</a:t>
                      </a:r>
                    </a:p>
                    <a:p>
                      <a:endParaRPr lang="hr-HR" sz="1200" dirty="0"/>
                    </a:p>
                    <a:p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67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735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52B4B0-4EC1-475C-A96A-F7DB46CA3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Rubrika za formativno vrednovanje:</a:t>
            </a:r>
            <a:br>
              <a:rPr lang="hr-HR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r-HR" sz="2400" b="1" dirty="0">
                <a:solidFill>
                  <a:srgbClr val="C00000"/>
                </a:solidFill>
              </a:rPr>
              <a:t>Tema:</a:t>
            </a:r>
            <a:endParaRPr lang="hr-HR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051B5922-15AA-490C-B946-EE8B193D14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4409135"/>
              </p:ext>
            </p:extLst>
          </p:nvPr>
        </p:nvGraphicFramePr>
        <p:xfrm>
          <a:off x="822325" y="1846263"/>
          <a:ext cx="7543800" cy="41452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747880">
                  <a:extLst>
                    <a:ext uri="{9D8B030D-6E8A-4147-A177-3AD203B41FA5}">
                      <a16:colId xmlns:a16="http://schemas.microsoft.com/office/drawing/2014/main" val="2032247251"/>
                    </a:ext>
                  </a:extLst>
                </a:gridCol>
                <a:gridCol w="5795920">
                  <a:extLst>
                    <a:ext uri="{9D8B030D-6E8A-4147-A177-3AD203B41FA5}">
                      <a16:colId xmlns:a16="http://schemas.microsoft.com/office/drawing/2014/main" val="19506638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Datum: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Ime i prezime: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232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FF9D0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VREDNOVANJE ZA UČENJE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OPISNICI ELEMENATA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669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U potpunosti ostvareno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Zadatak predaje i izvršava na vrijeme. Samostalno opisuje i analizira temu. Sve opise potkrepljuje dodatnim sadržajima. Samostalno koristi različite izvore za pronalaženje relevantnih verbalnih, vizualnih i audio-vizualnih podataka potrebnih za izradu zadatka (najmanje 2). Navodi izvore i citate (najmanje 2). Sadržaji su oblikovani jednostavnim riječima/grafičkim prikazom i sl. Logično su strukturirani. 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029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Većim dijelom ostvareno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Zadatak predaje i izvršava na vrijeme. Samostalno opisuje i analizira temu.  Većim dijelom opise potkrepljuje dodatnim sadržajima. Samostalno koristi različite izvore za pronalaženje relevantnih verbalnih, vizualnih i audio-vizualnih podataka potrebnih za izradu zadatka (1 ili 2). Navodi izvore i citate (1 ili 2). Sadržaji su oblikovani jednostavnim, razumljivim riječima/grafičkim prikazom i sl. Većim su dijelom jasno, pregledno i logično strukturirani.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666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Manjim dijelom ostvareno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Zadatak ne predaje na vrijeme već s malim zakašnjenjem. Sažeto opisuje temu. Opise manjim dijelom potkrepljuje dodatnim sadržajima. Koristi različite izvore za pronalaženje relevantnih verbalnih, vizualnih i audio-vizualnih podataka potrebnih za izradu zadatka (1). Navodi izvore i citate (1). Sadržaji su djelomično pregledno i logično strukturirani, primjerice previše ili premalo sadržaja. 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495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Potrebno doraditi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Zadatak ne predaje na vrijeme već sa znatnim zakašnjenjem. Većina navedenih sadržaja ne opisuje zadanu temu ili je opisuje u maloj mjeri. Sadržaji su nepregledno i nelogično prezentirani. 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37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14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hr-HR" sz="4000" b="1" dirty="0">
                <a:solidFill>
                  <a:srgbClr val="0070C0"/>
                </a:solidFill>
              </a:rPr>
              <a:t>Za rad će ti trebati:</a:t>
            </a:r>
          </a:p>
        </p:txBody>
      </p:sp>
      <p:sp>
        <p:nvSpPr>
          <p:cNvPr id="108" name="Google Shape;108;p14"/>
          <p:cNvSpPr txBox="1">
            <a:spLocks noGrp="1"/>
          </p:cNvSpPr>
          <p:nvPr>
            <p:ph idx="1"/>
          </p:nvPr>
        </p:nvSpPr>
        <p:spPr>
          <a:xfrm>
            <a:off x="359424" y="1845725"/>
            <a:ext cx="80073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endParaRPr lang="hr-HR" sz="1800" dirty="0"/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hr-HR" dirty="0"/>
              <a:t>udžbenik </a:t>
            </a:r>
            <a:r>
              <a:rPr lang="hr-HR" b="1" i="1" dirty="0"/>
              <a:t>Glazbeni susreti 4. vrste / Glazbeni kontakti 2</a:t>
            </a:r>
          </a:p>
          <a:p>
            <a:pPr marL="4699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hr-HR" dirty="0"/>
              <a:t>pristup internetu putem laptopa, tableta ili mobitela</a:t>
            </a:r>
          </a:p>
          <a:p>
            <a:pPr marL="469900" lvl="0" indent="-457200"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hr-HR" dirty="0">
                <a:hlinkClick r:id="rId3"/>
              </a:rPr>
              <a:t>https://hr.izzi.digital/DOS/16651/16665.html</a:t>
            </a:r>
            <a:endParaRPr lang="hr-HR" dirty="0"/>
          </a:p>
          <a:p>
            <a:pPr marL="469900" lvl="0" indent="-457200"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hr-HR" dirty="0"/>
              <a:t>bilježnica, papir i olovka, </a:t>
            </a:r>
            <a:r>
              <a:rPr lang="hr-HR" i="1" dirty="0"/>
              <a:t>Wordov</a:t>
            </a:r>
            <a:r>
              <a:rPr lang="hr-HR" dirty="0"/>
              <a:t> dokument, odgovore možeš pisati i željenim digitalnim alatom (sukladno dogovoru s predmetnim nastavnikom) </a:t>
            </a:r>
          </a:p>
          <a:p>
            <a:pPr marL="1008560" lvl="5" indent="0"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rPr lang="pl-PL" sz="2000" dirty="0"/>
              <a:t>prijedlog eventualnih digitalnih alata za bilješke pri radu </a:t>
            </a:r>
            <a:r>
              <a:rPr lang="pl-PL" sz="2000" dirty="0">
                <a:hlinkClick r:id="rId4"/>
              </a:rPr>
              <a:t>–</a:t>
            </a:r>
            <a:r>
              <a:rPr lang="pl-PL" sz="2000" dirty="0"/>
              <a:t> za izradu prezentacija </a:t>
            </a:r>
            <a:r>
              <a:rPr lang="pl-PL" sz="2000" dirty="0">
                <a:hlinkClick r:id="rId4"/>
              </a:rPr>
              <a:t>https://prezi.com/</a:t>
            </a:r>
            <a:r>
              <a:rPr lang="pl-PL" sz="2000" dirty="0"/>
              <a:t>    </a:t>
            </a:r>
            <a:r>
              <a:rPr lang="pl-PL" sz="2000" dirty="0">
                <a:hlinkClick r:id="rId5"/>
              </a:rPr>
              <a:t>https://www.genial.ly/</a:t>
            </a:r>
            <a:r>
              <a:rPr lang="pl-PL" sz="2000" dirty="0"/>
              <a:t>, umnih mapa </a:t>
            </a:r>
            <a:r>
              <a:rPr lang="pl-PL" sz="2000" dirty="0">
                <a:hlinkClick r:id="rId6"/>
              </a:rPr>
              <a:t>https://www.mindmeister.com/</a:t>
            </a:r>
            <a:r>
              <a:rPr lang="pl-PL" sz="2000" dirty="0"/>
              <a:t> </a:t>
            </a:r>
            <a:r>
              <a:rPr lang="pl-PL" sz="2000" dirty="0">
                <a:hlinkClick r:id="rId7"/>
              </a:rPr>
              <a:t>https://coggle.it/</a:t>
            </a:r>
            <a:r>
              <a:rPr lang="pl-PL" sz="2000" dirty="0"/>
              <a:t>  i sl.</a:t>
            </a:r>
          </a:p>
          <a:p>
            <a:pPr marL="0" lvl="0" indent="0"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rPr lang="pl-PL" dirty="0"/>
              <a:t> </a:t>
            </a:r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hr-HR" sz="3600" b="1" dirty="0">
                <a:solidFill>
                  <a:srgbClr val="0070C0"/>
                </a:solidFill>
              </a:rPr>
              <a:t>Način rada:</a:t>
            </a:r>
          </a:p>
        </p:txBody>
      </p:sp>
      <p:sp>
        <p:nvSpPr>
          <p:cNvPr id="114" name="Google Shape;114;p1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lvl="0" indent="0">
              <a:spcBef>
                <a:spcPts val="1400"/>
              </a:spcBef>
              <a:spcAft>
                <a:spcPts val="0"/>
              </a:spcAft>
              <a:buNone/>
            </a:pPr>
            <a:r>
              <a:rPr lang="hr-HR" b="1" dirty="0"/>
              <a:t>Riješi zadatke</a:t>
            </a:r>
            <a:r>
              <a:rPr lang="hr-HR" dirty="0"/>
              <a:t>, u prezentaciji označene </a:t>
            </a:r>
            <a:r>
              <a:rPr lang="hr-HR" b="1" dirty="0">
                <a:solidFill>
                  <a:srgbClr val="C00000"/>
                </a:solidFill>
              </a:rPr>
              <a:t>crvenom bojom</a:t>
            </a:r>
            <a:r>
              <a:rPr lang="hr-HR" dirty="0"/>
              <a:t>, sa stranice </a:t>
            </a:r>
            <a:r>
              <a:rPr lang="hr-HR" b="1" dirty="0">
                <a:solidFill>
                  <a:srgbClr val="0070C0"/>
                </a:solidFill>
              </a:rPr>
              <a:t>IZZI</a:t>
            </a:r>
            <a:r>
              <a:rPr lang="hr-HR" dirty="0"/>
              <a:t> </a:t>
            </a:r>
            <a:r>
              <a:rPr lang="hr-HR" dirty="0">
                <a:hlinkClick r:id="rId3"/>
              </a:rPr>
              <a:t>https://hr.izzi.digital/DOS/16651/16665.html</a:t>
            </a:r>
            <a:r>
              <a:rPr lang="hr-HR" dirty="0"/>
              <a:t> .</a:t>
            </a:r>
            <a:r>
              <a:rPr lang="hr-HR" b="1" dirty="0"/>
              <a:t> </a:t>
            </a:r>
          </a:p>
          <a:p>
            <a:pPr lvl="0" indent="0">
              <a:spcBef>
                <a:spcPts val="1400"/>
              </a:spcBef>
              <a:spcAft>
                <a:spcPts val="0"/>
              </a:spcAft>
              <a:buNone/>
            </a:pPr>
            <a:r>
              <a:rPr lang="hr-HR" dirty="0"/>
              <a:t>Dogovorenim alatom / formom s predmetnim nastavnikom (u bilježnicu, list papira, Word dokument, željeni digitalni alat) </a:t>
            </a:r>
            <a:r>
              <a:rPr lang="hr-HR" b="1" dirty="0"/>
              <a:t>zabilježi ključne pojmove</a:t>
            </a:r>
            <a:r>
              <a:rPr lang="hr-HR" dirty="0"/>
              <a:t> vezane uz sadržaje (preporučamo nakon završenih aktivnosti kako će biti naznačeno u prezentaciji).</a:t>
            </a:r>
          </a:p>
          <a:p>
            <a:pPr marL="9144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800"/>
              <a:buFont typeface="Calibri"/>
              <a:buNone/>
            </a:pPr>
            <a:r>
              <a:rPr lang="hr-HR" b="1" i="1" dirty="0">
                <a:solidFill>
                  <a:srgbClr val="0070C0"/>
                </a:solidFill>
              </a:rPr>
              <a:t>MJUZIKL I ROCK-OPERA</a:t>
            </a:r>
            <a:endParaRPr lang="hr-HR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2BC111-8EC0-460E-923E-8C3CD014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hr-HR" sz="2800" b="1" i="1" dirty="0">
                <a:solidFill>
                  <a:srgbClr val="0070C0"/>
                </a:solidFill>
              </a:rPr>
            </a:br>
            <a:r>
              <a:rPr lang="hr-HR" sz="3200" b="1" i="1" dirty="0">
                <a:solidFill>
                  <a:srgbClr val="0070C0"/>
                </a:solidFill>
              </a:rPr>
              <a:t>Što znam o mjuziklu? – Što želim saznati o mjuziklu?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E6FCCFE-DE63-4BAA-A615-CD43CF2BA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indent="-15240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hr-HR" b="1" dirty="0">
                <a:solidFill>
                  <a:srgbClr val="C00000"/>
                </a:solidFill>
              </a:rPr>
              <a:t>1. zadatak: Koji je tvoj omiljeni mjuzikl? Koji je tvoj omiljeni </a:t>
            </a:r>
            <a:r>
              <a:rPr lang="hr-HR" b="1" i="1" dirty="0">
                <a:solidFill>
                  <a:srgbClr val="C00000"/>
                </a:solidFill>
              </a:rPr>
              <a:t>song</a:t>
            </a:r>
            <a:r>
              <a:rPr lang="hr-HR" b="1" dirty="0">
                <a:solidFill>
                  <a:srgbClr val="C00000"/>
                </a:solidFill>
              </a:rPr>
              <a:t> iz mjuzikla? Što znaš o mjuziklu? Što ti je naročito privlačno u mjuziklu kao </a:t>
            </a:r>
            <a:r>
              <a:rPr lang="hr-HR" b="1" dirty="0" err="1">
                <a:solidFill>
                  <a:srgbClr val="C00000"/>
                </a:solidFill>
              </a:rPr>
              <a:t>glazbnoj</a:t>
            </a:r>
            <a:r>
              <a:rPr lang="hr-HR" b="1" dirty="0">
                <a:solidFill>
                  <a:srgbClr val="C00000"/>
                </a:solidFill>
              </a:rPr>
              <a:t> vrsti? Što želiš saznati o mjuziklu?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lang="hr-HR" sz="2000" dirty="0"/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hr-HR" sz="2000" dirty="0"/>
              <a:t>Kratke odgovore na pitanja izloži </a:t>
            </a:r>
            <a:r>
              <a:rPr lang="hr-HR" sz="2000" b="1" dirty="0"/>
              <a:t>pisano</a:t>
            </a:r>
            <a:r>
              <a:rPr lang="hr-HR" sz="2000" dirty="0"/>
              <a:t> u željenom, unaprijed s predmetnim nastavnikom dogovorenom, obliku. Odgovorima slobodno priloži i poveznicu na videozapis omiljenoga songa ili videozapis omiljenoga song u tvojoj izvedbi.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hr-HR" dirty="0"/>
          </a:p>
          <a:p>
            <a:pPr marL="2065760" lvl="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>
                <a:solidFill>
                  <a:srgbClr val="FF0000"/>
                </a:solidFill>
              </a:rPr>
              <a:t>Napomena predmetnome nastavniku:</a:t>
            </a:r>
          </a:p>
          <a:p>
            <a:pPr marL="2065760" lvl="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/>
              <a:t>Zadatak se može izraditi sljedećim digitalnim alatima:</a:t>
            </a:r>
            <a:endParaRPr lang="hr-HR" sz="2000" u="sng" dirty="0">
              <a:solidFill>
                <a:schemeClr val="hlink"/>
              </a:solidFill>
              <a:hlinkClick r:id="" action="ppaction://noaction"/>
            </a:endParaRPr>
          </a:p>
          <a:p>
            <a:pPr marL="2065760" lvl="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u="sng" dirty="0">
                <a:solidFill>
                  <a:schemeClr val="hlink"/>
                </a:solidFill>
                <a:hlinkClick r:id="" action="ppaction://noaction"/>
              </a:rPr>
              <a:t>https://www.mentimeter.com/</a:t>
            </a:r>
            <a:r>
              <a:rPr lang="hr-HR" sz="2000" dirty="0"/>
              <a:t> </a:t>
            </a:r>
          </a:p>
          <a:p>
            <a:pPr marL="2065760" lvl="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u="sng" dirty="0">
                <a:solidFill>
                  <a:schemeClr val="hlink"/>
                </a:solidFill>
                <a:hlinkClick r:id="rId2"/>
              </a:rPr>
              <a:t>https://padlet.com/dashboard</a:t>
            </a:r>
            <a:r>
              <a:rPr lang="hr-HR" sz="2000" dirty="0"/>
              <a:t> </a:t>
            </a:r>
          </a:p>
          <a:p>
            <a:pPr marL="2065760" lvl="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u="sng" dirty="0">
                <a:solidFill>
                  <a:schemeClr val="hlink"/>
                </a:solidFill>
                <a:hlinkClick r:id="rId3"/>
              </a:rPr>
              <a:t>https://en.linoit.com/</a:t>
            </a:r>
            <a:r>
              <a:rPr lang="hr-HR" sz="2000" dirty="0"/>
              <a:t>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55669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C00000"/>
              </a:buClr>
              <a:buSzPts val="3200"/>
            </a:pPr>
            <a:r>
              <a:rPr lang="hr-HR" sz="2800" b="1" dirty="0">
                <a:solidFill>
                  <a:srgbClr val="C00000"/>
                </a:solidFill>
              </a:rPr>
              <a:t>2. zadatak: Što mjuzikl čini privlačnim publici? </a:t>
            </a:r>
            <a:br>
              <a:rPr lang="hr-HR" sz="2800" b="1" dirty="0">
                <a:solidFill>
                  <a:srgbClr val="C00000"/>
                </a:solidFill>
              </a:rPr>
            </a:br>
            <a:r>
              <a:rPr lang="hr-HR" sz="2800" b="1" dirty="0">
                <a:solidFill>
                  <a:schemeClr val="tx1"/>
                </a:solidFill>
              </a:rPr>
              <a:t>Usporedi svoja razmišljanja koja si izložio na početku nastavne jedinice s razmišljanjima nakon što prođeš sve zadatke.</a:t>
            </a:r>
            <a:endParaRPr sz="2800" i="1" dirty="0">
              <a:solidFill>
                <a:schemeClr val="tx1"/>
              </a:solidFill>
            </a:endParaRPr>
          </a:p>
        </p:txBody>
      </p:sp>
      <p:sp>
        <p:nvSpPr>
          <p:cNvPr id="239" name="Google Shape;239;p3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b="1" dirty="0">
                <a:solidFill>
                  <a:srgbClr val="C00000"/>
                </a:solidFill>
              </a:rPr>
              <a:t>Poslušaj (i zapjevaj!) videozapise na IZZI stranici </a:t>
            </a:r>
            <a:r>
              <a:rPr lang="hr-HR" b="1" dirty="0">
                <a:solidFill>
                  <a:schemeClr val="tx1"/>
                </a:solidFill>
              </a:rPr>
              <a:t>odlomak </a:t>
            </a:r>
            <a:r>
              <a:rPr lang="hr-HR" b="1" i="1" dirty="0">
                <a:solidFill>
                  <a:srgbClr val="C00000"/>
                </a:solidFill>
              </a:rPr>
              <a:t>Što mjuzikl čini privlačnim publici? </a:t>
            </a:r>
            <a:r>
              <a:rPr lang="hr-HR" b="1" i="1" dirty="0">
                <a:solidFill>
                  <a:srgbClr val="C00000"/>
                </a:solidFill>
                <a:hlinkClick r:id="rId3"/>
              </a:rPr>
              <a:t>https://hr.izzi.digital/DOS/16651/16665.html</a:t>
            </a:r>
            <a:r>
              <a:rPr lang="hr-HR" b="1" i="1" dirty="0">
                <a:solidFill>
                  <a:srgbClr val="C00000"/>
                </a:solidFill>
              </a:rPr>
              <a:t> </a:t>
            </a:r>
          </a:p>
          <a:p>
            <a:pPr lvl="1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sz="1600" dirty="0"/>
              <a:t>Ray Henderson: </a:t>
            </a:r>
            <a:r>
              <a:rPr lang="hr-HR" sz="1600" i="1" dirty="0" err="1"/>
              <a:t>Bye</a:t>
            </a:r>
            <a:r>
              <a:rPr lang="hr-HR" sz="1600" i="1" dirty="0"/>
              <a:t> </a:t>
            </a:r>
            <a:r>
              <a:rPr lang="hr-HR" sz="1600" i="1" dirty="0" err="1"/>
              <a:t>Bye</a:t>
            </a:r>
            <a:r>
              <a:rPr lang="hr-HR" sz="1600" i="1" dirty="0"/>
              <a:t> </a:t>
            </a:r>
            <a:r>
              <a:rPr lang="hr-HR" sz="1600" i="1" dirty="0" err="1"/>
              <a:t>Blackbird</a:t>
            </a:r>
            <a:r>
              <a:rPr lang="hr-HR" sz="1600" dirty="0"/>
              <a:t> iz mjuzikla </a:t>
            </a:r>
            <a:r>
              <a:rPr lang="hr-HR" sz="1600" i="1" dirty="0" err="1"/>
              <a:t>Fosse</a:t>
            </a:r>
            <a:r>
              <a:rPr lang="hr-HR" sz="1600" i="1" dirty="0"/>
              <a:t> – </a:t>
            </a:r>
            <a:r>
              <a:rPr lang="hr-HR" sz="1600" i="1" dirty="0" err="1"/>
              <a:t>The</a:t>
            </a:r>
            <a:r>
              <a:rPr lang="hr-HR" sz="1600" i="1" dirty="0"/>
              <a:t> </a:t>
            </a:r>
            <a:r>
              <a:rPr lang="hr-HR" sz="1600" i="1" dirty="0" err="1"/>
              <a:t>Musical</a:t>
            </a:r>
            <a:r>
              <a:rPr lang="hr-HR" sz="1600" i="1" dirty="0"/>
              <a:t> </a:t>
            </a:r>
          </a:p>
          <a:p>
            <a:pPr lvl="1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sz="1600" dirty="0"/>
              <a:t>Andrew Lloyd </a:t>
            </a:r>
            <a:r>
              <a:rPr lang="hr-HR" sz="1600" dirty="0" err="1"/>
              <a:t>Webber</a:t>
            </a:r>
            <a:r>
              <a:rPr lang="hr-HR" sz="1600" dirty="0"/>
              <a:t>: </a:t>
            </a:r>
            <a:r>
              <a:rPr lang="hr-HR" sz="1600" i="1" dirty="0"/>
              <a:t>Fantom u operi </a:t>
            </a:r>
            <a:r>
              <a:rPr lang="hr-HR" sz="1600" dirty="0"/>
              <a:t>iz mjuzikla </a:t>
            </a:r>
            <a:r>
              <a:rPr lang="hr-HR" sz="1600" i="1" dirty="0"/>
              <a:t>Fantom u operi</a:t>
            </a:r>
          </a:p>
          <a:p>
            <a:pPr lvl="1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US" sz="1600" dirty="0"/>
              <a:t>Claude-Michel </a:t>
            </a:r>
            <a:r>
              <a:rPr lang="en-US" sz="1600" dirty="0" err="1"/>
              <a:t>Schönberg</a:t>
            </a:r>
            <a:r>
              <a:rPr lang="en-US" sz="1600" dirty="0"/>
              <a:t>: </a:t>
            </a:r>
            <a:r>
              <a:rPr lang="en-US" sz="1600" i="1" dirty="0"/>
              <a:t>Do You Hear the People Sing?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i="1" dirty="0"/>
              <a:t>rock</a:t>
            </a:r>
            <a:r>
              <a:rPr lang="en-US" sz="1600" dirty="0"/>
              <a:t>-</a:t>
            </a:r>
            <a:r>
              <a:rPr lang="en-US" sz="1600" dirty="0" err="1"/>
              <a:t>opere</a:t>
            </a:r>
            <a:r>
              <a:rPr lang="en-US" sz="1600" dirty="0"/>
              <a:t> </a:t>
            </a:r>
            <a:r>
              <a:rPr lang="en-US" sz="1600" i="1" dirty="0" err="1"/>
              <a:t>Jadnici</a:t>
            </a:r>
            <a:endParaRPr lang="hr-HR" sz="1600" i="1" dirty="0"/>
          </a:p>
          <a:p>
            <a:pPr lvl="1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sz="1600" dirty="0" err="1"/>
              <a:t>Glen</a:t>
            </a:r>
            <a:r>
              <a:rPr lang="hr-HR" sz="1600" dirty="0"/>
              <a:t> </a:t>
            </a:r>
            <a:r>
              <a:rPr lang="hr-HR" sz="1600" dirty="0" err="1"/>
              <a:t>Hansard</a:t>
            </a:r>
            <a:r>
              <a:rPr lang="hr-HR" sz="1600" dirty="0"/>
              <a:t> i Markéta </a:t>
            </a:r>
            <a:r>
              <a:rPr lang="hr-HR" sz="1600" dirty="0" err="1"/>
              <a:t>Irglová</a:t>
            </a:r>
            <a:r>
              <a:rPr lang="hr-HR" sz="1600" dirty="0"/>
              <a:t>: </a:t>
            </a:r>
            <a:r>
              <a:rPr lang="hr-HR" sz="1600" i="1" dirty="0" err="1"/>
              <a:t>Falling</a:t>
            </a:r>
            <a:r>
              <a:rPr lang="hr-HR" sz="1600" i="1" dirty="0"/>
              <a:t> </a:t>
            </a:r>
            <a:r>
              <a:rPr lang="hr-HR" sz="1600" i="1" dirty="0" err="1"/>
              <a:t>Slowly</a:t>
            </a:r>
            <a:r>
              <a:rPr lang="hr-HR" sz="1600" i="1" dirty="0"/>
              <a:t> </a:t>
            </a:r>
            <a:r>
              <a:rPr lang="hr-HR" sz="1600" dirty="0"/>
              <a:t>iz mjuzikla </a:t>
            </a:r>
            <a:r>
              <a:rPr lang="hr-HR" sz="1600" i="1" dirty="0" err="1"/>
              <a:t>Once</a:t>
            </a:r>
            <a:endParaRPr lang="hr-HR" sz="1600" i="1" dirty="0"/>
          </a:p>
          <a:p>
            <a:pPr lvl="1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US" sz="1600" i="1" dirty="0"/>
              <a:t>Queen: We Will Rock You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mjuzikla</a:t>
            </a:r>
            <a:r>
              <a:rPr lang="en-US" sz="1600" dirty="0"/>
              <a:t> </a:t>
            </a:r>
            <a:r>
              <a:rPr lang="en-US" sz="1600" i="1" dirty="0"/>
              <a:t>We Will Rock You</a:t>
            </a:r>
            <a:endParaRPr lang="hr-HR" sz="1600" i="1" dirty="0"/>
          </a:p>
          <a:p>
            <a:pPr lvl="1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US" sz="1600" i="1" dirty="0"/>
              <a:t>Elton John: Written in the Stars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mjuzikla</a:t>
            </a:r>
            <a:r>
              <a:rPr lang="en-US" sz="1600" dirty="0"/>
              <a:t> </a:t>
            </a:r>
            <a:r>
              <a:rPr lang="en-US" sz="1600" i="1" dirty="0"/>
              <a:t>Aida</a:t>
            </a:r>
            <a:endParaRPr lang="hr-HR" sz="1600" i="1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hr-HR" i="1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hr-HR" i="1" dirty="0"/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dirty="0">
                <a:solidFill>
                  <a:srgbClr val="C00000"/>
                </a:solidFill>
              </a:rPr>
              <a:t>Riješi zadatak </a:t>
            </a:r>
            <a:r>
              <a:rPr lang="hr-HR" b="1" i="1" dirty="0">
                <a:solidFill>
                  <a:srgbClr val="C00000"/>
                </a:solidFill>
              </a:rPr>
              <a:t>Promisli još malo o predloženim skladbama 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dirty="0">
                <a:solidFill>
                  <a:schemeClr val="tx1"/>
                </a:solidFill>
              </a:rPr>
              <a:t>Zadatak se nalazi odmah ispod primjera. </a:t>
            </a:r>
            <a:r>
              <a:rPr lang="hr-HR" dirty="0"/>
              <a:t>Promišljat ćeš o strukturi mjuzikla, mjestu izvođenja i tematici u mjuziklu. 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C00000"/>
              </a:buClr>
              <a:buSzPts val="2800"/>
            </a:pPr>
            <a:r>
              <a:rPr lang="hr-HR" sz="2800" b="1" dirty="0">
                <a:solidFill>
                  <a:srgbClr val="C00000"/>
                </a:solidFill>
              </a:rPr>
              <a:t>3. zadatak – Uoči sličnosti i razlike između operete i mjuzikla. </a:t>
            </a:r>
            <a:br>
              <a:rPr lang="hr-HR" sz="2800" b="1" dirty="0">
                <a:solidFill>
                  <a:srgbClr val="C00000"/>
                </a:solidFill>
              </a:rPr>
            </a:br>
            <a:r>
              <a:rPr lang="hr-HR" sz="2800" b="1" dirty="0">
                <a:solidFill>
                  <a:srgbClr val="C00000"/>
                </a:solidFill>
                <a:hlinkClick r:id="rId3"/>
              </a:rPr>
              <a:t>https://hr.izzi.digital/DOS/16651/16665.html</a:t>
            </a:r>
            <a:r>
              <a:rPr lang="hr-HR" sz="2800" b="1" dirty="0">
                <a:solidFill>
                  <a:srgbClr val="C00000"/>
                </a:solidFill>
              </a:rPr>
              <a:t>   </a:t>
            </a:r>
            <a:endParaRPr sz="2400" dirty="0"/>
          </a:p>
        </p:txBody>
      </p:sp>
      <p:sp>
        <p:nvSpPr>
          <p:cNvPr id="251" name="Google Shape;251;p3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1800"/>
              <a:buNone/>
            </a:pPr>
            <a:r>
              <a:rPr lang="hr-HR" dirty="0"/>
              <a:t>Mjuzikl se često opisuje kao opereta 20. stoljeća. Zašto?</a:t>
            </a:r>
          </a:p>
          <a:p>
            <a:pPr marL="0" lvl="0" indent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1800"/>
              <a:buNone/>
            </a:pPr>
            <a:r>
              <a:rPr lang="hr-HR" dirty="0"/>
              <a:t>Nakon slušanja preporučenih videozapisa s primjerima iz operete i mjuzikla </a:t>
            </a:r>
            <a:r>
              <a:rPr lang="hr-HR" b="1" dirty="0"/>
              <a:t>riješi zadatak </a:t>
            </a:r>
            <a:r>
              <a:rPr lang="hr-HR" b="1" dirty="0">
                <a:solidFill>
                  <a:srgbClr val="C00000"/>
                </a:solidFill>
              </a:rPr>
              <a:t>Pridruži obilježja odgovarajućoj glazbenoj vrsti </a:t>
            </a:r>
            <a:r>
              <a:rPr lang="hr-HR" dirty="0">
                <a:solidFill>
                  <a:schemeClr val="tx1"/>
                </a:solidFill>
              </a:rPr>
              <a:t>(nalazi se ispod videozapisa). </a:t>
            </a:r>
            <a:r>
              <a:rPr lang="hr-HR" dirty="0"/>
              <a:t>Izdvoji i zajednička obilježja (opereta – zajednička obilježja – mjuzikl) </a:t>
            </a:r>
            <a:endParaRPr lang="hr-HR" sz="1800" dirty="0"/>
          </a:p>
          <a:p>
            <a:pPr marL="475488" lvl="2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hr-HR" sz="1600" dirty="0"/>
              <a:t>opereta: </a:t>
            </a:r>
          </a:p>
          <a:p>
            <a:pPr marL="932688" lvl="2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hr-HR" sz="1600" dirty="0"/>
              <a:t>Johann Strauss ml.: </a:t>
            </a:r>
            <a:r>
              <a:rPr lang="hr-HR" sz="1600" i="1" dirty="0" err="1"/>
              <a:t>Mein</a:t>
            </a:r>
            <a:r>
              <a:rPr lang="hr-HR" sz="1600" i="1" dirty="0"/>
              <a:t> </a:t>
            </a:r>
            <a:r>
              <a:rPr lang="hr-HR" sz="1600" i="1" dirty="0" err="1"/>
              <a:t>Herr</a:t>
            </a:r>
            <a:r>
              <a:rPr lang="hr-HR" sz="1600" i="1" dirty="0"/>
              <a:t> </a:t>
            </a:r>
            <a:r>
              <a:rPr lang="hr-HR" sz="1600" i="1" dirty="0" err="1"/>
              <a:t>Marquise</a:t>
            </a:r>
            <a:r>
              <a:rPr lang="hr-HR" sz="1600" i="1" dirty="0"/>
              <a:t> </a:t>
            </a:r>
            <a:r>
              <a:rPr lang="hr-HR" sz="1600" dirty="0"/>
              <a:t>iz operete </a:t>
            </a:r>
            <a:r>
              <a:rPr lang="hr-HR" sz="1600" i="1" dirty="0"/>
              <a:t>Šišmiš</a:t>
            </a:r>
            <a:r>
              <a:rPr lang="hr-HR" sz="1600" dirty="0"/>
              <a:t>  </a:t>
            </a:r>
          </a:p>
          <a:p>
            <a:pPr marL="932688" lvl="2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hr-HR" sz="1600" dirty="0"/>
              <a:t>Jacques </a:t>
            </a:r>
            <a:r>
              <a:rPr lang="hr-HR" sz="1600" dirty="0" err="1"/>
              <a:t>Offenbach</a:t>
            </a:r>
            <a:r>
              <a:rPr lang="hr-HR" sz="1600" dirty="0"/>
              <a:t>: </a:t>
            </a:r>
            <a:r>
              <a:rPr lang="hr-HR" sz="1600" i="1" dirty="0"/>
              <a:t>Koračnica kraljeva </a:t>
            </a:r>
            <a:r>
              <a:rPr lang="hr-HR" sz="1600" dirty="0"/>
              <a:t>iz operete </a:t>
            </a:r>
            <a:r>
              <a:rPr lang="hr-HR" sz="1600" i="1" dirty="0"/>
              <a:t>Lijepa Helena; </a:t>
            </a:r>
          </a:p>
          <a:p>
            <a:pPr marL="475488" lvl="2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hr-HR" sz="1600" dirty="0"/>
              <a:t>mjuzikl: </a:t>
            </a:r>
          </a:p>
          <a:p>
            <a:pPr marL="818388" lvl="2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en-US" sz="1600" dirty="0"/>
              <a:t>Eddie Perfect: </a:t>
            </a:r>
            <a:r>
              <a:rPr lang="en-US" sz="1600" i="1" dirty="0"/>
              <a:t>That Beautiful Sound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mjuzikla</a:t>
            </a:r>
            <a:r>
              <a:rPr lang="en-US" sz="1600" dirty="0"/>
              <a:t> </a:t>
            </a:r>
            <a:r>
              <a:rPr lang="en-US" sz="1600" i="1" dirty="0"/>
              <a:t>Beetlejuice</a:t>
            </a:r>
            <a:r>
              <a:rPr lang="hr-HR" sz="1600" dirty="0"/>
              <a:t> </a:t>
            </a:r>
          </a:p>
          <a:p>
            <a:pPr marL="818388" lvl="2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en-US" sz="1600" dirty="0"/>
              <a:t>The Barden </a:t>
            </a:r>
            <a:r>
              <a:rPr lang="en-US" sz="1600" dirty="0" err="1"/>
              <a:t>Bellas</a:t>
            </a:r>
            <a:r>
              <a:rPr lang="en-US" sz="1600" dirty="0"/>
              <a:t>: </a:t>
            </a:r>
            <a:r>
              <a:rPr lang="en-US" sz="1600" i="1" dirty="0"/>
              <a:t>Just The Way You Are / Just A Dream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mjuzikla</a:t>
            </a:r>
            <a:r>
              <a:rPr lang="en-US" sz="1600" dirty="0"/>
              <a:t> </a:t>
            </a:r>
            <a:r>
              <a:rPr lang="en-US" sz="1600" i="1" dirty="0"/>
              <a:t>Pitch Perfect</a:t>
            </a:r>
            <a:r>
              <a:rPr lang="hr-HR" sz="1600" i="1" dirty="0"/>
              <a:t>)</a:t>
            </a:r>
            <a:endParaRPr sz="16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hr-HR" sz="3200" b="1" dirty="0">
                <a:solidFill>
                  <a:srgbClr val="C00000"/>
                </a:solidFill>
              </a:rPr>
              <a:t>4. zadatak: Koji glazbeni stilovi prevladavaju u mjuziklu?</a:t>
            </a:r>
            <a:endParaRPr dirty="0"/>
          </a:p>
        </p:txBody>
      </p:sp>
      <p:sp>
        <p:nvSpPr>
          <p:cNvPr id="257" name="Google Shape;257;p3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rPr lang="hr-HR" dirty="0">
                <a:solidFill>
                  <a:srgbClr val="C00000"/>
                </a:solidFill>
              </a:rPr>
              <a:t>Riješi zadatak </a:t>
            </a:r>
            <a:r>
              <a:rPr lang="hr-HR" b="1" dirty="0">
                <a:solidFill>
                  <a:srgbClr val="C00000"/>
                </a:solidFill>
              </a:rPr>
              <a:t>Poveži glazbene žanrove u kojima je skladana glazba u mjuziklu s vremenskim razdobljem kojega su ti žanrovi karakterizirali.</a:t>
            </a:r>
          </a:p>
          <a:p>
            <a:pPr marL="0" lvl="0" indent="0"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rPr lang="hr-HR" b="1" dirty="0">
                <a:solidFill>
                  <a:srgbClr val="C00000"/>
                </a:solidFill>
                <a:hlinkClick r:id="rId3"/>
              </a:rPr>
              <a:t>https://hr.izzi.digital/DOS/16651/16665.html</a:t>
            </a:r>
            <a:r>
              <a:rPr lang="hr-HR" b="1" dirty="0">
                <a:solidFill>
                  <a:srgbClr val="C00000"/>
                </a:solidFill>
              </a:rPr>
              <a:t> </a:t>
            </a:r>
            <a:endParaRPr b="1" dirty="0">
              <a:solidFill>
                <a:srgbClr val="C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hr-HR" sz="3200" b="1" dirty="0">
                <a:solidFill>
                  <a:srgbClr val="C00000"/>
                </a:solidFill>
              </a:rPr>
              <a:t>5. zadatak: Kojim izvedbenim vještinama barataju izvođači u mjuziklu?</a:t>
            </a:r>
            <a:endParaRPr sz="3200" b="1" dirty="0">
              <a:solidFill>
                <a:schemeClr val="dk1"/>
              </a:solidFill>
            </a:endParaRPr>
          </a:p>
        </p:txBody>
      </p:sp>
      <p:sp>
        <p:nvSpPr>
          <p:cNvPr id="263" name="Google Shape;263;p3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dk1"/>
                </a:solidFill>
              </a:rPr>
              <a:t>Na stranici </a:t>
            </a:r>
            <a:r>
              <a:rPr lang="hr-HR" sz="2000" b="1" dirty="0">
                <a:solidFill>
                  <a:srgbClr val="0070C0"/>
                </a:solidFill>
              </a:rPr>
              <a:t>IZZI</a:t>
            </a:r>
            <a:r>
              <a:rPr lang="hr-HR" sz="2000" dirty="0">
                <a:solidFill>
                  <a:schemeClr val="dk1"/>
                </a:solidFill>
              </a:rPr>
              <a:t> </a:t>
            </a:r>
            <a:r>
              <a:rPr lang="hr-HR" sz="2000" dirty="0">
                <a:solidFill>
                  <a:schemeClr val="dk1"/>
                </a:solidFill>
                <a:hlinkClick r:id="rId3"/>
              </a:rPr>
              <a:t>https://hr.izzi.digital/DOS/16651/16665.html</a:t>
            </a:r>
            <a:r>
              <a:rPr lang="hr-HR" sz="2000" dirty="0">
                <a:solidFill>
                  <a:schemeClr val="dk1"/>
                </a:solidFill>
              </a:rPr>
              <a:t> pod podnaslovom </a:t>
            </a:r>
            <a:r>
              <a:rPr lang="hr-HR" sz="2000" b="1" dirty="0">
                <a:solidFill>
                  <a:srgbClr val="C00000"/>
                </a:solidFill>
              </a:rPr>
              <a:t>Što je </a:t>
            </a:r>
            <a:r>
              <a:rPr lang="hr-HR" sz="2000" b="1" i="1" dirty="0" err="1">
                <a:solidFill>
                  <a:srgbClr val="C00000"/>
                </a:solidFill>
              </a:rPr>
              <a:t>triple</a:t>
            </a:r>
            <a:r>
              <a:rPr lang="hr-HR" sz="2000" b="1" i="1" dirty="0">
                <a:solidFill>
                  <a:srgbClr val="C00000"/>
                </a:solidFill>
              </a:rPr>
              <a:t> </a:t>
            </a:r>
            <a:r>
              <a:rPr lang="hr-HR" sz="2000" b="1" i="1" dirty="0" err="1">
                <a:solidFill>
                  <a:srgbClr val="C00000"/>
                </a:solidFill>
              </a:rPr>
              <a:t>treath</a:t>
            </a:r>
            <a:r>
              <a:rPr lang="hr-HR" sz="2000" b="1" i="1" dirty="0">
                <a:solidFill>
                  <a:srgbClr val="C00000"/>
                </a:solidFill>
              </a:rPr>
              <a:t> </a:t>
            </a:r>
            <a:r>
              <a:rPr lang="hr-HR" sz="2000" b="1" dirty="0">
                <a:solidFill>
                  <a:srgbClr val="C00000"/>
                </a:solidFill>
              </a:rPr>
              <a:t>u mjuziklu? </a:t>
            </a:r>
            <a:r>
              <a:rPr lang="hr-HR" sz="2000" b="1" dirty="0">
                <a:solidFill>
                  <a:schemeClr val="dk1"/>
                </a:solidFill>
              </a:rPr>
              <a:t>pogledaj videozapis</a:t>
            </a:r>
            <a:r>
              <a:rPr lang="nn-NO" sz="2000" b="1" i="1" dirty="0">
                <a:solidFill>
                  <a:schemeClr val="dk1"/>
                </a:solidFill>
              </a:rPr>
              <a:t> </a:t>
            </a:r>
            <a:r>
              <a:rPr lang="nn-NO" sz="2000" i="1" dirty="0">
                <a:solidFill>
                  <a:schemeClr val="dk1"/>
                </a:solidFill>
              </a:rPr>
              <a:t>Amerika </a:t>
            </a:r>
            <a:r>
              <a:rPr lang="nn-NO" sz="2000" dirty="0">
                <a:solidFill>
                  <a:schemeClr val="dk1"/>
                </a:solidFill>
              </a:rPr>
              <a:t>iz mjuzikla </a:t>
            </a:r>
            <a:r>
              <a:rPr lang="nn-NO" sz="2000" i="1" dirty="0">
                <a:solidFill>
                  <a:schemeClr val="dk1"/>
                </a:solidFill>
              </a:rPr>
              <a:t>Priča sa zapadne strane </a:t>
            </a:r>
            <a:r>
              <a:rPr lang="hr-HR" sz="2000" dirty="0">
                <a:solidFill>
                  <a:schemeClr val="dk1"/>
                </a:solidFill>
              </a:rPr>
              <a:t>Leonarda Bernsteina i </a:t>
            </a:r>
            <a:r>
              <a:rPr lang="hr-HR" sz="2000" b="1" dirty="0">
                <a:solidFill>
                  <a:schemeClr val="dk1"/>
                </a:solidFill>
              </a:rPr>
              <a:t>promisli o pitanjima </a:t>
            </a:r>
            <a:r>
              <a:rPr lang="hr-HR" sz="2000" dirty="0">
                <a:solidFill>
                  <a:schemeClr val="dk1"/>
                </a:solidFill>
              </a:rPr>
              <a:t>na sljedećem slajdu.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232</TotalTime>
  <Words>1632</Words>
  <Application>Microsoft Office PowerPoint</Application>
  <PresentationFormat>Prikaz na zaslonu (4:3)</PresentationFormat>
  <Paragraphs>141</Paragraphs>
  <Slides>17</Slides>
  <Notes>12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Retrospektiva</vt:lpstr>
      <vt:lpstr> MJUZIKL I ROCK-OPERA</vt:lpstr>
      <vt:lpstr>Za rad će ti trebati:</vt:lpstr>
      <vt:lpstr>Način rada:</vt:lpstr>
      <vt:lpstr>MJUZIKL I ROCK-OPERA</vt:lpstr>
      <vt:lpstr> Što znam o mjuziklu? – Što želim saznati o mjuziklu?</vt:lpstr>
      <vt:lpstr>2. zadatak: Što mjuzikl čini privlačnim publici?  Usporedi svoja razmišljanja koja si izložio na početku nastavne jedinice s razmišljanjima nakon što prođeš sve zadatke.</vt:lpstr>
      <vt:lpstr>3. zadatak – Uoči sličnosti i razlike između operete i mjuzikla.  https://hr.izzi.digital/DOS/16651/16665.html   </vt:lpstr>
      <vt:lpstr>4. zadatak: Koji glazbeni stilovi prevladavaju u mjuziklu?</vt:lpstr>
      <vt:lpstr>5. zadatak: Kojim izvedbenim vještinama barataju izvođači u mjuziklu?</vt:lpstr>
      <vt:lpstr>6. zadatak: Ponovi!</vt:lpstr>
      <vt:lpstr>Izborni zadatak: usporedi mjuzikl Priča sa zapadne strane Leonarda Bernsteina s izvornikom</vt:lpstr>
      <vt:lpstr>Tablica za refleksiju i samorefleksiju:</vt:lpstr>
      <vt:lpstr>7. zadatak: Znaš li koji su najpoznatiji mjuzikli i rock-opere u Hrvatskoj? Upoznaj neke od njih.</vt:lpstr>
      <vt:lpstr>IZBORNI PROJEKTNI ZADATCI</vt:lpstr>
      <vt:lpstr>7. zadatak: Dopuni znanje i istraži!</vt:lpstr>
      <vt:lpstr>Tablica za samovrednovanje: Upiši temu:</vt:lpstr>
      <vt:lpstr>Rubrika za formativno vrednovanje: Tema: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stilu Pregled glazbeno-stilskih razdoblja Glazba plemenskih zajednica</dc:title>
  <cp:lastModifiedBy>Ivana Tuškan</cp:lastModifiedBy>
  <cp:revision>30</cp:revision>
  <dcterms:modified xsi:type="dcterms:W3CDTF">2020-04-01T22:01:53Z</dcterms:modified>
</cp:coreProperties>
</file>