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1"/>
  </p:notesMasterIdLst>
  <p:sldIdLst>
    <p:sldId id="260" r:id="rId2"/>
    <p:sldId id="269" r:id="rId3"/>
    <p:sldId id="256" r:id="rId4"/>
    <p:sldId id="264" r:id="rId5"/>
    <p:sldId id="270" r:id="rId6"/>
    <p:sldId id="265" r:id="rId7"/>
    <p:sldId id="266" r:id="rId8"/>
    <p:sldId id="272" r:id="rId9"/>
    <p:sldId id="273" r:id="rId10"/>
    <p:sldId id="267" r:id="rId11"/>
    <p:sldId id="274" r:id="rId12"/>
    <p:sldId id="268" r:id="rId13"/>
    <p:sldId id="276" r:id="rId14"/>
    <p:sldId id="277" r:id="rId15"/>
    <p:sldId id="278" r:id="rId16"/>
    <p:sldId id="279" r:id="rId17"/>
    <p:sldId id="280" r:id="rId18"/>
    <p:sldId id="281" r:id="rId19"/>
    <p:sldId id="263" r:id="rId20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182889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1pPr>
    <a:lvl2pPr marL="0" marR="0" indent="0" algn="l" defTabSz="182889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2pPr>
    <a:lvl3pPr marL="0" marR="0" indent="0" algn="l" defTabSz="182889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3pPr>
    <a:lvl4pPr marL="0" marR="0" indent="0" algn="l" defTabSz="182889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4pPr>
    <a:lvl5pPr marL="0" marR="0" indent="0" algn="l" defTabSz="182889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5pPr>
    <a:lvl6pPr marL="0" marR="0" indent="0" algn="l" defTabSz="182889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6pPr>
    <a:lvl7pPr marL="0" marR="0" indent="0" algn="l" defTabSz="182889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7pPr>
    <a:lvl8pPr marL="0" marR="0" indent="0" algn="l" defTabSz="182889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8pPr>
    <a:lvl9pPr marL="0" marR="0" indent="0" algn="l" defTabSz="182889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5A6AD"/>
    <a:srgbClr val="9AD0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4"/>
          </a:solidFill>
        </a:fill>
      </a:tcStyle>
    </a:wholeTbl>
    <a:band2H>
      <a:tcTxStyle/>
      <a:tcStyle>
        <a:tcBdr/>
        <a:fill>
          <a:solidFill>
            <a:schemeClr val="accent4">
              <a:lumOff val="8895"/>
            </a:schemeClr>
          </a:solidFill>
        </a:fill>
      </a:tcStyle>
    </a:band2H>
    <a:firstCol>
      <a:tcTxStyle b="on" i="off">
        <a:fontRef idx="major">
          <a:schemeClr val="accent6">
            <a:lumOff val="44000"/>
          </a:schemeClr>
        </a:fontRef>
        <a:schemeClr val="accent6">
          <a:lumOff val="44000"/>
        </a:schemeClr>
      </a:tcTxStyle>
      <a:tcStyle>
        <a:tcBdr>
          <a:left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chemeClr val="accent6">
            <a:lumOff val="44000"/>
          </a:schemeClr>
        </a:fontRef>
        <a:schemeClr val="accent6">
          <a:lumOff val="44000"/>
        </a:schemeClr>
      </a:tcTxStyle>
      <a:tcStyle>
        <a:tcBdr>
          <a:left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chemeClr val="accent6">
            <a:lumOff val="44000"/>
          </a:schemeClr>
        </a:fontRef>
        <a:schemeClr val="accent6">
          <a:lumOff val="44000"/>
        </a:schemeClr>
      </a:tcTxStyle>
      <a:tcStyle>
        <a:tcBdr>
          <a:left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E4E4E4"/>
          </a:solidFill>
        </a:fill>
      </a:tcStyle>
    </a:wholeTbl>
    <a:band2H>
      <a:tcTxStyle/>
      <a:tcStyle>
        <a:tcBdr/>
        <a:fill>
          <a:solidFill>
            <a:schemeClr val="accent2">
              <a:lumOff val="38138"/>
            </a:schemeClr>
          </a:solidFill>
        </a:fill>
      </a:tcStyle>
    </a:band2H>
    <a:firstCol>
      <a:tcTxStyle b="on" i="off">
        <a:fontRef idx="major">
          <a:schemeClr val="accent6">
            <a:lumOff val="44000"/>
          </a:schemeClr>
        </a:fontRef>
        <a:schemeClr val="accent6">
          <a:lumOff val="44000"/>
        </a:schemeClr>
      </a:tcTxStyle>
      <a:tcStyle>
        <a:tcBdr>
          <a:left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chemeClr val="accent6">
            <a:lumOff val="44000"/>
          </a:schemeClr>
        </a:fontRef>
        <a:schemeClr val="accent6">
          <a:lumOff val="44000"/>
        </a:schemeClr>
      </a:tcTxStyle>
      <a:tcStyle>
        <a:tcBdr>
          <a:left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chemeClr val="accent6">
            <a:lumOff val="44000"/>
          </a:schemeClr>
        </a:fontRef>
        <a:schemeClr val="accent6">
          <a:lumOff val="44000"/>
        </a:schemeClr>
      </a:tcTxStyle>
      <a:tcStyle>
        <a:tcBdr>
          <a:left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6">
              <a:lumOff val="44000"/>
            </a:schemeClr>
          </a:solidFill>
        </a:fill>
      </a:tcStyle>
    </a:band2H>
    <a:firstCol>
      <a:tcTxStyle b="on" i="off">
        <a:fontRef idx="major">
          <a:schemeClr val="accent6">
            <a:lumOff val="44000"/>
          </a:schemeClr>
        </a:fontRef>
        <a:schemeClr val="accent6">
          <a:lumOff val="44000"/>
        </a:schemeClr>
      </a:tcTxStyle>
      <a:tcStyle>
        <a:tcBdr>
          <a:left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>
              <a:lumOff val="44000"/>
            </a:schemeClr>
          </a:solidFill>
        </a:fill>
      </a:tcStyle>
    </a:firstCol>
    <a:lastRow>
      <a:tcTxStyle b="on" i="off">
        <a:fontRef idx="major">
          <a:schemeClr val="accent6">
            <a:lumOff val="44000"/>
          </a:schemeClr>
        </a:fontRef>
        <a:schemeClr val="accent6">
          <a:lumOff val="44000"/>
        </a:schemeClr>
      </a:tcTxStyle>
      <a:tcStyle>
        <a:tcBdr>
          <a:left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>
              <a:lumOff val="44000"/>
            </a:schemeClr>
          </a:solidFill>
        </a:fill>
      </a:tcStyle>
    </a:lastRow>
    <a:firstRow>
      <a:tcTxStyle b="on" i="off">
        <a:fontRef idx="major">
          <a:schemeClr val="accent6">
            <a:lumOff val="44000"/>
          </a:schemeClr>
        </a:fontRef>
        <a:schemeClr val="accent6">
          <a:lumOff val="44000"/>
        </a:schemeClr>
      </a:tcTxStyle>
      <a:tcStyle>
        <a:tcBdr>
          <a:left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>
              <a:lumOff val="44000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6">
              <a:lumOff val="44000"/>
            </a:schemeClr>
          </a:solidFill>
        </a:fill>
      </a:tcStyle>
    </a:band2H>
    <a:firstCol>
      <a:tcTxStyle b="on" i="off">
        <a:fontRef idx="major">
          <a:schemeClr val="accent6">
            <a:lumOff val="44000"/>
          </a:schemeClr>
        </a:fontRef>
        <a:schemeClr val="accent6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lumOff val="44000"/>
            </a:schemeClr>
          </a:solidFill>
        </a:fill>
      </a:tcStyle>
    </a:lastRow>
    <a:firstRow>
      <a:tcTxStyle b="on" i="off">
        <a:fontRef idx="major">
          <a:schemeClr val="accent6">
            <a:lumOff val="44000"/>
          </a:schemeClr>
        </a:fontRef>
        <a:schemeClr val="accent6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chemeClr val="accent6">
            <a:lumOff val="44000"/>
          </a:schemeClr>
        </a:fontRef>
        <a:schemeClr val="accent6">
          <a:lumOff val="44000"/>
        </a:schemeClr>
      </a:tcTxStyle>
      <a:tcStyle>
        <a:tcBdr>
          <a:left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chemeClr val="accent6">
            <a:lumOff val="44000"/>
          </a:schemeClr>
        </a:fontRef>
        <a:schemeClr val="accent6">
          <a:lumOff val="44000"/>
        </a:schemeClr>
      </a:tcTxStyle>
      <a:tcStyle>
        <a:tcBdr>
          <a:left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chemeClr val="accent6">
            <a:lumOff val="44000"/>
          </a:schemeClr>
        </a:fontRef>
        <a:schemeClr val="accent6">
          <a:lumOff val="44000"/>
        </a:schemeClr>
      </a:tcTxStyle>
      <a:tcStyle>
        <a:tcBdr>
          <a:left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6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6">
              <a:lumOff val="44000"/>
            </a:schemeClr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55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" name="Shape 1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45552751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1828891" latinLnBrk="0">
      <a:defRPr sz="1200">
        <a:latin typeface="+mn-lt"/>
        <a:ea typeface="+mn-ea"/>
        <a:cs typeface="+mn-cs"/>
        <a:sym typeface="Calibri"/>
      </a:defRPr>
    </a:lvl1pPr>
    <a:lvl2pPr indent="228600" defTabSz="1828891" latinLnBrk="0">
      <a:defRPr sz="1200">
        <a:latin typeface="+mn-lt"/>
        <a:ea typeface="+mn-ea"/>
        <a:cs typeface="+mn-cs"/>
        <a:sym typeface="Calibri"/>
      </a:defRPr>
    </a:lvl2pPr>
    <a:lvl3pPr indent="457200" defTabSz="1828891" latinLnBrk="0">
      <a:defRPr sz="1200">
        <a:latin typeface="+mn-lt"/>
        <a:ea typeface="+mn-ea"/>
        <a:cs typeface="+mn-cs"/>
        <a:sym typeface="Calibri"/>
      </a:defRPr>
    </a:lvl3pPr>
    <a:lvl4pPr indent="685800" defTabSz="1828891" latinLnBrk="0">
      <a:defRPr sz="1200">
        <a:latin typeface="+mn-lt"/>
        <a:ea typeface="+mn-ea"/>
        <a:cs typeface="+mn-cs"/>
        <a:sym typeface="Calibri"/>
      </a:defRPr>
    </a:lvl4pPr>
    <a:lvl5pPr indent="914400" defTabSz="1828891" latinLnBrk="0">
      <a:defRPr sz="1200">
        <a:latin typeface="+mn-lt"/>
        <a:ea typeface="+mn-ea"/>
        <a:cs typeface="+mn-cs"/>
        <a:sym typeface="Calibri"/>
      </a:defRPr>
    </a:lvl5pPr>
    <a:lvl6pPr indent="1143000" defTabSz="1828891" latinLnBrk="0">
      <a:defRPr sz="1200">
        <a:latin typeface="+mn-lt"/>
        <a:ea typeface="+mn-ea"/>
        <a:cs typeface="+mn-cs"/>
        <a:sym typeface="Calibri"/>
      </a:defRPr>
    </a:lvl6pPr>
    <a:lvl7pPr indent="1371600" defTabSz="1828891" latinLnBrk="0">
      <a:defRPr sz="1200">
        <a:latin typeface="+mn-lt"/>
        <a:ea typeface="+mn-ea"/>
        <a:cs typeface="+mn-cs"/>
        <a:sym typeface="Calibri"/>
      </a:defRPr>
    </a:lvl7pPr>
    <a:lvl8pPr indent="1600200" defTabSz="1828891" latinLnBrk="0">
      <a:defRPr sz="1200">
        <a:latin typeface="+mn-lt"/>
        <a:ea typeface="+mn-ea"/>
        <a:cs typeface="+mn-cs"/>
        <a:sym typeface="Calibri"/>
      </a:defRPr>
    </a:lvl8pPr>
    <a:lvl9pPr indent="1828800" defTabSz="1828891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1828800" y="3689350"/>
            <a:ext cx="20726400" cy="40830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3657600" y="7772400"/>
            <a:ext cx="17068800" cy="5943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7211220" y="12578081"/>
            <a:ext cx="263980" cy="269239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 spd="med"/>
  <p:txStyles>
    <p:titleStyle>
      <a:lvl1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1pPr>
      <a:lvl2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2pPr>
      <a:lvl3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3pPr>
      <a:lvl4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4pPr>
      <a:lvl5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5pPr>
      <a:lvl6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6pPr>
      <a:lvl7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7pPr>
      <a:lvl8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8pPr>
      <a:lvl9pPr marL="0" marR="0" indent="0" algn="l" defTabSz="1828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9pPr>
    </p:titleStyle>
    <p:bodyStyle>
      <a:lvl1pPr marL="0" marR="0" indent="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1pPr>
      <a:lvl2pPr marL="0" marR="0" indent="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2pPr>
      <a:lvl3pPr marL="0" marR="0" indent="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3pPr>
      <a:lvl4pPr marL="0" marR="0" indent="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4pPr>
      <a:lvl5pPr marL="0" marR="0" indent="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5pPr>
      <a:lvl6pPr marL="5130800" marR="0" indent="-55880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Tx/>
        <a:buChar char="•"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6pPr>
      <a:lvl7pPr marL="6045200" marR="0" indent="-55880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Tx/>
        <a:buChar char="•"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7pPr>
      <a:lvl8pPr marL="6959600" marR="0" indent="-55880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Tx/>
        <a:buChar char="•"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8pPr>
      <a:lvl9pPr marL="7874000" marR="0" indent="-558800" algn="l" defTabSz="1828800" rtl="0" latinLnBrk="0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Tx/>
        <a:buChar char="•"/>
        <a:tabLst/>
        <a:defRPr sz="4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Helvetica"/>
        </a:defRPr>
      </a:lvl9pPr>
    </p:bodyStyle>
    <p:otherStyle>
      <a:lvl1pPr marL="0" marR="0" indent="0" algn="r" defTabSz="182889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182889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182889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182889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182889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182889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182889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182889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182889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7" Type="http://schemas.openxmlformats.org/officeDocument/2006/relationships/image" Target="../media/image17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image" Target="../media/image13.jpeg"/><Relationship Id="rId7" Type="http://schemas.openxmlformats.org/officeDocument/2006/relationships/image" Target="../media/image17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image" Target="../media/image13.jpeg"/><Relationship Id="rId7" Type="http://schemas.openxmlformats.org/officeDocument/2006/relationships/image" Target="../media/image17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Relationship Id="rId9" Type="http://schemas.openxmlformats.org/officeDocument/2006/relationships/image" Target="../media/image19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rnost i praktičnost"/>
          <p:cNvSpPr txBox="1"/>
          <p:nvPr/>
        </p:nvSpPr>
        <p:spPr>
          <a:xfrm>
            <a:off x="2756852" y="803164"/>
            <a:ext cx="17593915" cy="11695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7000"/>
            </a:pPr>
            <a:r>
              <a:rPr lang="hr-HR" dirty="0" smtClean="0"/>
              <a:t>Kako biste započeli izradu kocke od papira?</a:t>
            </a:r>
            <a:endParaRPr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0548" y="4447258"/>
            <a:ext cx="7118281" cy="6080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469732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625" y="2077511"/>
            <a:ext cx="4836676" cy="10149090"/>
          </a:xfrm>
          <a:prstGeom prst="rect">
            <a:avLst/>
          </a:prstGeom>
        </p:spPr>
      </p:pic>
      <p:pic>
        <p:nvPicPr>
          <p:cNvPr id="3" name="Slika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5000" y="2077511"/>
            <a:ext cx="4614664" cy="10149090"/>
          </a:xfrm>
          <a:prstGeom prst="rect">
            <a:avLst/>
          </a:prstGeom>
        </p:spPr>
      </p:pic>
      <p:pic>
        <p:nvPicPr>
          <p:cNvPr id="4" name="Slika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79363" y="2077511"/>
            <a:ext cx="6406613" cy="10149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17306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625" y="2077511"/>
            <a:ext cx="4836676" cy="10149090"/>
          </a:xfrm>
          <a:prstGeom prst="rect">
            <a:avLst/>
          </a:prstGeom>
        </p:spPr>
      </p:pic>
      <p:pic>
        <p:nvPicPr>
          <p:cNvPr id="3" name="Slika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5000" y="2077511"/>
            <a:ext cx="4614664" cy="10149090"/>
          </a:xfrm>
          <a:prstGeom prst="rect">
            <a:avLst/>
          </a:prstGeom>
        </p:spPr>
      </p:pic>
      <p:pic>
        <p:nvPicPr>
          <p:cNvPr id="4" name="Slika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79363" y="2077511"/>
            <a:ext cx="6406613" cy="10149090"/>
          </a:xfrm>
          <a:prstGeom prst="rect">
            <a:avLst/>
          </a:prstGeom>
        </p:spPr>
      </p:pic>
      <p:sp>
        <p:nvSpPr>
          <p:cNvPr id="5" name="Down Arrow 4"/>
          <p:cNvSpPr/>
          <p:nvPr/>
        </p:nvSpPr>
        <p:spPr>
          <a:xfrm rot="2700000">
            <a:off x="12247545" y="5190810"/>
            <a:ext cx="684684" cy="1923422"/>
          </a:xfrm>
          <a:prstGeom prst="downArrow">
            <a:avLst>
              <a:gd name="adj1" fmla="val 50000"/>
              <a:gd name="adj2" fmla="val 85396"/>
            </a:avLst>
          </a:prstGeom>
          <a:solidFill>
            <a:srgbClr val="9AD0D5"/>
          </a:solidFill>
          <a:ln w="25400" cap="flat">
            <a:solidFill>
              <a:srgbClr val="35A6AD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182889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7" name="zornost i praktičnost"/>
          <p:cNvSpPr txBox="1"/>
          <p:nvPr/>
        </p:nvSpPr>
        <p:spPr>
          <a:xfrm>
            <a:off x="13273261" y="6152521"/>
            <a:ext cx="5309408" cy="1631212"/>
          </a:xfrm>
          <a:prstGeom prst="rect">
            <a:avLst/>
          </a:prstGeom>
          <a:solidFill>
            <a:schemeClr val="bg1"/>
          </a:solidFill>
          <a:ln w="76200">
            <a:solidFill>
              <a:srgbClr val="35A6AD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algn="ctr">
              <a:defRPr sz="7000"/>
            </a:pPr>
            <a:r>
              <a:rPr lang="hr-HR" sz="5000" dirty="0" smtClean="0"/>
              <a:t>NASTAVCI ZA LIJEPLJENJE</a:t>
            </a:r>
            <a:endParaRPr sz="5000" dirty="0"/>
          </a:p>
        </p:txBody>
      </p:sp>
    </p:spTree>
    <p:extLst>
      <p:ext uri="{BB962C8B-B14F-4D97-AF65-F5344CB8AC3E}">
        <p14:creationId xmlns:p14="http://schemas.microsoft.com/office/powerpoint/2010/main" val="239018656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rnost i praktičnost"/>
          <p:cNvSpPr txBox="1"/>
          <p:nvPr/>
        </p:nvSpPr>
        <p:spPr>
          <a:xfrm>
            <a:off x="328071" y="1186578"/>
            <a:ext cx="4389485" cy="14773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914400" indent="-914400" algn="ctr">
              <a:buAutoNum type="arabicPeriod"/>
              <a:defRPr sz="7000"/>
            </a:pPr>
            <a:r>
              <a:rPr lang="hr-HR" sz="4500" dirty="0" smtClean="0"/>
              <a:t>Tehničko crtanje</a:t>
            </a:r>
            <a:endParaRPr sz="4500" dirty="0"/>
          </a:p>
        </p:txBody>
      </p:sp>
      <p:pic>
        <p:nvPicPr>
          <p:cNvPr id="13" name="Slika 4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9451" y="3302000"/>
            <a:ext cx="5877065" cy="30395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3872987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rnost i praktičnost"/>
          <p:cNvSpPr txBox="1"/>
          <p:nvPr/>
        </p:nvSpPr>
        <p:spPr>
          <a:xfrm>
            <a:off x="328071" y="1186578"/>
            <a:ext cx="4389485" cy="14773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914400" indent="-914400" algn="ctr">
              <a:buAutoNum type="arabicPeriod"/>
              <a:defRPr sz="7000"/>
            </a:pPr>
            <a:r>
              <a:rPr lang="hr-HR" sz="4500" dirty="0" smtClean="0"/>
              <a:t>Tehničko crtanje</a:t>
            </a:r>
            <a:endParaRPr sz="4500" dirty="0"/>
          </a:p>
        </p:txBody>
      </p:sp>
      <p:pic>
        <p:nvPicPr>
          <p:cNvPr id="13" name="Slika 4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9451" y="3302000"/>
            <a:ext cx="5877065" cy="30395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Slika 45" descr="izrada tijela 1x.jpg"/>
          <p:cNvPicPr>
            <a:picLocks noChangeAspect="1"/>
          </p:cNvPicPr>
          <p:nvPr/>
        </p:nvPicPr>
        <p:blipFill>
          <a:blip r:embed="rId3" cstate="print">
            <a:lum/>
          </a:blip>
          <a:srcRect l="22216" t="21973" r="11137" b="12109"/>
          <a:stretch>
            <a:fillRect/>
          </a:stretch>
        </p:blipFill>
        <p:spPr>
          <a:xfrm>
            <a:off x="7075796" y="115039"/>
            <a:ext cx="4151004" cy="622650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64146556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rnost i praktičnost"/>
          <p:cNvSpPr txBox="1"/>
          <p:nvPr/>
        </p:nvSpPr>
        <p:spPr>
          <a:xfrm>
            <a:off x="328071" y="1186578"/>
            <a:ext cx="4389485" cy="14773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914400" indent="-914400" algn="ctr">
              <a:buAutoNum type="arabicPeriod"/>
              <a:defRPr sz="7000"/>
            </a:pPr>
            <a:r>
              <a:rPr lang="hr-HR" sz="4500" dirty="0" smtClean="0"/>
              <a:t>Tehničko crtanje</a:t>
            </a:r>
            <a:endParaRPr sz="4500" dirty="0"/>
          </a:p>
        </p:txBody>
      </p:sp>
      <p:pic>
        <p:nvPicPr>
          <p:cNvPr id="13" name="Slika 4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9451" y="3302000"/>
            <a:ext cx="5877065" cy="30395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Slika 45" descr="izrada tijela 1x.jpg"/>
          <p:cNvPicPr>
            <a:picLocks noChangeAspect="1"/>
          </p:cNvPicPr>
          <p:nvPr/>
        </p:nvPicPr>
        <p:blipFill>
          <a:blip r:embed="rId3" cstate="print">
            <a:lum/>
          </a:blip>
          <a:srcRect l="22216" t="21973" r="11137" b="12109"/>
          <a:stretch>
            <a:fillRect/>
          </a:stretch>
        </p:blipFill>
        <p:spPr>
          <a:xfrm>
            <a:off x="7075796" y="115039"/>
            <a:ext cx="4151004" cy="622650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zornost i praktičnost"/>
          <p:cNvSpPr txBox="1"/>
          <p:nvPr/>
        </p:nvSpPr>
        <p:spPr>
          <a:xfrm>
            <a:off x="10991309" y="1186578"/>
            <a:ext cx="4389485" cy="7848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algn="ctr">
              <a:defRPr sz="7000"/>
            </a:pPr>
            <a:r>
              <a:rPr lang="hr-HR" sz="4500" dirty="0" smtClean="0"/>
              <a:t>2. Rezanje</a:t>
            </a:r>
            <a:endParaRPr sz="4500" dirty="0"/>
          </a:p>
        </p:txBody>
      </p:sp>
      <p:pic>
        <p:nvPicPr>
          <p:cNvPr id="6" name="Slika 46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907790" y="3774841"/>
            <a:ext cx="4614302" cy="256670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4611994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rnost i praktičnost"/>
          <p:cNvSpPr txBox="1"/>
          <p:nvPr/>
        </p:nvSpPr>
        <p:spPr>
          <a:xfrm>
            <a:off x="328071" y="1186578"/>
            <a:ext cx="4389485" cy="14773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914400" indent="-914400" algn="ctr">
              <a:buAutoNum type="arabicPeriod"/>
              <a:defRPr sz="7000"/>
            </a:pPr>
            <a:r>
              <a:rPr lang="hr-HR" sz="4500" dirty="0" smtClean="0"/>
              <a:t>Tehničko crtanje</a:t>
            </a:r>
            <a:endParaRPr sz="4500" dirty="0"/>
          </a:p>
        </p:txBody>
      </p:sp>
      <p:pic>
        <p:nvPicPr>
          <p:cNvPr id="13" name="Slika 4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9451" y="3302000"/>
            <a:ext cx="5877065" cy="30395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Slika 45" descr="izrada tijela 1x.jpg"/>
          <p:cNvPicPr>
            <a:picLocks noChangeAspect="1"/>
          </p:cNvPicPr>
          <p:nvPr/>
        </p:nvPicPr>
        <p:blipFill>
          <a:blip r:embed="rId3" cstate="print">
            <a:lum/>
          </a:blip>
          <a:srcRect l="22216" t="21973" r="11137" b="12109"/>
          <a:stretch>
            <a:fillRect/>
          </a:stretch>
        </p:blipFill>
        <p:spPr>
          <a:xfrm>
            <a:off x="7075796" y="115039"/>
            <a:ext cx="4151004" cy="622650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zornost i praktičnost"/>
          <p:cNvSpPr txBox="1"/>
          <p:nvPr/>
        </p:nvSpPr>
        <p:spPr>
          <a:xfrm>
            <a:off x="10991309" y="1186578"/>
            <a:ext cx="4389485" cy="7848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algn="ctr">
              <a:defRPr sz="7000"/>
            </a:pPr>
            <a:r>
              <a:rPr lang="hr-HR" sz="4500" dirty="0" smtClean="0"/>
              <a:t>2. Rezanje</a:t>
            </a:r>
            <a:endParaRPr sz="4500" dirty="0"/>
          </a:p>
        </p:txBody>
      </p:sp>
      <p:pic>
        <p:nvPicPr>
          <p:cNvPr id="6" name="Slika 46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907790" y="3774841"/>
            <a:ext cx="4614302" cy="256670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Slika 52" descr="izrada_tijela2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6522092" y="2187965"/>
            <a:ext cx="3718751" cy="41535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Slika 54" descr="izrada_tijela2.jpg"/>
          <p:cNvPicPr>
            <a:picLocks noChangeAspect="1"/>
          </p:cNvPicPr>
          <p:nvPr/>
        </p:nvPicPr>
        <p:blipFill>
          <a:blip r:embed="rId6" cstate="print"/>
          <a:srcRect r="5263"/>
          <a:stretch>
            <a:fillRect/>
          </a:stretch>
        </p:blipFill>
        <p:spPr>
          <a:xfrm>
            <a:off x="20240843" y="2187965"/>
            <a:ext cx="3984783" cy="41535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5222271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rnost i praktičnost"/>
          <p:cNvSpPr txBox="1"/>
          <p:nvPr/>
        </p:nvSpPr>
        <p:spPr>
          <a:xfrm>
            <a:off x="328071" y="1186578"/>
            <a:ext cx="4389485" cy="14773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914400" indent="-914400" algn="ctr">
              <a:buAutoNum type="arabicPeriod"/>
              <a:defRPr sz="7000"/>
            </a:pPr>
            <a:r>
              <a:rPr lang="hr-HR" sz="4500" dirty="0" smtClean="0"/>
              <a:t>Tehničko crtanje</a:t>
            </a:r>
            <a:endParaRPr sz="4500" dirty="0"/>
          </a:p>
        </p:txBody>
      </p:sp>
      <p:pic>
        <p:nvPicPr>
          <p:cNvPr id="13" name="Slika 4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9451" y="3302000"/>
            <a:ext cx="5877065" cy="30395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Slika 45" descr="izrada tijela 1x.jpg"/>
          <p:cNvPicPr>
            <a:picLocks noChangeAspect="1"/>
          </p:cNvPicPr>
          <p:nvPr/>
        </p:nvPicPr>
        <p:blipFill>
          <a:blip r:embed="rId3" cstate="print">
            <a:lum/>
          </a:blip>
          <a:srcRect l="22216" t="21973" r="11137" b="12109"/>
          <a:stretch>
            <a:fillRect/>
          </a:stretch>
        </p:blipFill>
        <p:spPr>
          <a:xfrm>
            <a:off x="7075796" y="115039"/>
            <a:ext cx="4151004" cy="622650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zornost i praktičnost"/>
          <p:cNvSpPr txBox="1"/>
          <p:nvPr/>
        </p:nvSpPr>
        <p:spPr>
          <a:xfrm>
            <a:off x="10991309" y="1186578"/>
            <a:ext cx="4389485" cy="7848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algn="ctr">
              <a:defRPr sz="7000"/>
            </a:pPr>
            <a:r>
              <a:rPr lang="hr-HR" sz="4500" dirty="0" smtClean="0"/>
              <a:t>2. Rezanje</a:t>
            </a:r>
            <a:endParaRPr sz="4500" dirty="0"/>
          </a:p>
        </p:txBody>
      </p:sp>
      <p:pic>
        <p:nvPicPr>
          <p:cNvPr id="6" name="Slika 46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907790" y="3774841"/>
            <a:ext cx="4614302" cy="256670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Slika 52" descr="izrada_tijela2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6522092" y="2187965"/>
            <a:ext cx="3718751" cy="41535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Slika 54" descr="izrada_tijela2.jpg"/>
          <p:cNvPicPr>
            <a:picLocks noChangeAspect="1"/>
          </p:cNvPicPr>
          <p:nvPr/>
        </p:nvPicPr>
        <p:blipFill>
          <a:blip r:embed="rId6" cstate="print"/>
          <a:srcRect r="5263"/>
          <a:stretch>
            <a:fillRect/>
          </a:stretch>
        </p:blipFill>
        <p:spPr>
          <a:xfrm>
            <a:off x="20240843" y="2187965"/>
            <a:ext cx="3984783" cy="41535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zornost i praktičnost"/>
          <p:cNvSpPr txBox="1"/>
          <p:nvPr/>
        </p:nvSpPr>
        <p:spPr>
          <a:xfrm>
            <a:off x="254101" y="6861687"/>
            <a:ext cx="4389485" cy="7848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algn="ctr">
              <a:defRPr sz="7000"/>
            </a:pPr>
            <a:r>
              <a:rPr lang="hr-HR" sz="4500" dirty="0" smtClean="0"/>
              <a:t>3. Savijanje</a:t>
            </a:r>
            <a:endParaRPr sz="4500" dirty="0"/>
          </a:p>
        </p:txBody>
      </p:sp>
      <p:pic>
        <p:nvPicPr>
          <p:cNvPr id="10" name="Slika 55" descr="izrada_tijela2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959451" y="7908227"/>
            <a:ext cx="4533565" cy="48037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1703379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rnost i praktičnost"/>
          <p:cNvSpPr txBox="1"/>
          <p:nvPr/>
        </p:nvSpPr>
        <p:spPr>
          <a:xfrm>
            <a:off x="328071" y="1186578"/>
            <a:ext cx="4389485" cy="14773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914400" indent="-914400" algn="ctr">
              <a:buAutoNum type="arabicPeriod"/>
              <a:defRPr sz="7000"/>
            </a:pPr>
            <a:r>
              <a:rPr lang="hr-HR" sz="4500" dirty="0" smtClean="0"/>
              <a:t>Tehničko crtanje</a:t>
            </a:r>
            <a:endParaRPr sz="4500" dirty="0"/>
          </a:p>
        </p:txBody>
      </p:sp>
      <p:pic>
        <p:nvPicPr>
          <p:cNvPr id="13" name="Slika 4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9451" y="3302000"/>
            <a:ext cx="5877065" cy="30395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Slika 45" descr="izrada tijela 1x.jpg"/>
          <p:cNvPicPr>
            <a:picLocks noChangeAspect="1"/>
          </p:cNvPicPr>
          <p:nvPr/>
        </p:nvPicPr>
        <p:blipFill>
          <a:blip r:embed="rId3" cstate="print">
            <a:lum/>
          </a:blip>
          <a:srcRect l="22216" t="21973" r="11137" b="12109"/>
          <a:stretch>
            <a:fillRect/>
          </a:stretch>
        </p:blipFill>
        <p:spPr>
          <a:xfrm>
            <a:off x="7075796" y="115039"/>
            <a:ext cx="4151004" cy="622650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zornost i praktičnost"/>
          <p:cNvSpPr txBox="1"/>
          <p:nvPr/>
        </p:nvSpPr>
        <p:spPr>
          <a:xfrm>
            <a:off x="10991309" y="1186578"/>
            <a:ext cx="4389485" cy="7848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algn="ctr">
              <a:defRPr sz="7000"/>
            </a:pPr>
            <a:r>
              <a:rPr lang="hr-HR" sz="4500" dirty="0" smtClean="0"/>
              <a:t>2. Rezanje</a:t>
            </a:r>
            <a:endParaRPr sz="4500" dirty="0"/>
          </a:p>
        </p:txBody>
      </p:sp>
      <p:pic>
        <p:nvPicPr>
          <p:cNvPr id="6" name="Slika 46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907790" y="3774841"/>
            <a:ext cx="4614302" cy="256670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Slika 52" descr="izrada_tijela2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6522092" y="2187965"/>
            <a:ext cx="3718751" cy="41535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Slika 54" descr="izrada_tijela2.jpg"/>
          <p:cNvPicPr>
            <a:picLocks noChangeAspect="1"/>
          </p:cNvPicPr>
          <p:nvPr/>
        </p:nvPicPr>
        <p:blipFill>
          <a:blip r:embed="rId6" cstate="print"/>
          <a:srcRect r="5263"/>
          <a:stretch>
            <a:fillRect/>
          </a:stretch>
        </p:blipFill>
        <p:spPr>
          <a:xfrm>
            <a:off x="20240843" y="2187965"/>
            <a:ext cx="3984783" cy="41535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zornost i praktičnost"/>
          <p:cNvSpPr txBox="1"/>
          <p:nvPr/>
        </p:nvSpPr>
        <p:spPr>
          <a:xfrm>
            <a:off x="254101" y="6861687"/>
            <a:ext cx="4389485" cy="7848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algn="ctr">
              <a:defRPr sz="7000"/>
            </a:pPr>
            <a:r>
              <a:rPr lang="hr-HR" sz="4500" dirty="0" smtClean="0"/>
              <a:t>3. Savijanje</a:t>
            </a:r>
            <a:endParaRPr sz="4500" dirty="0"/>
          </a:p>
        </p:txBody>
      </p:sp>
      <p:pic>
        <p:nvPicPr>
          <p:cNvPr id="10" name="Slika 55" descr="izrada_tijela2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959451" y="7908227"/>
            <a:ext cx="4533565" cy="48037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1" name="zornost i praktičnost"/>
          <p:cNvSpPr txBox="1"/>
          <p:nvPr/>
        </p:nvSpPr>
        <p:spPr>
          <a:xfrm>
            <a:off x="7518305" y="6861687"/>
            <a:ext cx="4389485" cy="7848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algn="ctr">
              <a:defRPr sz="7000"/>
            </a:pPr>
            <a:r>
              <a:rPr lang="hr-HR" sz="4500" dirty="0" smtClean="0"/>
              <a:t>4. Lijepljenje</a:t>
            </a:r>
            <a:endParaRPr sz="4500" dirty="0"/>
          </a:p>
        </p:txBody>
      </p:sp>
      <p:pic>
        <p:nvPicPr>
          <p:cNvPr id="12" name="Slika 57" descr="izrada_tijela2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8097384" y="8451304"/>
            <a:ext cx="6912824" cy="42232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90536075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rnost i praktičnost"/>
          <p:cNvSpPr txBox="1"/>
          <p:nvPr/>
        </p:nvSpPr>
        <p:spPr>
          <a:xfrm>
            <a:off x="328071" y="1186578"/>
            <a:ext cx="4389485" cy="14773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914400" indent="-914400" algn="ctr">
              <a:buAutoNum type="arabicPeriod"/>
              <a:defRPr sz="7000"/>
            </a:pPr>
            <a:r>
              <a:rPr lang="hr-HR" sz="4500" dirty="0" smtClean="0"/>
              <a:t>Tehničko crtanje</a:t>
            </a:r>
            <a:endParaRPr sz="4500" dirty="0"/>
          </a:p>
        </p:txBody>
      </p:sp>
      <p:pic>
        <p:nvPicPr>
          <p:cNvPr id="13" name="Slika 4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9451" y="3302000"/>
            <a:ext cx="5877065" cy="30395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Slika 45" descr="izrada tijela 1x.jpg"/>
          <p:cNvPicPr>
            <a:picLocks noChangeAspect="1"/>
          </p:cNvPicPr>
          <p:nvPr/>
        </p:nvPicPr>
        <p:blipFill>
          <a:blip r:embed="rId3" cstate="print">
            <a:lum/>
          </a:blip>
          <a:srcRect l="22216" t="21973" r="11137" b="12109"/>
          <a:stretch>
            <a:fillRect/>
          </a:stretch>
        </p:blipFill>
        <p:spPr>
          <a:xfrm>
            <a:off x="7075796" y="115039"/>
            <a:ext cx="4151004" cy="622650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zornost i praktičnost"/>
          <p:cNvSpPr txBox="1"/>
          <p:nvPr/>
        </p:nvSpPr>
        <p:spPr>
          <a:xfrm>
            <a:off x="10991309" y="1186578"/>
            <a:ext cx="4389485" cy="7848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algn="ctr">
              <a:defRPr sz="7000"/>
            </a:pPr>
            <a:r>
              <a:rPr lang="hr-HR" sz="4500" dirty="0" smtClean="0"/>
              <a:t>2. Rezanje</a:t>
            </a:r>
            <a:endParaRPr sz="4500" dirty="0"/>
          </a:p>
        </p:txBody>
      </p:sp>
      <p:pic>
        <p:nvPicPr>
          <p:cNvPr id="6" name="Slika 46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907790" y="3774841"/>
            <a:ext cx="4614302" cy="256670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Slika 52" descr="izrada_tijela2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6522092" y="2187965"/>
            <a:ext cx="3718751" cy="41535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Slika 54" descr="izrada_tijela2.jpg"/>
          <p:cNvPicPr>
            <a:picLocks noChangeAspect="1"/>
          </p:cNvPicPr>
          <p:nvPr/>
        </p:nvPicPr>
        <p:blipFill>
          <a:blip r:embed="rId6" cstate="print"/>
          <a:srcRect r="5263"/>
          <a:stretch>
            <a:fillRect/>
          </a:stretch>
        </p:blipFill>
        <p:spPr>
          <a:xfrm>
            <a:off x="20240843" y="2187965"/>
            <a:ext cx="3984783" cy="41535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zornost i praktičnost"/>
          <p:cNvSpPr txBox="1"/>
          <p:nvPr/>
        </p:nvSpPr>
        <p:spPr>
          <a:xfrm>
            <a:off x="254101" y="6861687"/>
            <a:ext cx="4389485" cy="7848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algn="ctr">
              <a:defRPr sz="7000"/>
            </a:pPr>
            <a:r>
              <a:rPr lang="hr-HR" sz="4500" dirty="0" smtClean="0"/>
              <a:t>3. Savijanje</a:t>
            </a:r>
            <a:endParaRPr sz="4500" dirty="0"/>
          </a:p>
        </p:txBody>
      </p:sp>
      <p:pic>
        <p:nvPicPr>
          <p:cNvPr id="10" name="Slika 55" descr="izrada_tijela2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959451" y="7908227"/>
            <a:ext cx="4533565" cy="48037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1" name="zornost i praktičnost"/>
          <p:cNvSpPr txBox="1"/>
          <p:nvPr/>
        </p:nvSpPr>
        <p:spPr>
          <a:xfrm>
            <a:off x="7518305" y="6861687"/>
            <a:ext cx="4389485" cy="7848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algn="ctr">
              <a:defRPr sz="7000"/>
            </a:pPr>
            <a:r>
              <a:rPr lang="hr-HR" sz="4500" dirty="0" smtClean="0"/>
              <a:t>4. Lijepljenje</a:t>
            </a:r>
            <a:endParaRPr sz="4500" dirty="0"/>
          </a:p>
        </p:txBody>
      </p:sp>
      <p:pic>
        <p:nvPicPr>
          <p:cNvPr id="12" name="Slika 57" descr="izrada_tijela2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8097384" y="8451304"/>
            <a:ext cx="6912824" cy="42232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4" name="zornost i praktičnost"/>
          <p:cNvSpPr txBox="1"/>
          <p:nvPr/>
        </p:nvSpPr>
        <p:spPr>
          <a:xfrm>
            <a:off x="16162682" y="6861687"/>
            <a:ext cx="4389485" cy="7848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algn="ctr">
              <a:defRPr sz="7000"/>
            </a:pPr>
            <a:r>
              <a:rPr lang="hr-HR" sz="4500" dirty="0" smtClean="0"/>
              <a:t>5. Sastavljanje</a:t>
            </a:r>
            <a:endParaRPr sz="4500" dirty="0"/>
          </a:p>
        </p:txBody>
      </p:sp>
      <p:pic>
        <p:nvPicPr>
          <p:cNvPr id="15" name="Slika 58" descr="SAMA PIRAMIDA.jpg"/>
          <p:cNvPicPr>
            <a:picLocks noChangeAspect="1"/>
          </p:cNvPicPr>
          <p:nvPr/>
        </p:nvPicPr>
        <p:blipFill>
          <a:blip r:embed="rId9" cstate="print"/>
          <a:srcRect l="8696" t="11709" b="10028"/>
          <a:stretch>
            <a:fillRect/>
          </a:stretch>
        </p:blipFill>
        <p:spPr>
          <a:xfrm>
            <a:off x="16522092" y="8047552"/>
            <a:ext cx="5398108" cy="46270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6291991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rnost i praktičnost"/>
          <p:cNvSpPr txBox="1"/>
          <p:nvPr/>
        </p:nvSpPr>
        <p:spPr>
          <a:xfrm>
            <a:off x="1866900" y="6112470"/>
            <a:ext cx="9035400" cy="1169547"/>
          </a:xfrm>
          <a:prstGeom prst="rect">
            <a:avLst/>
          </a:prstGeom>
          <a:ln w="38100">
            <a:solidFill>
              <a:srgbClr val="FFC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algn="ctr">
              <a:defRPr sz="7000"/>
            </a:pPr>
            <a:r>
              <a:rPr lang="hr-HR" sz="7000" b="1" dirty="0" smtClean="0"/>
              <a:t>Izradi kocku!</a:t>
            </a:r>
            <a:endParaRPr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02300" y="0"/>
            <a:ext cx="11143313" cy="13394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28239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rnost i praktičnost"/>
          <p:cNvSpPr txBox="1"/>
          <p:nvPr/>
        </p:nvSpPr>
        <p:spPr>
          <a:xfrm>
            <a:off x="2756852" y="803164"/>
            <a:ext cx="17593915" cy="11695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7000"/>
            </a:pPr>
            <a:r>
              <a:rPr lang="hr-HR" dirty="0" smtClean="0"/>
              <a:t>Kako biste započeli izradu kocke od papira?</a:t>
            </a:r>
            <a:endParaRPr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0548" y="4447258"/>
            <a:ext cx="7118281" cy="6080664"/>
          </a:xfrm>
          <a:prstGeom prst="rect">
            <a:avLst/>
          </a:prstGeom>
        </p:spPr>
      </p:pic>
      <p:pic>
        <p:nvPicPr>
          <p:cNvPr id="8" name="Rezervirano mjesto sadržaja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091"/>
          <a:stretch/>
        </p:blipFill>
        <p:spPr>
          <a:xfrm>
            <a:off x="11823015" y="1972711"/>
            <a:ext cx="7740352" cy="1102975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/>
        </p:spPr>
      </p:pic>
    </p:spTree>
    <p:extLst>
      <p:ext uri="{BB962C8B-B14F-4D97-AF65-F5344CB8AC3E}">
        <p14:creationId xmlns:p14="http://schemas.microsoft.com/office/powerpoint/2010/main" val="379419798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zornost i praktičnost"/>
          <p:cNvSpPr txBox="1"/>
          <p:nvPr/>
        </p:nvSpPr>
        <p:spPr>
          <a:xfrm>
            <a:off x="907929" y="9316906"/>
            <a:ext cx="22470250" cy="28623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z="7000"/>
            </a:lvl1pPr>
          </a:lstStyle>
          <a:p>
            <a:pPr algn="ctr"/>
            <a:r>
              <a:rPr lang="hr-HR" sz="9000" b="1" dirty="0" smtClean="0"/>
              <a:t>CRTANJE MREŽE</a:t>
            </a:r>
          </a:p>
          <a:p>
            <a:pPr algn="ctr"/>
            <a:r>
              <a:rPr lang="hr-HR" sz="9000" b="1" dirty="0" smtClean="0"/>
              <a:t>UGLATOGA GEOMETRIJSKOG TIJELA 1</a:t>
            </a:r>
            <a:endParaRPr sz="9000" b="1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9121" y="3733800"/>
            <a:ext cx="20924454" cy="5570537"/>
          </a:xfrm>
          <a:prstGeom prst="rect">
            <a:avLst/>
          </a:prstGeom>
        </p:spPr>
      </p:pic>
      <p:sp>
        <p:nvSpPr>
          <p:cNvPr id="3" name="zornost i praktičnost"/>
          <p:cNvSpPr txBox="1"/>
          <p:nvPr/>
        </p:nvSpPr>
        <p:spPr>
          <a:xfrm>
            <a:off x="1609122" y="1200106"/>
            <a:ext cx="20322093" cy="22467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algn="ctr">
              <a:defRPr sz="7000"/>
            </a:pPr>
            <a:r>
              <a:rPr lang="hr-HR" b="1" dirty="0" smtClean="0"/>
              <a:t>Geometrijsko tijelo </a:t>
            </a:r>
            <a:r>
              <a:rPr lang="hr-HR" dirty="0" smtClean="0"/>
              <a:t>dio je prostora omeđen pravilnim plohama.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2130356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9121" y="3733800"/>
            <a:ext cx="20924454" cy="5570537"/>
          </a:xfrm>
          <a:prstGeom prst="rect">
            <a:avLst/>
          </a:prstGeom>
        </p:spPr>
      </p:pic>
      <p:sp>
        <p:nvSpPr>
          <p:cNvPr id="3" name="zornost i praktičnost"/>
          <p:cNvSpPr txBox="1"/>
          <p:nvPr/>
        </p:nvSpPr>
        <p:spPr>
          <a:xfrm>
            <a:off x="1609122" y="1200106"/>
            <a:ext cx="20322093" cy="22467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algn="ctr">
              <a:defRPr sz="7000"/>
            </a:pPr>
            <a:r>
              <a:rPr lang="hr-HR" b="1" dirty="0" smtClean="0"/>
              <a:t>Geometrijsko tijelo </a:t>
            </a:r>
            <a:r>
              <a:rPr lang="hr-HR" dirty="0" smtClean="0"/>
              <a:t>dio je prostora omeđen pravilnim plohama.</a:t>
            </a:r>
            <a:endParaRPr dirty="0"/>
          </a:p>
        </p:txBody>
      </p:sp>
      <p:sp>
        <p:nvSpPr>
          <p:cNvPr id="4" name="zornost i praktičnost"/>
          <p:cNvSpPr txBox="1"/>
          <p:nvPr/>
        </p:nvSpPr>
        <p:spPr>
          <a:xfrm>
            <a:off x="1609121" y="10115506"/>
            <a:ext cx="20322093" cy="22467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algn="ctr">
              <a:defRPr sz="7000"/>
            </a:pPr>
            <a:r>
              <a:rPr lang="hr-HR" b="1" dirty="0" smtClean="0"/>
              <a:t>Plašt </a:t>
            </a:r>
            <a:r>
              <a:rPr lang="hr-HR" dirty="0" smtClean="0"/>
              <a:t>geometrijskog tijela čini zbroj površina svih povezanih ploha koje omeđuju geometrijsko tijelo.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0657178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0514" y="3361146"/>
            <a:ext cx="15786908" cy="10354854"/>
          </a:xfrm>
          <a:prstGeom prst="rect">
            <a:avLst/>
          </a:prstGeom>
        </p:spPr>
      </p:pic>
      <p:sp>
        <p:nvSpPr>
          <p:cNvPr id="3" name="zornost i praktičnost"/>
          <p:cNvSpPr txBox="1"/>
          <p:nvPr/>
        </p:nvSpPr>
        <p:spPr>
          <a:xfrm>
            <a:off x="1736122" y="895306"/>
            <a:ext cx="20322093" cy="22467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algn="ctr">
              <a:defRPr sz="7000"/>
            </a:pPr>
            <a:r>
              <a:rPr lang="hr-HR" b="1" dirty="0" smtClean="0"/>
              <a:t>Mreža </a:t>
            </a:r>
            <a:r>
              <a:rPr lang="hr-HR" dirty="0" smtClean="0"/>
              <a:t>geometrijskog tijela nastaje razvijanjem plašta geometrijskog tijela u jednu ravninu.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6455383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499" y="1855383"/>
            <a:ext cx="5613400" cy="6525325"/>
          </a:xfrm>
          <a:prstGeom prst="rect">
            <a:avLst/>
          </a:prstGeom>
        </p:spPr>
      </p:pic>
      <p:sp>
        <p:nvSpPr>
          <p:cNvPr id="6" name="zornost i praktičnost"/>
          <p:cNvSpPr txBox="1"/>
          <p:nvPr/>
        </p:nvSpPr>
        <p:spPr>
          <a:xfrm>
            <a:off x="588915" y="9777707"/>
            <a:ext cx="5227685" cy="22467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algn="ctr">
              <a:defRPr sz="7000"/>
            </a:pPr>
            <a:r>
              <a:rPr lang="hr-HR" dirty="0" smtClean="0"/>
              <a:t>Prostorni prikaz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7512912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499" y="1855383"/>
            <a:ext cx="5613400" cy="6525325"/>
          </a:xfrm>
          <a:prstGeom prst="rect">
            <a:avLst/>
          </a:prstGeom>
        </p:spPr>
      </p:pic>
      <p:sp>
        <p:nvSpPr>
          <p:cNvPr id="6" name="zornost i praktičnost"/>
          <p:cNvSpPr txBox="1"/>
          <p:nvPr/>
        </p:nvSpPr>
        <p:spPr>
          <a:xfrm>
            <a:off x="588915" y="9777707"/>
            <a:ext cx="5227685" cy="22467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algn="ctr">
              <a:defRPr sz="7000"/>
            </a:pPr>
            <a:r>
              <a:rPr lang="hr-HR" dirty="0" smtClean="0"/>
              <a:t>Prostorni prikaz</a:t>
            </a:r>
            <a:endParaRPr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47798" y="1459852"/>
            <a:ext cx="8756885" cy="8078385"/>
          </a:xfrm>
          <a:prstGeom prst="rect">
            <a:avLst/>
          </a:prstGeom>
        </p:spPr>
      </p:pic>
      <p:sp>
        <p:nvSpPr>
          <p:cNvPr id="5" name="zornost i praktičnost"/>
          <p:cNvSpPr txBox="1"/>
          <p:nvPr/>
        </p:nvSpPr>
        <p:spPr>
          <a:xfrm>
            <a:off x="8285339" y="9777707"/>
            <a:ext cx="5227685" cy="22467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algn="ctr">
              <a:defRPr sz="7000"/>
            </a:pPr>
            <a:r>
              <a:rPr lang="hr-HR" dirty="0" smtClean="0"/>
              <a:t>Pravokutna</a:t>
            </a:r>
          </a:p>
          <a:p>
            <a:pPr algn="ctr">
              <a:defRPr sz="7000"/>
            </a:pPr>
            <a:r>
              <a:rPr lang="hr-HR" dirty="0" smtClean="0"/>
              <a:t>projekcija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597896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499" y="1855383"/>
            <a:ext cx="5613400" cy="6525325"/>
          </a:xfrm>
          <a:prstGeom prst="rect">
            <a:avLst/>
          </a:prstGeom>
        </p:spPr>
      </p:pic>
      <p:sp>
        <p:nvSpPr>
          <p:cNvPr id="6" name="zornost i praktičnost"/>
          <p:cNvSpPr txBox="1"/>
          <p:nvPr/>
        </p:nvSpPr>
        <p:spPr>
          <a:xfrm>
            <a:off x="588915" y="9777707"/>
            <a:ext cx="5227685" cy="22467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algn="ctr">
              <a:defRPr sz="7000"/>
            </a:pPr>
            <a:r>
              <a:rPr lang="hr-HR" dirty="0" smtClean="0"/>
              <a:t>Prostorni prikaz</a:t>
            </a:r>
            <a:endParaRPr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47798" y="1459852"/>
            <a:ext cx="8756885" cy="8078385"/>
          </a:xfrm>
          <a:prstGeom prst="rect">
            <a:avLst/>
          </a:prstGeom>
        </p:spPr>
      </p:pic>
      <p:sp>
        <p:nvSpPr>
          <p:cNvPr id="5" name="zornost i praktičnost"/>
          <p:cNvSpPr txBox="1"/>
          <p:nvPr/>
        </p:nvSpPr>
        <p:spPr>
          <a:xfrm>
            <a:off x="8285339" y="9777707"/>
            <a:ext cx="5227685" cy="22467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algn="ctr">
              <a:defRPr sz="7000"/>
            </a:pPr>
            <a:r>
              <a:rPr lang="hr-HR" dirty="0" smtClean="0"/>
              <a:t>Pravokutna</a:t>
            </a:r>
          </a:p>
          <a:p>
            <a:pPr algn="ctr">
              <a:defRPr sz="7000"/>
            </a:pPr>
            <a:r>
              <a:rPr lang="hr-HR" dirty="0" smtClean="0"/>
              <a:t>projekcija</a:t>
            </a:r>
            <a:endParaRPr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597882" y="3252383"/>
            <a:ext cx="7318800" cy="5435600"/>
          </a:xfrm>
          <a:prstGeom prst="rect">
            <a:avLst/>
          </a:prstGeom>
        </p:spPr>
      </p:pic>
      <p:sp>
        <p:nvSpPr>
          <p:cNvPr id="8" name="zornost i praktičnost"/>
          <p:cNvSpPr txBox="1"/>
          <p:nvPr/>
        </p:nvSpPr>
        <p:spPr>
          <a:xfrm>
            <a:off x="15981764" y="9777708"/>
            <a:ext cx="8097436" cy="22467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algn="ctr">
              <a:defRPr sz="7000"/>
            </a:pPr>
            <a:r>
              <a:rPr lang="hr-HR" dirty="0"/>
              <a:t>M</a:t>
            </a:r>
            <a:r>
              <a:rPr lang="hr-HR" dirty="0" smtClean="0"/>
              <a:t>reža uglatoga</a:t>
            </a:r>
          </a:p>
          <a:p>
            <a:pPr algn="ctr">
              <a:defRPr sz="7000"/>
            </a:pPr>
            <a:r>
              <a:rPr lang="hr-HR" dirty="0" smtClean="0"/>
              <a:t>geometrijskog tijela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0186266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707070"/>
      </a:accent1>
      <a:accent2>
        <a:srgbClr val="919191"/>
      </a:accent2>
      <a:accent3>
        <a:srgbClr val="B3B3B3"/>
      </a:accent3>
      <a:accent4>
        <a:srgbClr val="D4D4D4"/>
      </a:accent4>
      <a:accent5>
        <a:srgbClr val="F5F5F5"/>
      </a:accent5>
      <a:accent6>
        <a:srgbClr val="8F8F8F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6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182889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182889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707070"/>
      </a:accent1>
      <a:accent2>
        <a:srgbClr val="919191"/>
      </a:accent2>
      <a:accent3>
        <a:srgbClr val="B3B3B3"/>
      </a:accent3>
      <a:accent4>
        <a:srgbClr val="D4D4D4"/>
      </a:accent4>
      <a:accent5>
        <a:srgbClr val="F5F5F5"/>
      </a:accent5>
      <a:accent6>
        <a:srgbClr val="8F8F8F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6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182889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182889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133</Words>
  <Application>Microsoft Office PowerPoint</Application>
  <PresentationFormat>Custom</PresentationFormat>
  <Paragraphs>37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Calibri</vt:lpstr>
      <vt:lpstr>Helvetica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Monika Rohlik</dc:creator>
  <cp:lastModifiedBy>Monika Rohlik</cp:lastModifiedBy>
  <cp:revision>21</cp:revision>
  <dcterms:modified xsi:type="dcterms:W3CDTF">2020-02-28T10:47:02Z</dcterms:modified>
</cp:coreProperties>
</file>