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0" r:id="rId2"/>
    <p:sldId id="256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3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0C9"/>
    <a:srgbClr val="33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80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rnost i praktičnost"/>
          <p:cNvSpPr txBox="1"/>
          <p:nvPr/>
        </p:nvSpPr>
        <p:spPr>
          <a:xfrm>
            <a:off x="2559602" y="701564"/>
            <a:ext cx="1903982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dirty="0" smtClean="0"/>
              <a:t>Što sve mora sadržavati crtež prema kojemu se</a:t>
            </a:r>
          </a:p>
          <a:p>
            <a:pPr algn="ctr">
              <a:defRPr sz="7000"/>
            </a:pPr>
            <a:r>
              <a:rPr lang="hr-HR" dirty="0" smtClean="0"/>
              <a:t>izrađuje i sastavlja tehnička tvorevina?</a:t>
            </a:r>
            <a:endParaRPr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402" y="3272884"/>
            <a:ext cx="8717998" cy="94271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536" y="3272884"/>
            <a:ext cx="9385890" cy="942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0" y="166783"/>
            <a:ext cx="8950325" cy="13322373"/>
          </a:xfrm>
          <a:prstGeom prst="rect">
            <a:avLst/>
          </a:prstGeom>
        </p:spPr>
      </p:pic>
      <p:sp>
        <p:nvSpPr>
          <p:cNvPr id="3" name="zornost i praktičnost"/>
          <p:cNvSpPr txBox="1"/>
          <p:nvPr/>
        </p:nvSpPr>
        <p:spPr>
          <a:xfrm>
            <a:off x="2775877" y="11242391"/>
            <a:ext cx="7663523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7000"/>
            </a:pPr>
            <a:r>
              <a:rPr lang="hr-HR" b="1" dirty="0" smtClean="0"/>
              <a:t>Tehnički crtež</a:t>
            </a:r>
          </a:p>
          <a:p>
            <a:pPr>
              <a:defRPr sz="7000"/>
            </a:pPr>
            <a:r>
              <a:rPr lang="hr-HR" b="1" dirty="0" smtClean="0"/>
              <a:t>prostornog kuta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401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rnost i praktičnost"/>
          <p:cNvSpPr txBox="1"/>
          <p:nvPr/>
        </p:nvSpPr>
        <p:spPr>
          <a:xfrm>
            <a:off x="1032761" y="5506017"/>
            <a:ext cx="9035400" cy="2246765"/>
          </a:xfrm>
          <a:prstGeom prst="rect">
            <a:avLst/>
          </a:prstGeom>
          <a:ln w="38100">
            <a:solidFill>
              <a:srgbClr val="FFC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sz="7000" b="1" dirty="0" smtClean="0"/>
              <a:t>Pripremi se za igru </a:t>
            </a:r>
            <a:r>
              <a:rPr lang="hr-HR" sz="7000" i="1" dirty="0" smtClean="0"/>
              <a:t>Quattro.</a:t>
            </a:r>
            <a:endParaRPr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361" y="0"/>
            <a:ext cx="10974725" cy="132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82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rnost i praktičnost"/>
          <p:cNvSpPr txBox="1"/>
          <p:nvPr/>
        </p:nvSpPr>
        <p:spPr>
          <a:xfrm>
            <a:off x="4370723" y="7944269"/>
            <a:ext cx="15623825" cy="433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7000"/>
            </a:lvl1pPr>
          </a:lstStyle>
          <a:p>
            <a:pPr algn="ctr"/>
            <a:r>
              <a:rPr sz="13800" b="1" dirty="0" smtClean="0"/>
              <a:t>TEHNI</a:t>
            </a:r>
            <a:r>
              <a:rPr lang="hr-HR" sz="13800" b="1" dirty="0" smtClean="0"/>
              <a:t>ČKA</a:t>
            </a:r>
          </a:p>
          <a:p>
            <a:pPr algn="ctr"/>
            <a:r>
              <a:rPr lang="hr-HR" sz="13800" b="1" dirty="0" smtClean="0"/>
              <a:t>DOKUMENTACIJA</a:t>
            </a:r>
            <a:endParaRPr sz="13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rnost i praktičnost"/>
          <p:cNvSpPr txBox="1"/>
          <p:nvPr/>
        </p:nvSpPr>
        <p:spPr>
          <a:xfrm>
            <a:off x="1928306" y="1009606"/>
            <a:ext cx="20322093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Skica </a:t>
            </a:r>
            <a:r>
              <a:rPr lang="hr-HR" dirty="0" smtClean="0"/>
              <a:t>je crtež koji se crta slobodnom rukom prema pravilima tehničkog crtanja, a služi za predočavanje predmeta.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56" y="4629150"/>
            <a:ext cx="9086850" cy="8211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825" y="4629150"/>
            <a:ext cx="9109194" cy="82118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274" y="2057399"/>
            <a:ext cx="10429289" cy="94249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405" y="2057400"/>
            <a:ext cx="10470057" cy="94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48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050" y="472020"/>
            <a:ext cx="11053763" cy="12293437"/>
          </a:xfrm>
          <a:prstGeom prst="rect">
            <a:avLst/>
          </a:prstGeom>
        </p:spPr>
      </p:pic>
      <p:sp>
        <p:nvSpPr>
          <p:cNvPr id="3" name="zornost i praktičnost"/>
          <p:cNvSpPr txBox="1"/>
          <p:nvPr/>
        </p:nvSpPr>
        <p:spPr>
          <a:xfrm>
            <a:off x="1509206" y="10518692"/>
            <a:ext cx="7387143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7000"/>
            </a:pPr>
            <a:r>
              <a:rPr lang="hr-HR" dirty="0" smtClean="0"/>
              <a:t>Okvir</a:t>
            </a:r>
          </a:p>
          <a:p>
            <a:pPr>
              <a:defRPr sz="7000"/>
            </a:pPr>
            <a:r>
              <a:rPr lang="hr-HR" dirty="0" smtClean="0"/>
              <a:t>tehničkog crteža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018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1335627" y="631743"/>
            <a:ext cx="20955000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Sastavni (montažni crtež)</a:t>
            </a:r>
            <a:r>
              <a:rPr lang="hr-HR" dirty="0" smtClean="0"/>
              <a:t> crta se u jednoj o</a:t>
            </a:r>
            <a:r>
              <a:rPr lang="hr-HR" dirty="0" smtClean="0">
                <a:solidFill>
                  <a:schemeClr val="tx1"/>
                </a:solidFill>
              </a:rPr>
              <a:t>d</a:t>
            </a:r>
            <a:r>
              <a:rPr lang="hr-HR" dirty="0" smtClean="0"/>
              <a:t> prostornih projekcija, a koristi se za sastavljanje dijelova u gotov proizvod.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74" y="4296282"/>
            <a:ext cx="18975507" cy="921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65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rnost i praktičnost"/>
          <p:cNvSpPr txBox="1"/>
          <p:nvPr/>
        </p:nvSpPr>
        <p:spPr>
          <a:xfrm>
            <a:off x="1335627" y="631743"/>
            <a:ext cx="20955000" cy="3323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Radionički crtež (crtež detalja) </a:t>
            </a:r>
            <a:r>
              <a:rPr lang="hr-HR" dirty="0" smtClean="0"/>
              <a:t>predočava oblik i dimenzije sastavnih dijelova tehničke tvorevine i koristi se pri izradi dijelova tehničke tvorevine.</a:t>
            </a:r>
            <a:r>
              <a:rPr lang="hr-HR" b="1" dirty="0" smtClean="0"/>
              <a:t> 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23" y="4178300"/>
            <a:ext cx="14672408" cy="7886700"/>
          </a:xfrm>
          <a:prstGeom prst="rect">
            <a:avLst/>
          </a:prstGeom>
        </p:spPr>
      </p:pic>
      <p:sp>
        <p:nvSpPr>
          <p:cNvPr id="6" name="zornost i praktičnost"/>
          <p:cNvSpPr txBox="1"/>
          <p:nvPr/>
        </p:nvSpPr>
        <p:spPr>
          <a:xfrm>
            <a:off x="9356740" y="12065000"/>
            <a:ext cx="4912773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>
                <a:solidFill>
                  <a:srgbClr val="20C0C9"/>
                </a:solidFill>
              </a:rPr>
              <a:t>POZICIJE</a:t>
            </a:r>
            <a:endParaRPr dirty="0">
              <a:solidFill>
                <a:srgbClr val="20C0C9"/>
              </a:solidFill>
            </a:endParaRPr>
          </a:p>
        </p:txBody>
      </p:sp>
      <p:sp>
        <p:nvSpPr>
          <p:cNvPr id="7" name="zornost i praktičnost"/>
          <p:cNvSpPr txBox="1"/>
          <p:nvPr/>
        </p:nvSpPr>
        <p:spPr>
          <a:xfrm>
            <a:off x="13690600" y="4178300"/>
            <a:ext cx="9499600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>
                <a:solidFill>
                  <a:srgbClr val="20C0C9"/>
                </a:solidFill>
              </a:rPr>
              <a:t>POZICIJSKI BROJEVI</a:t>
            </a:r>
            <a:endParaRPr dirty="0">
              <a:solidFill>
                <a:srgbClr val="20C0C9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598400" y="5297944"/>
            <a:ext cx="1092200" cy="544953"/>
          </a:xfrm>
          <a:prstGeom prst="line">
            <a:avLst/>
          </a:prstGeom>
          <a:noFill/>
          <a:ln w="57150" cap="flat">
            <a:solidFill>
              <a:srgbClr val="20C0C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 flipH="1">
            <a:off x="16967200" y="5347847"/>
            <a:ext cx="431800" cy="439746"/>
          </a:xfrm>
          <a:prstGeom prst="line">
            <a:avLst/>
          </a:prstGeom>
          <a:noFill/>
          <a:ln w="57150" cap="flat">
            <a:solidFill>
              <a:srgbClr val="20C0C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>
            <a:off x="18224500" y="5336132"/>
            <a:ext cx="431800" cy="463176"/>
          </a:xfrm>
          <a:prstGeom prst="line">
            <a:avLst/>
          </a:prstGeom>
          <a:noFill/>
          <a:ln w="57150" cap="flat">
            <a:solidFill>
              <a:srgbClr val="20C0C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30907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5" y="3708400"/>
            <a:ext cx="21380315" cy="66548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21925280" y="3815080"/>
            <a:ext cx="416560" cy="4841240"/>
          </a:xfrm>
          <a:prstGeom prst="rightBrace">
            <a:avLst>
              <a:gd name="adj1" fmla="val 96726"/>
              <a:gd name="adj2" fmla="val 51166"/>
            </a:avLst>
          </a:prstGeom>
          <a:noFill/>
          <a:ln w="25400" cap="flat">
            <a:solidFill>
              <a:schemeClr val="tx1">
                <a:lumMod val="95000"/>
                <a:lumOff val="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1925280" y="8656320"/>
            <a:ext cx="416560" cy="1600200"/>
          </a:xfrm>
          <a:prstGeom prst="rightBrace">
            <a:avLst>
              <a:gd name="adj1" fmla="val 96726"/>
              <a:gd name="adj2" fmla="val 51166"/>
            </a:avLst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20913096" y="5804815"/>
            <a:ext cx="4261740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5000" b="1" i="0" u="none" strike="noStrike" cap="none" spc="0" normalizeH="0" baseline="0" dirty="0" smtClean="0">
                <a:ln>
                  <a:noFill/>
                </a:ln>
                <a:solidFill>
                  <a:srgbClr val="20C0C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SASTAVNICA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20C0C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21092632" y="10176768"/>
            <a:ext cx="3902667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5000" b="1" i="0" u="none" strike="noStrike" cap="none" spc="0" normalizeH="0" baseline="0" dirty="0" smtClean="0">
                <a:ln>
                  <a:noFill/>
                </a:ln>
                <a:solidFill>
                  <a:srgbClr val="20C0C9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ZAGLAVLJE</a:t>
            </a:r>
            <a:endParaRPr kumimoji="0" lang="en-US" sz="5000" b="1" i="0" u="none" strike="noStrike" cap="none" spc="0" normalizeH="0" baseline="0" dirty="0">
              <a:ln>
                <a:noFill/>
              </a:ln>
              <a:solidFill>
                <a:srgbClr val="20C0C9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006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573344"/>
            <a:ext cx="21467763" cy="10038999"/>
          </a:xfrm>
          <a:prstGeom prst="rect">
            <a:avLst/>
          </a:prstGeom>
        </p:spPr>
      </p:pic>
      <p:sp>
        <p:nvSpPr>
          <p:cNvPr id="3" name="zornost i praktičnost"/>
          <p:cNvSpPr txBox="1"/>
          <p:nvPr/>
        </p:nvSpPr>
        <p:spPr>
          <a:xfrm>
            <a:off x="3461677" y="10612343"/>
            <a:ext cx="16525606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Operacijska lista </a:t>
            </a:r>
            <a:r>
              <a:rPr lang="hr-HR" dirty="0" smtClean="0"/>
              <a:t>– faze izrade</a:t>
            </a:r>
            <a:endParaRPr dirty="0"/>
          </a:p>
        </p:txBody>
      </p:sp>
      <p:sp>
        <p:nvSpPr>
          <p:cNvPr id="4" name="zornost i praktičnost"/>
          <p:cNvSpPr txBox="1"/>
          <p:nvPr/>
        </p:nvSpPr>
        <p:spPr>
          <a:xfrm>
            <a:off x="3461677" y="11651180"/>
            <a:ext cx="16525606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7000"/>
            </a:pPr>
            <a:r>
              <a:rPr lang="hr-HR" b="1" dirty="0" smtClean="0"/>
              <a:t>Radni list </a:t>
            </a:r>
            <a:r>
              <a:rPr lang="hr-HR" dirty="0" smtClean="0"/>
              <a:t>– radni zadatci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945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110</Words>
  <Application>Microsoft Office PowerPoint</Application>
  <PresentationFormat>Custom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22</cp:revision>
  <dcterms:modified xsi:type="dcterms:W3CDTF">2019-10-21T09:34:03Z</dcterms:modified>
</cp:coreProperties>
</file>