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70" r:id="rId8"/>
    <p:sldId id="271" r:id="rId9"/>
    <p:sldId id="260" r:id="rId10"/>
    <p:sldId id="273" r:id="rId11"/>
    <p:sldId id="261" r:id="rId12"/>
    <p:sldId id="262" r:id="rId13"/>
    <p:sldId id="264" r:id="rId14"/>
    <p:sldId id="272" r:id="rId15"/>
    <p:sldId id="265" r:id="rId16"/>
    <p:sldId id="266" r:id="rId17"/>
    <p:sldId id="267" r:id="rId18"/>
    <p:sldId id="274" r:id="rId19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AB2"/>
    <a:srgbClr val="F1E5F3"/>
    <a:srgbClr val="EBDAEE"/>
    <a:srgbClr val="D4B3DB"/>
    <a:srgbClr val="DA5800"/>
    <a:srgbClr val="A965B7"/>
    <a:srgbClr val="B000B0"/>
    <a:srgbClr val="CC00CC"/>
    <a:srgbClr val="9A009A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3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2" y="201704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2617-0DFA-4FF6-B472-4AEB915172CD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EC8C86B-D671-4B63-B39B-384745E7E9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2E9C-C724-49F5-A076-2911AC36ED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3E8E9-75E2-4A2D-B253-311DC49C1F97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F1B1-F41F-4603-A084-9642E0A026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DBF4-D2CC-4F3F-84D4-5CDD06CAED83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AE03-F7BE-49A2-B6F0-BF6819032B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CB97-317B-4ED4-B7CC-7A4B6B4BF35A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8F1D-C27C-4B80-BB2A-1625C40086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4FA6-01CC-4A69-A95B-9157BB8AC1CD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3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7956-6F9E-466C-B54A-2A55E3E3A28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DB481-B3FF-4755-886E-591F80302966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1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3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0988-DCC4-446C-9117-FDBC20BECB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9BC7-8424-4726-B6B1-5972C72BDFA5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5E20-6478-4B4D-8AAD-625ED3C3246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A10A-79DE-4BDB-9AED-BB877B7BFF8E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7AE9-355B-415E-93C1-C73CCEBA8CF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C57E-B9FD-42EA-910E-7B6139BC3050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1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1" y="1557339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1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214C-A61B-45D8-B6B0-FC924E5410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AD20-D26D-4C44-A15F-57736A893545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3229-9434-4AFE-9E8C-BF389B089A7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A394-139B-4A27-A4E4-BCF9CCDF377C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767AC4-C766-4445-9919-0439FC1A39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6621B1-AC7D-474E-B37F-F7A85720274E}" type="datetimeFigureOut">
              <a:rPr lang="hr-HR"/>
              <a:pPr>
                <a:defRPr/>
              </a:pPr>
              <a:t>21.3.2016.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˃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048" y="2130425"/>
            <a:ext cx="7772400" cy="2738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9600" dirty="0" smtClean="0">
                <a:ln w="12700">
                  <a:solidFill>
                    <a:srgbClr val="3E3D2D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Glagolska vremena</a:t>
            </a:r>
            <a:r>
              <a:rPr lang="hr-HR" sz="4000" dirty="0" smtClean="0">
                <a:solidFill>
                  <a:srgbClr val="0070C0"/>
                </a:solidFill>
              </a:rPr>
              <a:t/>
            </a:r>
            <a:br>
              <a:rPr lang="hr-HR" sz="4000" dirty="0" smtClean="0">
                <a:solidFill>
                  <a:srgbClr val="0070C0"/>
                </a:solidFill>
              </a:rPr>
            </a:br>
            <a:r>
              <a:rPr lang="hr-HR" sz="4000" dirty="0" smtClean="0">
                <a:solidFill>
                  <a:srgbClr val="0070C0"/>
                </a:solidFill>
              </a:rPr>
              <a:t> </a:t>
            </a:r>
            <a:br>
              <a:rPr lang="hr-HR" sz="4000" dirty="0" smtClean="0">
                <a:solidFill>
                  <a:srgbClr val="0070C0"/>
                </a:solidFill>
              </a:rPr>
            </a:br>
            <a:r>
              <a:rPr lang="hr-HR" sz="4000" dirty="0" smtClean="0">
                <a:solidFill>
                  <a:srgbClr val="A35AB2"/>
                </a:solidFill>
              </a:rPr>
              <a:t>PONAVLJANJE I </a:t>
            </a:r>
            <a:br>
              <a:rPr lang="hr-HR" sz="4000" dirty="0" smtClean="0">
                <a:solidFill>
                  <a:srgbClr val="A35AB2"/>
                </a:solidFill>
              </a:rPr>
            </a:br>
            <a:r>
              <a:rPr lang="hr-HR" sz="4000" dirty="0" smtClean="0">
                <a:solidFill>
                  <a:srgbClr val="A35AB2"/>
                </a:solidFill>
              </a:rPr>
              <a:t>UVJEŽBAVANJE </a:t>
            </a:r>
            <a:endParaRPr lang="hr-HR" sz="4000" dirty="0">
              <a:solidFill>
                <a:srgbClr val="A35AB2"/>
              </a:solidFill>
            </a:endParaRP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3" cstate="print"/>
          <a:srcRect t="19460" b="33823"/>
          <a:stretch>
            <a:fillRect/>
          </a:stretch>
        </p:blipFill>
        <p:spPr bwMode="auto">
          <a:xfrm>
            <a:off x="7667625" y="6381750"/>
            <a:ext cx="14779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828675" y="6165304"/>
            <a:ext cx="2303463" cy="620712"/>
          </a:xfrm>
          <a:prstGeom prst="rect">
            <a:avLst/>
          </a:prstGeom>
          <a:noFill/>
          <a:ln>
            <a:noFill/>
          </a:ln>
          <a:effectLst/>
        </p:spPr>
        <p:txBody>
          <a:bodyPr lIns="55880" tIns="55880" rIns="55880" bIns="55880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hr-HR" sz="2800" b="1" kern="0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Riječi</a:t>
            </a:r>
            <a:r>
              <a:rPr lang="hr-HR" sz="2800" b="1" kern="0" dirty="0">
                <a:solidFill>
                  <a:srgbClr val="FFFF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 </a:t>
            </a:r>
            <a:r>
              <a:rPr lang="hr-HR" sz="2800" b="1" i="1" kern="0" dirty="0">
                <a:solidFill>
                  <a:srgbClr val="A35A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hrvatske</a:t>
            </a:r>
          </a:p>
        </p:txBody>
      </p:sp>
      <p:pic>
        <p:nvPicPr>
          <p:cNvPr id="3077" name="Picture 5" descr="D:\ELA\PROFIL\NOVE_RIJEČI_HRVATSKE\PO_RAZREDIMA\SVE_SLIKE_UDZBENIK_VR\NARUDZBA RIJECI HRVATSKE 8\RIJEČI HRVATSKE 8, 22.07.2013\111037923_11.tif"/>
          <p:cNvPicPr>
            <a:picLocks noChangeAspect="1" noChangeArrowheads="1"/>
          </p:cNvPicPr>
          <p:nvPr/>
        </p:nvPicPr>
        <p:blipFill>
          <a:blip r:embed="rId4" cstate="print"/>
          <a:srcRect l="30120" t="14095"/>
          <a:stretch>
            <a:fillRect/>
          </a:stretch>
        </p:blipFill>
        <p:spPr bwMode="auto">
          <a:xfrm>
            <a:off x="4644008" y="1052736"/>
            <a:ext cx="4176489" cy="526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57212"/>
            <a:ext cx="8229600" cy="143162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35AB2"/>
                </a:solidFill>
                <a:effectLst/>
              </a:rPr>
              <a:t>Prepoznaj u tekstu prezente glagola </a:t>
            </a:r>
            <a:r>
              <a:rPr lang="hr-HR" sz="3600" b="0" i="1" dirty="0" smtClean="0">
                <a:solidFill>
                  <a:srgbClr val="A35AB2"/>
                </a:solidFill>
                <a:effectLst/>
              </a:rPr>
              <a:t>biti </a:t>
            </a:r>
            <a:r>
              <a:rPr lang="hr-HR" sz="3600" b="0" dirty="0" smtClean="0">
                <a:solidFill>
                  <a:srgbClr val="A35AB2"/>
                </a:solidFill>
                <a:effectLst/>
              </a:rPr>
              <a:t>i </a:t>
            </a:r>
            <a:r>
              <a:rPr lang="hr-HR" sz="3600" b="0" i="1" dirty="0" smtClean="0">
                <a:solidFill>
                  <a:srgbClr val="A35AB2"/>
                </a:solidFill>
                <a:effectLst/>
              </a:rPr>
              <a:t>htjeti. </a:t>
            </a:r>
            <a:r>
              <a:rPr lang="hr-HR" sz="3600" b="0" dirty="0" smtClean="0">
                <a:solidFill>
                  <a:srgbClr val="A35AB2"/>
                </a:solidFill>
                <a:effectLst/>
              </a:rPr>
              <a:t>(Izdvoji i one koji su sastavnice drugih glagolskih oblika.)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750" y="2492375"/>
            <a:ext cx="8229600" cy="3744913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Koko je hrabar dječak. On hoće i druge u to uvjeriti. Zato neće pred lopovima pobjeći.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„Lopovi će biti uhvaćeni, ja ću ih pronaći”,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ohrabruje samoga sebe. „Oni su zapravo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 kukavice”, misli, ali se ipak trese od straha.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750" y="2492375"/>
            <a:ext cx="82296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Koko</a:t>
            </a:r>
            <a:r>
              <a:rPr lang="hr-HR" sz="3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600" b="1" dirty="0">
                <a:solidFill>
                  <a:srgbClr val="A965B7"/>
                </a:solidFill>
                <a:latin typeface="+mn-lt"/>
                <a:cs typeface="+mn-cs"/>
              </a:rPr>
              <a:t>je</a:t>
            </a:r>
            <a:r>
              <a:rPr lang="hr-HR" sz="3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hrabar dječak. On </a:t>
            </a:r>
            <a:r>
              <a:rPr lang="hr-HR" sz="3600" b="1" dirty="0">
                <a:solidFill>
                  <a:srgbClr val="A965B7"/>
                </a:solidFill>
                <a:latin typeface="+mn-lt"/>
                <a:cs typeface="+mn-cs"/>
              </a:rPr>
              <a:t>hoće</a:t>
            </a:r>
            <a:r>
              <a:rPr lang="hr-HR" sz="3600" dirty="0">
                <a:solidFill>
                  <a:srgbClr val="A965B7"/>
                </a:solidFill>
                <a:latin typeface="+mn-lt"/>
                <a:cs typeface="+mn-cs"/>
              </a:rPr>
              <a:t>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 druge u to uvjeriti. Zato</a:t>
            </a:r>
            <a:r>
              <a:rPr lang="hr-HR" sz="3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600" b="1" dirty="0">
                <a:solidFill>
                  <a:srgbClr val="A965B7"/>
                </a:solidFill>
                <a:latin typeface="+mn-lt"/>
                <a:cs typeface="+mn-cs"/>
              </a:rPr>
              <a:t>neće</a:t>
            </a:r>
            <a:r>
              <a:rPr lang="hr-HR" sz="3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pred lopovima pobjeći.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„Lopovi </a:t>
            </a:r>
            <a:r>
              <a:rPr lang="hr-HR" sz="3600" b="1" dirty="0">
                <a:solidFill>
                  <a:srgbClr val="A965B7"/>
                </a:solidFill>
                <a:latin typeface="+mn-lt"/>
                <a:cs typeface="+mn-cs"/>
              </a:rPr>
              <a:t>će</a:t>
            </a:r>
            <a:r>
              <a:rPr lang="hr-HR" sz="3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biti uhvaćeni, ja </a:t>
            </a:r>
            <a:r>
              <a:rPr lang="hr-HR" sz="3600" b="1" dirty="0">
                <a:solidFill>
                  <a:srgbClr val="A965B7"/>
                </a:solidFill>
                <a:latin typeface="+mn-lt"/>
                <a:cs typeface="+mn-cs"/>
              </a:rPr>
              <a:t>ću</a:t>
            </a:r>
            <a:r>
              <a:rPr lang="hr-HR" sz="3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ih pronaći”,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ohrabruje samoga sebe. „Oni </a:t>
            </a:r>
            <a:r>
              <a:rPr lang="hr-HR" sz="3600" b="1" dirty="0">
                <a:solidFill>
                  <a:srgbClr val="A965B7"/>
                </a:solidFill>
                <a:latin typeface="+mn-lt"/>
                <a:cs typeface="+mn-cs"/>
              </a:rPr>
              <a:t>su</a:t>
            </a:r>
            <a:r>
              <a:rPr lang="hr-HR" sz="36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zapravo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hr-HR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kukavice”, misli, ali se ipak trese od straha.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80920" cy="64807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35AB2"/>
                </a:solidFill>
                <a:effectLst/>
              </a:rPr>
              <a:t>Odredi glagolska vremena.</a:t>
            </a:r>
            <a:endParaRPr lang="hr-HR" sz="3600" b="0" dirty="0">
              <a:solidFill>
                <a:srgbClr val="A35AB2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656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Koko hitro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jurnu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(_____________) niz dvorište i zaobilaznim putem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krenu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(__________) prema kući.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Odlučio je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(_______________) prići sa zapadne strane jer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tamo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nalazio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(_______________) visok kukuruz i mnogo grmlja u kojemu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mogao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(_____________________) skriti.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Kada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bijaše došao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(________________) do kukuruza,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oklijevaše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(_______________). </a:t>
            </a: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9475" y="1700213"/>
            <a:ext cx="20891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solidFill>
                  <a:srgbClr val="A965B7"/>
                </a:solidFill>
              </a:rPr>
              <a:t>aorist</a:t>
            </a:r>
            <a:endParaRPr lang="hr-HR" sz="3000">
              <a:solidFill>
                <a:srgbClr val="A965B7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32363" y="2205038"/>
            <a:ext cx="20875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solidFill>
                  <a:srgbClr val="A965B7"/>
                </a:solidFill>
              </a:rPr>
              <a:t>aorist</a:t>
            </a:r>
            <a:endParaRPr lang="hr-HR" sz="3000">
              <a:solidFill>
                <a:srgbClr val="A965B7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44800" y="3265488"/>
            <a:ext cx="20875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solidFill>
                  <a:srgbClr val="A965B7"/>
                </a:solidFill>
              </a:rPr>
              <a:t>perfekt</a:t>
            </a:r>
            <a:endParaRPr lang="hr-HR" sz="3000">
              <a:solidFill>
                <a:srgbClr val="A965B7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48263" y="3768725"/>
            <a:ext cx="2736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 dirty="0" smtClean="0">
                <a:solidFill>
                  <a:srgbClr val="A965B7"/>
                </a:solidFill>
              </a:rPr>
              <a:t>perfekt</a:t>
            </a:r>
            <a:endParaRPr lang="hr-HR" sz="3000" dirty="0">
              <a:solidFill>
                <a:srgbClr val="A965B7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08400" y="5300663"/>
            <a:ext cx="32400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>
                <a:solidFill>
                  <a:srgbClr val="A965B7"/>
                </a:solidFill>
              </a:rPr>
              <a:t>pluskvamperfekt</a:t>
            </a:r>
            <a:endParaRPr lang="hr-HR" sz="3000">
              <a:solidFill>
                <a:srgbClr val="A965B7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27313" y="4724400"/>
            <a:ext cx="27368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 dirty="0" smtClean="0">
                <a:solidFill>
                  <a:srgbClr val="A965B7"/>
                </a:solidFill>
              </a:rPr>
              <a:t>perfekt</a:t>
            </a:r>
            <a:endParaRPr lang="hr-HR" sz="3000" dirty="0">
              <a:solidFill>
                <a:srgbClr val="A965B7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1960" y="5805488"/>
            <a:ext cx="27368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3000" b="1" dirty="0">
                <a:solidFill>
                  <a:srgbClr val="A965B7"/>
                </a:solidFill>
              </a:rPr>
              <a:t>imperfekt</a:t>
            </a:r>
            <a:endParaRPr lang="hr-HR" sz="3000" dirty="0">
              <a:solidFill>
                <a:srgbClr val="A96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75" t="8146" r="9597"/>
          <a:stretch>
            <a:fillRect/>
          </a:stretch>
        </p:blipFill>
        <p:spPr>
          <a:xfrm>
            <a:off x="3707904" y="1916832"/>
            <a:ext cx="4176464" cy="4059560"/>
          </a:xfrm>
          <a:noFill/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521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400" b="0" dirty="0" smtClean="0">
                <a:solidFill>
                  <a:srgbClr val="A35AB2"/>
                </a:solidFill>
                <a:effectLst/>
              </a:rPr>
              <a:t>Kako nazivamo perfekt kojemu nedostaje prezent glagola </a:t>
            </a:r>
            <a:r>
              <a:rPr lang="hr-HR" sz="3400" b="0" i="1" dirty="0" smtClean="0">
                <a:solidFill>
                  <a:srgbClr val="A35AB2"/>
                </a:solidFill>
                <a:effectLst/>
              </a:rPr>
              <a:t>biti? </a:t>
            </a:r>
            <a:r>
              <a:rPr lang="hr-HR" sz="3400" b="0" dirty="0" smtClean="0">
                <a:solidFill>
                  <a:srgbClr val="A35AB2"/>
                </a:solidFill>
                <a:effectLst/>
              </a:rPr>
              <a:t>(Pogledaj mačkove zube.)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95536" y="2780928"/>
            <a:ext cx="3384376" cy="2016224"/>
          </a:xfrm>
          <a:prstGeom prst="wedgeRoundRectCallout">
            <a:avLst>
              <a:gd name="adj1" fmla="val 60819"/>
              <a:gd name="adj2" fmla="val 19296"/>
              <a:gd name="adj3" fmla="val 16667"/>
            </a:avLst>
          </a:prstGeom>
          <a:solidFill>
            <a:srgbClr val="F1E5F3">
              <a:alpha val="67843"/>
            </a:srgbClr>
          </a:solidFill>
          <a:ln>
            <a:solidFill>
              <a:srgbClr val="A35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Neoprezan sam bio, </a:t>
            </a:r>
            <a:r>
              <a:rPr lang="hr-HR" sz="2200" b="1" dirty="0" smtClean="0">
                <a:solidFill>
                  <a:srgbClr val="A35AB2"/>
                </a:solidFill>
              </a:rPr>
              <a:t>trčao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r-HR" sz="2200" b="1" dirty="0" smtClean="0">
                <a:solidFill>
                  <a:srgbClr val="A35AB2"/>
                </a:solidFill>
              </a:rPr>
              <a:t>skakao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r-HR" sz="2200" b="1" dirty="0" smtClean="0">
                <a:solidFill>
                  <a:srgbClr val="A35AB2"/>
                </a:solidFill>
              </a:rPr>
              <a:t>letio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... </a:t>
            </a:r>
          </a:p>
          <a:p>
            <a:pPr algn="ctr"/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I tako </a:t>
            </a:r>
            <a:r>
              <a:rPr lang="hr-HR" sz="2200" b="1" dirty="0" smtClean="0">
                <a:solidFill>
                  <a:srgbClr val="A35AB2"/>
                </a:solidFill>
              </a:rPr>
              <a:t>pao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 i bez zuba </a:t>
            </a:r>
            <a:r>
              <a:rPr lang="hr-HR" sz="2200" b="1" dirty="0" smtClean="0">
                <a:solidFill>
                  <a:srgbClr val="A35AB2"/>
                </a:solidFill>
              </a:rPr>
              <a:t>ostao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(Srećom, bili su mliječni!)</a:t>
            </a:r>
            <a:endParaRPr lang="hr-H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804248" y="4581128"/>
            <a:ext cx="2232248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KRNJI PERFEKT</a:t>
            </a:r>
            <a:endParaRPr lang="hr-H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-0.2445 C -0.1467 -0.25283 -0.13698 -0.26116 -0.1335 -0.26116 C -0.1118 -0.26116 -0.08941 -0.13 -0.08941 0.00116 C -0.08941 -0.065 -0.07812 -0.13 -0.06753 -0.13 C -0.05642 -0.13 -0.04583 -0.06407 -0.04583 0.00116 C -0.04583 -0.03146 -0.04028 -0.065 -0.03455 -0.065 C -0.02899 -0.065 -0.02343 -0.03238 -0.02343 0.00116 C -0.02343 -0.01573 -0.02066 -0.03146 -0.01788 -0.03146 C -0.0151 -0.03146 -0.01232 -0.0148 -0.01232 0.00116 C -0.01232 -0.0074 -0.01076 -0.01573 -0.00937 -0.01573 C -0.00868 -0.01573 -0.00659 -0.0074 -0.00659 0.00116 C -0.00659 -0.00324 -0.0059 -0.0074 -0.00521 -0.0074 C -0.00521 -0.00624 -0.00382 -0.00324 -0.00382 0.00116 C -0.00382 -0.00092 -0.00382 -0.00324 -0.00295 -0.00324 C -0.00295 -0.00208 -0.00225 -0.00115 -0.00225 0.00116 C -0.00225 -3.34953E-6 -0.00225 -0.00092 -0.00225 -0.00208 C -0.00156 -0.00208 -0.00156 -0.00092 -0.00156 -3.34953E-6 C -0.00087 -3.34953E-6 -0.00087 -0.00115 -0.00087 -0.00208 C -2.5E-6 -0.00208 -2.5E-6 -0.00092 -2.5E-6 -3.34953E-6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060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35AB2"/>
                </a:solidFill>
                <a:effectLst/>
              </a:rPr>
              <a:t>Odredi glagolska vremena.</a:t>
            </a:r>
            <a:endParaRPr lang="hr-HR" sz="3600" b="0" dirty="0">
              <a:solidFill>
                <a:srgbClr val="A35AB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064500" cy="46815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Ali pomisao da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će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idućeg jutra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pričati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(_______) prijateljima o svemu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bila je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(________) jača od straha.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Bude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li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pokazivao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(________) hrabrim, svi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će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mu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se diviti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(________). Stoga brzo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utrči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(________) među raslinje što ga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škakljaše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(__________) svojim brkatim klipovima.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88125" y="1412875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A965B7"/>
                </a:solidFill>
              </a:rPr>
              <a:t>futur 1.</a:t>
            </a:r>
            <a:endParaRPr lang="hr-HR" sz="2800">
              <a:solidFill>
                <a:srgbClr val="A965B7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3800" y="3644900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A965B7"/>
                </a:solidFill>
              </a:rPr>
              <a:t>futur 1.</a:t>
            </a:r>
            <a:endParaRPr lang="hr-HR" sz="2800">
              <a:solidFill>
                <a:srgbClr val="A965B7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3800" y="2133600"/>
            <a:ext cx="2089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A965B7"/>
                </a:solidFill>
              </a:rPr>
              <a:t>perfekt</a:t>
            </a:r>
            <a:endParaRPr lang="hr-HR" sz="2800">
              <a:solidFill>
                <a:srgbClr val="A965B7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6675" y="2905125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A965B7"/>
                </a:solidFill>
              </a:rPr>
              <a:t>futur 2.</a:t>
            </a:r>
            <a:endParaRPr lang="hr-HR" sz="2800">
              <a:solidFill>
                <a:srgbClr val="A965B7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8538" y="4365625"/>
            <a:ext cx="17986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>
                <a:solidFill>
                  <a:srgbClr val="A965B7"/>
                </a:solidFill>
              </a:rPr>
              <a:t>prezent</a:t>
            </a:r>
            <a:endParaRPr lang="hr-HR" sz="2800">
              <a:solidFill>
                <a:srgbClr val="A965B7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8538" y="5084763"/>
            <a:ext cx="2089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800" b="1" dirty="0">
                <a:solidFill>
                  <a:srgbClr val="A965B7"/>
                </a:solidFill>
              </a:rPr>
              <a:t>imperfekt</a:t>
            </a:r>
            <a:endParaRPr lang="hr-HR" sz="2800" dirty="0">
              <a:solidFill>
                <a:srgbClr val="A96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108012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>Kako nazivamo pretprošlo, a kako predbuduće glagolsko vrijeme?</a:t>
            </a:r>
            <a:r>
              <a:rPr lang="hr-HR" sz="3200" dirty="0" smtClean="0">
                <a:solidFill>
                  <a:srgbClr val="0070C0"/>
                </a:solidFill>
                <a:effectLst/>
              </a:rPr>
              <a:t> </a:t>
            </a:r>
            <a:endParaRPr lang="hr-HR" sz="3200" b="0" dirty="0">
              <a:solidFill>
                <a:srgbClr val="A965B7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636912"/>
            <a:ext cx="8820150" cy="668337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dirty="0" smtClean="0">
                <a:solidFill>
                  <a:schemeClr val="tx2">
                    <a:lumMod val="75000"/>
                  </a:schemeClr>
                </a:solidFill>
              </a:rPr>
              <a:t>Kad su bili zaspali, lopov je s lakoćom ukrao kokoši.</a:t>
            </a:r>
            <a:endParaRPr lang="hr-HR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850" y="4581128"/>
            <a:ext cx="89646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Kad 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budu </a:t>
            </a:r>
            <a:r>
              <a:rPr lang="hr-HR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spavali, 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lopov će s lakoćom ukrasti kokoši.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850" y="3286844"/>
            <a:ext cx="85693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 i="1" dirty="0">
                <a:solidFill>
                  <a:srgbClr val="A965B7"/>
                </a:solidFill>
                <a:latin typeface="Calibri"/>
                <a:cs typeface="+mn-cs"/>
              </a:rPr>
              <a:t>bili su zaspali </a:t>
            </a:r>
            <a:r>
              <a:rPr lang="hr-HR" sz="2800" b="1" dirty="0">
                <a:solidFill>
                  <a:srgbClr val="A965B7"/>
                </a:solidFill>
                <a:latin typeface="Calibri"/>
                <a:cs typeface="+mn-cs"/>
              </a:rPr>
              <a:t>– pluskvamperfekt, </a:t>
            </a:r>
            <a:r>
              <a:rPr lang="hr-HR" sz="2800" b="1" i="1" dirty="0">
                <a:solidFill>
                  <a:srgbClr val="A965B7"/>
                </a:solidFill>
                <a:latin typeface="Calibri"/>
                <a:cs typeface="+mn-cs"/>
              </a:rPr>
              <a:t>ukrao je </a:t>
            </a:r>
            <a:r>
              <a:rPr lang="hr-HR" sz="2800" b="1" dirty="0">
                <a:solidFill>
                  <a:srgbClr val="A965B7"/>
                </a:solidFill>
                <a:latin typeface="Calibri"/>
                <a:cs typeface="+mn-cs"/>
              </a:rPr>
              <a:t>– perfekt </a:t>
            </a:r>
            <a:endParaRPr lang="hr-HR" sz="3600" b="1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5301208"/>
            <a:ext cx="85693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800" b="1" i="1" dirty="0">
                <a:solidFill>
                  <a:srgbClr val="A965B7"/>
                </a:solidFill>
                <a:latin typeface="Calibri"/>
                <a:cs typeface="+mn-cs"/>
              </a:rPr>
              <a:t>budu </a:t>
            </a:r>
            <a:r>
              <a:rPr lang="hr-HR" sz="2800" b="1" i="1" dirty="0" smtClean="0">
                <a:solidFill>
                  <a:srgbClr val="A965B7"/>
                </a:solidFill>
                <a:latin typeface="Calibri"/>
                <a:cs typeface="+mn-cs"/>
              </a:rPr>
              <a:t>spavali </a:t>
            </a:r>
            <a:r>
              <a:rPr lang="hr-HR" sz="2800" b="1" dirty="0">
                <a:solidFill>
                  <a:srgbClr val="A965B7"/>
                </a:solidFill>
                <a:latin typeface="Calibri"/>
                <a:cs typeface="+mn-cs"/>
              </a:rPr>
              <a:t>– futur drugi, </a:t>
            </a:r>
            <a:r>
              <a:rPr lang="hr-HR" sz="2800" b="1" i="1" dirty="0">
                <a:solidFill>
                  <a:srgbClr val="A965B7"/>
                </a:solidFill>
                <a:latin typeface="Calibri"/>
                <a:cs typeface="+mn-cs"/>
              </a:rPr>
              <a:t>ukrast će </a:t>
            </a:r>
            <a:r>
              <a:rPr lang="hr-HR" sz="2800" b="1" dirty="0">
                <a:solidFill>
                  <a:srgbClr val="A965B7"/>
                </a:solidFill>
                <a:latin typeface="Calibri"/>
                <a:cs typeface="+mn-cs"/>
              </a:rPr>
              <a:t>– futur prvi </a:t>
            </a:r>
            <a:endParaRPr lang="hr-HR" sz="3600" b="1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23850" y="2636912"/>
            <a:ext cx="8820150" cy="668337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Kad </a:t>
            </a:r>
            <a:r>
              <a:rPr lang="hr-HR" sz="3200" u="sng" dirty="0" smtClean="0">
                <a:solidFill>
                  <a:srgbClr val="A35AB2"/>
                </a:solidFill>
                <a:latin typeface="+mn-lt"/>
                <a:cs typeface="+mn-cs"/>
              </a:rPr>
              <a:t>su bili </a:t>
            </a:r>
            <a:r>
              <a:rPr lang="hr-HR" sz="3200" u="sng" dirty="0">
                <a:solidFill>
                  <a:srgbClr val="A35AB2"/>
                </a:solidFill>
                <a:latin typeface="+mn-lt"/>
                <a:cs typeface="+mn-cs"/>
              </a:rPr>
              <a:t>zaspali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lopov </a:t>
            </a:r>
            <a:r>
              <a:rPr lang="hr-HR" sz="3200" u="sng" dirty="0">
                <a:solidFill>
                  <a:srgbClr val="A35AB2"/>
                </a:solidFill>
                <a:latin typeface="+mn-lt"/>
                <a:cs typeface="+mn-cs"/>
              </a:rPr>
              <a:t>je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s lakoćom </a:t>
            </a:r>
            <a:r>
              <a:rPr lang="hr-HR" sz="3200" u="sng" dirty="0">
                <a:solidFill>
                  <a:srgbClr val="A35AB2"/>
                </a:solidFill>
                <a:latin typeface="+mn-lt"/>
                <a:cs typeface="+mn-cs"/>
              </a:rPr>
              <a:t>ukrao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kokoši.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850" y="4580582"/>
            <a:ext cx="89646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Kad </a:t>
            </a:r>
            <a:r>
              <a:rPr lang="hr-HR" sz="3200" u="sng" dirty="0">
                <a:solidFill>
                  <a:srgbClr val="A35AB2"/>
                </a:solidFill>
                <a:latin typeface="+mn-lt"/>
                <a:cs typeface="Arial" charset="0"/>
              </a:rPr>
              <a:t>budu </a:t>
            </a:r>
            <a:r>
              <a:rPr lang="hr-HR" sz="3200" u="sng" dirty="0" smtClean="0">
                <a:solidFill>
                  <a:srgbClr val="A35AB2"/>
                </a:solidFill>
                <a:latin typeface="+mn-lt"/>
                <a:cs typeface="Arial" charset="0"/>
              </a:rPr>
              <a:t>spavali</a:t>
            </a:r>
            <a:r>
              <a:rPr lang="hr-HR" sz="3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, 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lopov </a:t>
            </a:r>
            <a:r>
              <a:rPr lang="hr-HR" sz="3200" u="sng" dirty="0">
                <a:solidFill>
                  <a:srgbClr val="A35AB2"/>
                </a:solidFill>
                <a:latin typeface="+mn-lt"/>
                <a:cs typeface="Arial" charset="0"/>
              </a:rPr>
              <a:t>će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s lakoćom </a:t>
            </a:r>
            <a:r>
              <a:rPr lang="hr-HR" sz="3200" u="sng" dirty="0">
                <a:solidFill>
                  <a:srgbClr val="A35AB2"/>
                </a:solidFill>
                <a:latin typeface="+mn-lt"/>
                <a:cs typeface="Arial" charset="0"/>
              </a:rPr>
              <a:t>ukrasti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latin typeface="+mn-lt"/>
                <a:cs typeface="Arial" charset="0"/>
              </a:rPr>
              <a:t> kokoši.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7544" y="404664"/>
            <a:ext cx="8424936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1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1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1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Sljedeću rečenicu prepiši pa je napiši u budućemu vremenu. Odredi glagolska vremena u objema rečenicama.</a:t>
            </a:r>
            <a:endParaRPr kumimoji="0" lang="hr-HR" sz="3200" b="0" i="0" u="none" strike="noStrike" kern="1200" cap="none" spc="0" normalizeH="0" baseline="0" noProof="0" dirty="0">
              <a:ln w="12700">
                <a:solidFill>
                  <a:schemeClr val="tx2"/>
                </a:solidFill>
              </a:ln>
              <a:solidFill>
                <a:srgbClr val="A965B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7544" y="1412776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b="1" dirty="0" smtClean="0">
                <a:solidFill>
                  <a:srgbClr val="A965B7"/>
                </a:solidFill>
              </a:rPr>
              <a:t>Pluskvamperfekt i futur drugi.</a:t>
            </a:r>
            <a:endParaRPr lang="hr-HR" sz="3200" dirty="0">
              <a:solidFill>
                <a:srgbClr val="A96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/>
      <p:bldP spid="9" grpId="0"/>
      <p:bldP spid="10" grpId="0"/>
      <p:bldP spid="11" grpId="0"/>
      <p:bldP spid="12" grpId="0"/>
      <p:bldP spid="13" grpId="0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29140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0" dirty="0" smtClean="0">
                <a:solidFill>
                  <a:srgbClr val="A35AB2"/>
                </a:solidFill>
                <a:effectLst/>
              </a:rPr>
              <a:t>Izjavne rečenice preoblikuj u upitne  </a:t>
            </a:r>
            <a:br>
              <a:rPr lang="hr-HR" sz="4000" b="0" dirty="0" smtClean="0">
                <a:solidFill>
                  <a:srgbClr val="A35AB2"/>
                </a:solidFill>
                <a:effectLst/>
              </a:rPr>
            </a:br>
            <a:r>
              <a:rPr lang="hr-HR" sz="4000" b="0" dirty="0" smtClean="0">
                <a:solidFill>
                  <a:srgbClr val="A35AB2"/>
                </a:solidFill>
                <a:effectLst/>
              </a:rPr>
              <a:t>(s pomoću čestice </a:t>
            </a:r>
            <a:r>
              <a:rPr lang="hr-HR" sz="4000" b="0" i="1" dirty="0" smtClean="0">
                <a:solidFill>
                  <a:srgbClr val="A35AB2"/>
                </a:solidFill>
                <a:effectLst/>
              </a:rPr>
              <a:t>li</a:t>
            </a:r>
            <a:r>
              <a:rPr lang="hr-HR" sz="4000" b="0" dirty="0" smtClean="0">
                <a:solidFill>
                  <a:srgbClr val="A35AB2"/>
                </a:solidFill>
                <a:effectLst/>
              </a:rPr>
              <a:t>).</a:t>
            </a:r>
            <a:r>
              <a:rPr lang="hr-HR" dirty="0" smtClean="0">
                <a:solidFill>
                  <a:srgbClr val="00B050"/>
                </a:solidFill>
              </a:rPr>
              <a:t/>
            </a:r>
            <a:br>
              <a:rPr lang="hr-HR" dirty="0" smtClean="0">
                <a:solidFill>
                  <a:srgbClr val="00B050"/>
                </a:solidFill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4525963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/>
              <a:t> 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će sutra sve ispričati prijateljima. </a:t>
            </a:r>
            <a:endParaRPr lang="hr-H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 Bio 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je </a:t>
            </a:r>
            <a:r>
              <a:rPr lang="hr-HR" sz="3600" dirty="0" smtClean="0">
                <a:solidFill>
                  <a:schemeClr val="accent1">
                    <a:lumMod val="75000"/>
                  </a:schemeClr>
                </a:solidFill>
              </a:rPr>
              <a:t>prestrašen</a:t>
            </a: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  <p:pic>
        <p:nvPicPr>
          <p:cNvPr id="5" name="Picture 4" descr="D:\ELA\PROFIL\NOVE_RIJEČI_HRVATSKE\fotografije\Koko - photos\Koko - photos\4 KID-S-2412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4512">
            <a:off x="4854177" y="3861048"/>
            <a:ext cx="41379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27088" y="2852738"/>
            <a:ext cx="81343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A35AB2"/>
                </a:solidFill>
                <a:latin typeface="+mn-lt"/>
                <a:cs typeface="Arial" charset="0"/>
              </a:rPr>
              <a:t>Hoće li on sutra sve ispričati prijateljima? 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113" y="4797425"/>
            <a:ext cx="40624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A35AB2"/>
                </a:solidFill>
                <a:latin typeface="+mn-lt"/>
                <a:cs typeface="Arial" charset="0"/>
              </a:rPr>
              <a:t>Je li bio prestrašen?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sz="4000" b="0" dirty="0" smtClean="0">
                <a:solidFill>
                  <a:srgbClr val="A35AB2"/>
                </a:solidFill>
                <a:effectLst/>
              </a:rPr>
              <a:t/>
            </a:r>
            <a:br>
              <a:rPr lang="hr-HR" sz="4000" b="0" dirty="0" smtClean="0">
                <a:solidFill>
                  <a:srgbClr val="A35AB2"/>
                </a:solidFill>
                <a:effectLst/>
              </a:rPr>
            </a:br>
            <a:r>
              <a:rPr lang="hr-HR" dirty="0" smtClean="0">
                <a:solidFill>
                  <a:srgbClr val="00B050"/>
                </a:solidFill>
              </a:rPr>
              <a:t> </a:t>
            </a:r>
            <a:br>
              <a:rPr lang="hr-HR" dirty="0" smtClean="0">
                <a:solidFill>
                  <a:srgbClr val="00B050"/>
                </a:solidFill>
              </a:rPr>
            </a:br>
            <a:r>
              <a:rPr lang="hr-HR" sz="4000" b="0" dirty="0" smtClean="0">
                <a:ln w="12700">
                  <a:solidFill>
                    <a:srgbClr val="464653"/>
                  </a:solidFill>
                </a:ln>
                <a:solidFill>
                  <a:srgbClr val="A35AB2"/>
                </a:solidFill>
                <a:effectLst/>
              </a:rPr>
              <a:t> Izjavne rečenice preoblikuj u niječne.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137025"/>
          </a:xfrm>
        </p:spPr>
        <p:txBody>
          <a:bodyPr rtlCol="0"/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hr-HR" sz="3400" dirty="0" smtClean="0">
                <a:solidFill>
                  <a:schemeClr val="accent1">
                    <a:lumMod val="75000"/>
                  </a:schemeClr>
                </a:solidFill>
              </a:rPr>
              <a:t>Zna </a:t>
            </a:r>
            <a:r>
              <a:rPr lang="hr-HR" sz="3400" dirty="0">
                <a:solidFill>
                  <a:schemeClr val="accent1">
                    <a:lumMod val="75000"/>
                  </a:schemeClr>
                </a:solidFill>
              </a:rPr>
              <a:t>se sakriti </a:t>
            </a:r>
            <a:r>
              <a:rPr lang="hr-HR" sz="3400" dirty="0" smtClean="0">
                <a:solidFill>
                  <a:schemeClr val="accent1">
                    <a:lumMod val="75000"/>
                  </a:schemeClr>
                </a:solidFill>
              </a:rPr>
              <a:t>u </a:t>
            </a:r>
            <a:r>
              <a:rPr lang="hr-HR" sz="3400" dirty="0">
                <a:solidFill>
                  <a:schemeClr val="accent1">
                    <a:lumMod val="75000"/>
                  </a:schemeClr>
                </a:solidFill>
              </a:rPr>
              <a:t>grmlje. </a:t>
            </a:r>
            <a:endParaRPr lang="hr-HR" sz="3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400" dirty="0" smtClean="0">
                <a:solidFill>
                  <a:schemeClr val="accent1">
                    <a:lumMod val="75000"/>
                  </a:schemeClr>
                </a:solidFill>
              </a:rPr>
              <a:t>b)  </a:t>
            </a:r>
            <a:r>
              <a:rPr lang="hr-HR" sz="3400" dirty="0">
                <a:solidFill>
                  <a:schemeClr val="accent1">
                    <a:lumMod val="75000"/>
                  </a:schemeClr>
                </a:solidFill>
              </a:rPr>
              <a:t>Dugo je oklijevao. </a:t>
            </a:r>
            <a:endParaRPr lang="hr-HR" sz="3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400" dirty="0" smtClean="0">
                <a:solidFill>
                  <a:schemeClr val="accent1">
                    <a:lumMod val="75000"/>
                  </a:schemeClr>
                </a:solidFill>
              </a:rPr>
              <a:t>c)  </a:t>
            </a:r>
            <a:r>
              <a:rPr lang="hr-HR" sz="3400" dirty="0">
                <a:solidFill>
                  <a:schemeClr val="accent1">
                    <a:lumMod val="75000"/>
                  </a:schemeClr>
                </a:solidFill>
              </a:rPr>
              <a:t>Prijatelji će mu se diviti. </a:t>
            </a:r>
          </a:p>
        </p:txBody>
      </p:sp>
      <p:pic>
        <p:nvPicPr>
          <p:cNvPr id="4" name="Picture 3" descr="D:\ELA\PROFIL\NOVE_RIJEČI_HRVATSKE\fotografije\Koko - photos\1 KID-S-0433 copy.jpg"/>
          <p:cNvPicPr>
            <a:picLocks noChangeAspect="1" noChangeArrowheads="1"/>
          </p:cNvPicPr>
          <p:nvPr/>
        </p:nvPicPr>
        <p:blipFill>
          <a:blip r:embed="rId2" cstate="print"/>
          <a:srcRect l="27383" t="18793" r="5006"/>
          <a:stretch>
            <a:fillRect/>
          </a:stretch>
        </p:blipFill>
        <p:spPr bwMode="auto">
          <a:xfrm>
            <a:off x="539750" y="188913"/>
            <a:ext cx="81359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4725" y="1916113"/>
            <a:ext cx="5099050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A35AB2"/>
                </a:solidFill>
                <a:latin typeface="+mn-lt"/>
                <a:cs typeface="Arial" charset="0"/>
              </a:rPr>
              <a:t>Ne zna se sakriti u grmlje.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3938" y="3214688"/>
            <a:ext cx="39798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A35AB2"/>
                </a:solidFill>
                <a:latin typeface="+mn-lt"/>
                <a:cs typeface="Arial" charset="0"/>
              </a:rPr>
              <a:t>Nije dugo oklijevao.</a:t>
            </a:r>
          </a:p>
        </p:txBody>
      </p:sp>
      <p:sp>
        <p:nvSpPr>
          <p:cNvPr id="7" name="Rectangle 6"/>
          <p:cNvSpPr/>
          <p:nvPr/>
        </p:nvSpPr>
        <p:spPr>
          <a:xfrm>
            <a:off x="917575" y="4437063"/>
            <a:ext cx="52387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fontAlgn="auto">
              <a:spcAft>
                <a:spcPts val="0"/>
              </a:spcAft>
              <a:defRPr/>
            </a:pPr>
            <a:r>
              <a:rPr lang="hr-HR" sz="3600" b="1" dirty="0">
                <a:solidFill>
                  <a:srgbClr val="A35AB2"/>
                </a:solidFill>
                <a:latin typeface="+mn-lt"/>
                <a:cs typeface="Arial" charset="0"/>
              </a:rPr>
              <a:t>Prijatelji mu se neće diviti.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4 -0.01066  0.018 -0.02132  0.023 -0.02132  c 0.031 0  0.063 0.16655  0.063 0.3331  c 0 -0.08394  0.016 -0.16655  0.031 -0.16655  c 0.016 0  0.031 0.08394  0.031 0.16655  c 0 -0.0413  0.008 -0.08394  0.016 -0.08394  c 0.008 0  0.016 0.0413  0.016 0.08394  c 0 -0.02132  0.004 -0.0413  0.008 -0.0413  c 0.004 0  0.008 0.02132  0.008 0.0413  c 0 -0.01066  0.002 -0.02132  0.004 -0.02132  c 0.001 0  0.004 0.01066  0.004 0.02132  c 0 -0.00533  0.001 -0.01066  0.002 -0.01066  c 0 0.00133  0.002 0.00533  0.002 0.01066  c 0 -0.00266  0 -0.00533  0.001 -0.00533  c 0 0.00133  0.001 0.00266  0.001 0.00533  c 0 -0.00133  0 -0.00266  0 -0.004  c 0.001 0  0.001 0.00133  0.001 0.00266  c 0.001 0  0.001 -0.00133  0.001 -0.00266  c 0.001 0  0.001 0.00133  0.001 0.00266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0" dirty="0" smtClean="0">
                <a:solidFill>
                  <a:srgbClr val="A35AB2"/>
                </a:solidFill>
                <a:effectLst/>
              </a:rPr>
              <a:t>Budi i ti detektivka/detektiv! </a:t>
            </a:r>
            <a:br>
              <a:rPr lang="hr-HR" sz="3200" b="0" dirty="0" smtClean="0">
                <a:solidFill>
                  <a:srgbClr val="A35AB2"/>
                </a:solidFill>
                <a:effectLst/>
              </a:rPr>
            </a:br>
            <a:r>
              <a:rPr lang="hr-HR" sz="3200" b="0" dirty="0" smtClean="0">
                <a:solidFill>
                  <a:srgbClr val="A35AB2"/>
                </a:solidFill>
                <a:effectLst/>
              </a:rPr>
              <a:t>Otkrij dvanaest pogrešno napisanih glagolskih oblika u tekstu.</a:t>
            </a:r>
            <a:endParaRPr lang="hr-HR" sz="3200" b="0" dirty="0">
              <a:solidFill>
                <a:srgbClr val="A35AB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3992563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Mali je Tomo prvi otkrijo tko su lopovi, ali nije to željeo nikomu reči. Lopovi bijaše njegovi otac i brat. No mama mu je otkrila tajnu. Prije mu nije želila reć da mu je otac zapravo očuh i da mu Ivo nije brat. Tomo se je tomu jako razveselio.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Kad dečki dođeju k njemu, ponosno će im reći da je prvi sazno tko su lopovi. Zadiviti će se svi, sigurno, i čestitati če mu. A on više ne će osjećati krivnju...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6856" y="2132856"/>
            <a:ext cx="82296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Mali je Tomo prvi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otkrijo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tko su lopovi, ali nije to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željeo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nikomu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reči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 Lopovi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bijaše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njegovi otac i brat. No mama mu je otkrila tajnu. Prije mu nije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želila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reć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da mu je otac zapravo očuh i da mu Ivo nije brat. Tomo se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je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tomu jako razveselio.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Kad dečki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dođeju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 njemu, ponosno će im reći da je prvi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sazno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tko su lopovi.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Zadiviti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će se svi, sigurno, i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čestitati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če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mu. A on više </a:t>
            </a:r>
            <a:r>
              <a:rPr lang="hr-HR" sz="3200" strike="sngStrike" dirty="0">
                <a:solidFill>
                  <a:srgbClr val="FF0000"/>
                </a:solidFill>
                <a:latin typeface="+mn-lt"/>
                <a:cs typeface="+mn-cs"/>
              </a:rPr>
              <a:t>ne će</a:t>
            </a:r>
            <a:r>
              <a:rPr lang="hr-HR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osjećati krivnju...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latin typeface="+mn-lt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6088" y="2173288"/>
            <a:ext cx="82296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Mali je Tomo prvi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otkrio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tko su lopovi, ali nije to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želio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nikomu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reći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 Lopovi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bijahu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njegovi otac i brat.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No mama mu je otkrila tajnu. Prije mu nije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željela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reći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da mu je otac zapravo očuh i da mu Ivo nije brat. Tomo se tomu jako razveselio.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Kad dečki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dođu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k njemu, ponosno će im reći da je prvi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saznao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tko su lopovi.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Zadivit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će se svi, sigurno, i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čestitat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će</a:t>
            </a:r>
            <a:r>
              <a:rPr lang="hr-HR" sz="320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mu. A on više </a:t>
            </a:r>
            <a:r>
              <a:rPr lang="hr-HR" sz="3200" dirty="0">
                <a:solidFill>
                  <a:srgbClr val="00B050"/>
                </a:solidFill>
                <a:latin typeface="+mn-lt"/>
                <a:cs typeface="+mn-cs"/>
              </a:rPr>
              <a:t>neće </a:t>
            </a:r>
            <a:r>
              <a:rPr lang="hr-HR" sz="3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osjećati krivnju...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hr-HR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44624"/>
            <a:ext cx="7920880" cy="3109809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8000" b="1" dirty="0" smtClean="0">
                <a:ln w="12700">
                  <a:solidFill>
                    <a:srgbClr val="3E3D2D"/>
                  </a:solidFill>
                </a:ln>
                <a:solidFill>
                  <a:srgbClr val="D4B3DB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+mj-ea"/>
                <a:cs typeface="+mj-cs"/>
              </a:rPr>
              <a:t>Hvala!</a:t>
            </a:r>
            <a:endParaRPr lang="hr-HR" dirty="0">
              <a:solidFill>
                <a:srgbClr val="D4B3D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4896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35AB2"/>
                </a:solidFill>
                <a:effectLst/>
              </a:rPr>
              <a:t>Pročitaj ulomak i pokušaj pogoditi kojemu romanu Ivana Kušana pripada.</a:t>
            </a:r>
            <a:endParaRPr lang="hr-HR" sz="3200" b="0" dirty="0">
              <a:solidFill>
                <a:srgbClr val="A35AB2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73238"/>
            <a:ext cx="8229600" cy="467995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Koko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hitro jurnu niz dvorište i zaobilaznim putem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krenu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prema kući.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Odlučio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je prići sa zapadne strane jer se tamo nalazi 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visok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kukuruz i mnogo grmlja u kojemu se može skriti. Kada bijaše došao do kukuruza, načas je oklijevao. Ali pomisao da će idućeg jutra pričati prijateljima o svemu bila je jača od straha. Bude li se pokazao hrabrim, svi će mu se diviti. 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Stoga </a:t>
            </a:r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brzo uđe među raslinje što ga škakljaše svojim brkatim klipovima.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36738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35AB2"/>
                </a:solidFill>
                <a:effectLst/>
              </a:rPr>
              <a:t>Prethodni je tekst ulomak iz romana</a:t>
            </a:r>
            <a:br>
              <a:rPr lang="hr-HR" sz="3600" b="0" dirty="0" smtClean="0">
                <a:solidFill>
                  <a:srgbClr val="A35AB2"/>
                </a:solidFill>
                <a:effectLst/>
              </a:rPr>
            </a:br>
            <a:r>
              <a:rPr lang="hr-HR" sz="3600" b="0" i="1" dirty="0" smtClean="0">
                <a:solidFill>
                  <a:srgbClr val="A35AB2"/>
                </a:solidFill>
                <a:effectLst/>
                <a:latin typeface="+mn-lt"/>
                <a:ea typeface="+mn-ea"/>
                <a:cs typeface="+mn-cs"/>
              </a:rPr>
              <a:t>Uzbuna</a:t>
            </a:r>
            <a:r>
              <a:rPr lang="hr-HR" sz="3600" b="0" i="1" dirty="0" smtClean="0">
                <a:solidFill>
                  <a:srgbClr val="A35AB2"/>
                </a:solidFill>
                <a:effectLst/>
              </a:rPr>
              <a:t> na Zelenom Vrhu </a:t>
            </a:r>
            <a:r>
              <a:rPr lang="hr-HR" sz="3600" b="0" dirty="0" smtClean="0">
                <a:solidFill>
                  <a:srgbClr val="A35AB2"/>
                </a:solidFill>
                <a:effectLst/>
              </a:rPr>
              <a:t>Ivana Kušana.</a:t>
            </a:r>
            <a:endParaRPr lang="hr-HR" sz="3600" b="0" dirty="0">
              <a:solidFill>
                <a:srgbClr val="A35AB2"/>
              </a:solidFill>
              <a:effectLst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1773238"/>
            <a:ext cx="3441700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110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900" dirty="0" smtClean="0">
                <a:ln w="12700">
                  <a:solidFill>
                    <a:schemeClr val="tx2"/>
                  </a:solidFill>
                </a:ln>
                <a:solidFill>
                  <a:srgbClr val="A35AB2"/>
                </a:solidFill>
                <a:latin typeface="+mj-lt"/>
                <a:ea typeface="+mj-ea"/>
                <a:cs typeface="+mj-cs"/>
              </a:rPr>
              <a:t>Pročitaj rečenicu o spomenutome romanu pa usmeno dopuni tvrdnje.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6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100" b="1" dirty="0" smtClean="0">
                <a:solidFill>
                  <a:srgbClr val="A35AB2"/>
                </a:solidFill>
              </a:rPr>
              <a:t>Roman </a:t>
            </a:r>
            <a:r>
              <a:rPr lang="hr-HR" sz="4100" b="1" i="1" dirty="0" smtClean="0">
                <a:solidFill>
                  <a:srgbClr val="A35AB2"/>
                </a:solidFill>
              </a:rPr>
              <a:t>Uzbuna na Zelenom Vrhu </a:t>
            </a:r>
            <a:r>
              <a:rPr lang="hr-HR" sz="4100" b="1" dirty="0" smtClean="0">
                <a:solidFill>
                  <a:srgbClr val="A35AB2"/>
                </a:solidFill>
              </a:rPr>
              <a:t>govori o dječacima koji žele uhvatiti lopove.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4100" b="1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800" dirty="0" smtClean="0">
                <a:solidFill>
                  <a:schemeClr val="accent1">
                    <a:lumMod val="75000"/>
                  </a:schemeClr>
                </a:solidFill>
              </a:rPr>
              <a:t>Glagol </a:t>
            </a:r>
            <a:r>
              <a:rPr lang="hr-HR" sz="3800" u="sng" dirty="0" smtClean="0">
                <a:solidFill>
                  <a:schemeClr val="accent1">
                    <a:lumMod val="75000"/>
                  </a:schemeClr>
                </a:solidFill>
              </a:rPr>
              <a:t>govoriti</a:t>
            </a:r>
            <a:r>
              <a:rPr lang="hr-HR" sz="3800" b="1" dirty="0" smtClean="0">
                <a:solidFill>
                  <a:schemeClr val="accent1">
                    <a:lumMod val="75000"/>
                  </a:schemeClr>
                </a:solidFill>
              </a:rPr>
              <a:t> po vidu </a:t>
            </a:r>
            <a:r>
              <a:rPr lang="hr-HR" sz="3800" dirty="0" smtClean="0">
                <a:solidFill>
                  <a:schemeClr val="accent1">
                    <a:lumMod val="75000"/>
                  </a:schemeClr>
                </a:solidFill>
              </a:rPr>
              <a:t>je _______________, </a:t>
            </a:r>
          </a:p>
          <a:p>
            <a:pPr marL="0" indent="0" eaLnBrk="1" fontAlgn="auto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800" dirty="0" smtClean="0">
                <a:solidFill>
                  <a:schemeClr val="accent1">
                    <a:lumMod val="75000"/>
                  </a:schemeClr>
                </a:solidFill>
              </a:rPr>
              <a:t>glagol </a:t>
            </a:r>
            <a:r>
              <a:rPr lang="hr-HR" sz="3800" u="sng" dirty="0" smtClean="0">
                <a:solidFill>
                  <a:schemeClr val="accent1">
                    <a:lumMod val="75000"/>
                  </a:schemeClr>
                </a:solidFill>
              </a:rPr>
              <a:t>željeti</a:t>
            </a:r>
            <a:r>
              <a:rPr lang="hr-HR" sz="3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r-HR" sz="3800" dirty="0" smtClean="0">
                <a:solidFill>
                  <a:schemeClr val="accent1">
                    <a:lumMod val="75000"/>
                  </a:schemeClr>
                </a:solidFill>
              </a:rPr>
              <a:t>________________, a glagol </a:t>
            </a:r>
            <a:r>
              <a:rPr lang="hr-HR" sz="3800" u="sng" dirty="0" smtClean="0">
                <a:solidFill>
                  <a:schemeClr val="accent1">
                    <a:lumMod val="75000"/>
                  </a:schemeClr>
                </a:solidFill>
              </a:rPr>
              <a:t>uhvatiti</a:t>
            </a:r>
            <a:r>
              <a:rPr lang="hr-HR" sz="3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hr-HR" sz="3800" dirty="0" smtClean="0">
                <a:solidFill>
                  <a:schemeClr val="accent1">
                    <a:lumMod val="75000"/>
                  </a:schemeClr>
                </a:solidFill>
              </a:rPr>
              <a:t>________________ glagol.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8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8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724525" y="3789363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 dirty="0" smtClean="0">
                <a:solidFill>
                  <a:srgbClr val="A35AB2"/>
                </a:solidFill>
              </a:rPr>
              <a:t>nesvršen</a:t>
            </a:r>
            <a:endParaRPr lang="hr-HR" sz="3200" dirty="0">
              <a:solidFill>
                <a:srgbClr val="A35AB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48038" y="4581525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 dirty="0" smtClean="0">
                <a:solidFill>
                  <a:srgbClr val="A35AB2"/>
                </a:solidFill>
              </a:rPr>
              <a:t>nesvršen</a:t>
            </a:r>
            <a:endParaRPr lang="hr-HR" sz="3200" dirty="0">
              <a:solidFill>
                <a:srgbClr val="A35AB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5373688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 dirty="0" smtClean="0">
                <a:solidFill>
                  <a:srgbClr val="A35AB2"/>
                </a:solidFill>
              </a:rPr>
              <a:t>svršen</a:t>
            </a:r>
            <a:endParaRPr lang="hr-HR" sz="3200" dirty="0">
              <a:solidFill>
                <a:srgbClr val="A35A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35AB2"/>
                </a:solidFill>
                <a:effectLst/>
              </a:rPr>
              <a:t>Prisjeti se kakvi glagoli mogu biti po predmetu radnje.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90550" y="1773238"/>
            <a:ext cx="8229600" cy="4781550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Glagoli koji uza se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imaju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predmet radnje u akuzativu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nazivaju se ___________________ glagoli.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Glagoli koji uza se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ne mogu imati predmet radnje u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akuzativu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nazivaju se ______________ glagoli.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Glagoli koji uza se 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imaju povratnu zamjenicu ili česticu </a:t>
            </a:r>
            <a:r>
              <a:rPr lang="hr-HR" sz="3200" b="1" i="1" dirty="0" smtClean="0">
                <a:solidFill>
                  <a:schemeClr val="accent1">
                    <a:lumMod val="75000"/>
                  </a:schemeClr>
                </a:solidFill>
              </a:rPr>
              <a:t>se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nazivaju se ________________ glagoli.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48263" y="2197100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35AB2"/>
                </a:solidFill>
              </a:rPr>
              <a:t>prijelazni</a:t>
            </a:r>
            <a:endParaRPr lang="hr-HR" sz="3200">
              <a:solidFill>
                <a:srgbClr val="A35AB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0425" y="3781425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35AB2"/>
                </a:solidFill>
              </a:rPr>
              <a:t>neprijelazni</a:t>
            </a:r>
            <a:endParaRPr lang="hr-HR" sz="3200">
              <a:solidFill>
                <a:srgbClr val="A35AB2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3800" y="5292725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35AB2"/>
                </a:solidFill>
              </a:rPr>
              <a:t>povratni</a:t>
            </a:r>
            <a:endParaRPr lang="hr-HR" sz="3200">
              <a:solidFill>
                <a:srgbClr val="A35A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20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latin typeface="+mj-lt"/>
                <a:ea typeface="+mj-ea"/>
                <a:cs typeface="+mj-cs"/>
              </a:rPr>
              <a:t>Odredi kakvi su po predmetu radnje glagoli  u sljedećoj rečenici.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5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4200" b="1" dirty="0" smtClean="0">
                <a:solidFill>
                  <a:srgbClr val="A35AB2"/>
                </a:solidFill>
              </a:rPr>
              <a:t>Dječak o kojemu razmišljamo ne boji se noću slijediti lopove.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3900" dirty="0" smtClean="0">
              <a:solidFill>
                <a:srgbClr val="F5750B"/>
              </a:solidFill>
            </a:endParaRPr>
          </a:p>
          <a:p>
            <a:pPr marL="0" indent="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3500" dirty="0" smtClean="0">
                <a:solidFill>
                  <a:schemeClr val="accent1">
                    <a:lumMod val="75000"/>
                  </a:schemeClr>
                </a:solidFill>
              </a:rPr>
              <a:t>Glagol </a:t>
            </a:r>
            <a:r>
              <a:rPr lang="hr-HR" sz="3500" u="sng" dirty="0" smtClean="0">
                <a:solidFill>
                  <a:schemeClr val="accent1">
                    <a:lumMod val="75000"/>
                  </a:schemeClr>
                </a:solidFill>
              </a:rPr>
              <a:t>razmišljati</a:t>
            </a:r>
            <a:r>
              <a:rPr lang="hr-HR" sz="3500" dirty="0" smtClean="0">
                <a:solidFill>
                  <a:schemeClr val="accent1">
                    <a:lumMod val="75000"/>
                  </a:schemeClr>
                </a:solidFill>
              </a:rPr>
              <a:t> u prethodnoj je rečenici </a:t>
            </a:r>
            <a:r>
              <a:rPr lang="hr-HR" sz="3500" b="1" dirty="0" smtClean="0">
                <a:solidFill>
                  <a:schemeClr val="accent1">
                    <a:lumMod val="75000"/>
                  </a:schemeClr>
                </a:solidFill>
              </a:rPr>
              <a:t>po predmetu radnje </a:t>
            </a:r>
            <a:r>
              <a:rPr lang="hr-HR" sz="3500" dirty="0" smtClean="0">
                <a:solidFill>
                  <a:schemeClr val="accent1">
                    <a:lumMod val="75000"/>
                  </a:schemeClr>
                </a:solidFill>
              </a:rPr>
              <a:t>_________________, glagol  </a:t>
            </a:r>
            <a:r>
              <a:rPr lang="hr-HR" sz="3500" u="sng" dirty="0" smtClean="0">
                <a:solidFill>
                  <a:schemeClr val="accent1">
                    <a:lumMod val="75000"/>
                  </a:schemeClr>
                </a:solidFill>
              </a:rPr>
              <a:t>bojati se</a:t>
            </a:r>
            <a:r>
              <a:rPr lang="hr-HR" sz="3500" dirty="0" smtClean="0">
                <a:solidFill>
                  <a:schemeClr val="accent1">
                    <a:lumMod val="75000"/>
                  </a:schemeClr>
                </a:solidFill>
              </a:rPr>
              <a:t>  ________________, a glagol </a:t>
            </a:r>
            <a:r>
              <a:rPr lang="hr-HR" sz="3500" u="sng" dirty="0" smtClean="0">
                <a:solidFill>
                  <a:schemeClr val="accent1">
                    <a:lumMod val="75000"/>
                  </a:schemeClr>
                </a:solidFill>
              </a:rPr>
              <a:t>slijediti</a:t>
            </a:r>
            <a:r>
              <a:rPr lang="hr-HR" sz="3500" dirty="0" smtClean="0">
                <a:solidFill>
                  <a:schemeClr val="accent1">
                    <a:lumMod val="75000"/>
                  </a:schemeClr>
                </a:solidFill>
              </a:rPr>
              <a:t>  _________________.</a:t>
            </a:r>
            <a:endParaRPr lang="hr-HR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8400" y="4076700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neprijelazan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55875" y="4724400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povratan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988" y="5373688"/>
            <a:ext cx="25923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prijelazan</a:t>
            </a:r>
            <a:endParaRPr lang="hr-HR" sz="3200">
              <a:solidFill>
                <a:srgbClr val="A96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521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/>
            </a:r>
            <a:br>
              <a:rPr lang="hr-HR" sz="3200" b="0" dirty="0" smtClean="0">
                <a:solidFill>
                  <a:srgbClr val="A965B7"/>
                </a:solidFill>
                <a:effectLst/>
              </a:rPr>
            </a:br>
            <a:r>
              <a:rPr lang="hr-HR" sz="3200" b="0" dirty="0" smtClean="0">
                <a:solidFill>
                  <a:srgbClr val="A965B7"/>
                </a:solidFill>
                <a:effectLst/>
              </a:rPr>
              <a:t>Koji glagolski oblik ne izriče osobu koja vrši radnju niti vrijeme vršenja radnje?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7425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1100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dirty="0" smtClean="0">
                <a:solidFill>
                  <a:srgbClr val="FFC000"/>
                </a:solidFill>
              </a:rPr>
              <a:t>			</a:t>
            </a:r>
            <a:r>
              <a:rPr lang="hr-HR" sz="2400" dirty="0" smtClean="0">
                <a:solidFill>
                  <a:srgbClr val="00B050"/>
                </a:solidFill>
              </a:rPr>
              <a:t>	</a:t>
            </a:r>
            <a:endParaRPr lang="hr-HR" dirty="0" smtClean="0">
              <a:solidFill>
                <a:srgbClr val="00B050"/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r-H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Dječak o kojemu čitamo, ne boji se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noću slijediti lopove i ići za njima 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kamo god oni pošli.	___________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 smtClean="0">
              <a:solidFill>
                <a:srgbClr val="FFC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338" y="2636912"/>
            <a:ext cx="3035176" cy="33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2138" y="2564780"/>
            <a:ext cx="1655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rgbClr val="A965B7"/>
                </a:solidFill>
                <a:latin typeface="Calibri"/>
                <a:cs typeface="+mn-cs"/>
              </a:rPr>
              <a:t>1. o./l. mn.</a:t>
            </a:r>
            <a:endParaRPr lang="hr-HR" sz="3200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800" y="2564780"/>
            <a:ext cx="16557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rgbClr val="A965B7"/>
                </a:solidFill>
                <a:latin typeface="Calibri"/>
                <a:cs typeface="+mn-cs"/>
              </a:rPr>
              <a:t>3. o./l. jd.</a:t>
            </a:r>
            <a:endParaRPr lang="hr-HR" sz="3200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6100" y="4580905"/>
            <a:ext cx="25193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A965B7"/>
                </a:solidFill>
                <a:latin typeface="Calibri"/>
                <a:cs typeface="+mn-cs"/>
              </a:rPr>
              <a:t>slijediti, ići</a:t>
            </a:r>
            <a:endParaRPr lang="hr-HR" sz="4000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875" y="4293568"/>
            <a:ext cx="16557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dirty="0">
                <a:solidFill>
                  <a:srgbClr val="A965B7"/>
                </a:solidFill>
                <a:latin typeface="Calibri"/>
                <a:cs typeface="+mn-cs"/>
              </a:rPr>
              <a:t>3. o./l. mn.</a:t>
            </a:r>
            <a:endParaRPr lang="hr-HR" sz="3200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404664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 w="12700">
                  <a:solidFill>
                    <a:schemeClr val="tx2"/>
                  </a:solidFill>
                </a:ln>
                <a:solidFill>
                  <a:srgbClr val="A965B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 sljedećoj rečenici odredi glagolsku osobu i broj glagolima kojima je to moguće učiniti, a zatim izdvoji infinitive.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484784"/>
            <a:ext cx="25193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200" b="1" dirty="0" smtClean="0">
                <a:solidFill>
                  <a:srgbClr val="A965B7"/>
                </a:solidFill>
                <a:latin typeface="Calibri"/>
                <a:cs typeface="+mn-cs"/>
              </a:rPr>
              <a:t>Infinitiv.</a:t>
            </a:r>
            <a:endParaRPr lang="hr-HR" sz="4000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975"/>
            <a:ext cx="8229600" cy="1571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965B7"/>
                </a:solidFill>
                <a:effectLst/>
              </a:rPr>
              <a:t>Odredi osobu i broj istaknutim glagolima iz rečenice, a zatim izreci infinitive istih glagola.</a:t>
            </a:r>
            <a:endParaRPr lang="hr-HR" sz="3600" b="0" dirty="0">
              <a:solidFill>
                <a:srgbClr val="A965B7"/>
              </a:solidFill>
              <a:effectLst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852738"/>
            <a:ext cx="8435975" cy="3240087"/>
          </a:xfrm>
        </p:spPr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Prijatelji </a:t>
            </a:r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su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 mu </a:t>
            </a:r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rekli 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(____________)</a:t>
            </a:r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da </a:t>
            </a:r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čuva 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(____________) stražu.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Zato </a:t>
            </a:r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nije smio 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(____________) zaspati.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r-HR" sz="4000" b="1" dirty="0" smtClean="0">
                <a:solidFill>
                  <a:schemeClr val="accent1">
                    <a:lumMod val="75000"/>
                  </a:schemeClr>
                </a:solidFill>
              </a:rPr>
              <a:t>Borio se </a:t>
            </a:r>
            <a:r>
              <a:rPr lang="hr-HR" sz="4000" dirty="0" smtClean="0">
                <a:solidFill>
                  <a:schemeClr val="accent1">
                    <a:lumMod val="75000"/>
                  </a:schemeClr>
                </a:solidFill>
              </a:rPr>
              <a:t>(______________) sa snom.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r-HR" sz="4000" dirty="0" smtClean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363" y="2924175"/>
            <a:ext cx="34559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A965B7"/>
                </a:solidFill>
                <a:latin typeface="Calibri"/>
                <a:cs typeface="+mn-cs"/>
              </a:rPr>
              <a:t>3. o./l. mn., </a:t>
            </a:r>
            <a:r>
              <a:rPr lang="hr-HR" sz="3200" b="1" i="1" dirty="0">
                <a:solidFill>
                  <a:srgbClr val="A965B7"/>
                </a:solidFill>
                <a:latin typeface="Calibri"/>
                <a:cs typeface="+mn-cs"/>
              </a:rPr>
              <a:t>reći</a:t>
            </a:r>
            <a:endParaRPr lang="hr-HR" sz="4000" i="1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413" y="3644900"/>
            <a:ext cx="360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A965B7"/>
                </a:solidFill>
                <a:latin typeface="Calibri"/>
                <a:cs typeface="+mn-cs"/>
              </a:rPr>
              <a:t>3. o./l. jd., </a:t>
            </a:r>
            <a:r>
              <a:rPr lang="hr-HR" sz="3200" b="1" i="1" dirty="0">
                <a:solidFill>
                  <a:srgbClr val="A965B7"/>
                </a:solidFill>
                <a:latin typeface="Calibri"/>
                <a:cs typeface="+mn-cs"/>
              </a:rPr>
              <a:t>čuvati</a:t>
            </a:r>
            <a:endParaRPr lang="hr-HR" sz="4000" i="1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8400" y="4429125"/>
            <a:ext cx="360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A965B7"/>
                </a:solidFill>
                <a:latin typeface="Calibri"/>
                <a:cs typeface="+mn-cs"/>
              </a:rPr>
              <a:t>3. o./l. jd., </a:t>
            </a:r>
            <a:r>
              <a:rPr lang="hr-HR" sz="3200" b="1" i="1" dirty="0">
                <a:solidFill>
                  <a:srgbClr val="A965B7"/>
                </a:solidFill>
                <a:latin typeface="Calibri"/>
                <a:cs typeface="+mn-cs"/>
              </a:rPr>
              <a:t>smjeti</a:t>
            </a:r>
            <a:endParaRPr lang="hr-HR" sz="4000" i="1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875" y="5148263"/>
            <a:ext cx="36004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A965B7"/>
                </a:solidFill>
                <a:latin typeface="Calibri"/>
                <a:cs typeface="+mn-cs"/>
              </a:rPr>
              <a:t>3. o./l. jd., </a:t>
            </a:r>
            <a:r>
              <a:rPr lang="hr-HR" sz="3200" b="1" i="1" dirty="0">
                <a:solidFill>
                  <a:srgbClr val="A965B7"/>
                </a:solidFill>
                <a:latin typeface="Calibri"/>
                <a:cs typeface="+mn-cs"/>
              </a:rPr>
              <a:t>boriti se</a:t>
            </a:r>
            <a:endParaRPr lang="hr-HR" sz="4000" i="1" dirty="0">
              <a:solidFill>
                <a:srgbClr val="A965B7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14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0" dirty="0" smtClean="0">
                <a:solidFill>
                  <a:srgbClr val="A965B7"/>
                </a:solidFill>
                <a:effectLst/>
              </a:rPr>
              <a:t>Prisjeti se glagolskih vremena </a:t>
            </a:r>
            <a:br>
              <a:rPr lang="hr-HR" sz="3600" b="0" dirty="0" smtClean="0">
                <a:solidFill>
                  <a:srgbClr val="A965B7"/>
                </a:solidFill>
                <a:effectLst/>
              </a:rPr>
            </a:br>
            <a:r>
              <a:rPr lang="hr-HR" sz="3600" b="0" dirty="0" smtClean="0">
                <a:solidFill>
                  <a:srgbClr val="A965B7"/>
                </a:solidFill>
                <a:effectLst/>
              </a:rPr>
              <a:t>za izricanje sadašnjih, prošlih i budućih radnja.</a:t>
            </a:r>
            <a:endParaRPr lang="hr-HR" sz="3600" b="0" dirty="0">
              <a:solidFill>
                <a:srgbClr val="A965B7"/>
              </a:solidFill>
              <a:effectLst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8496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Sadašnju radnju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izričemo _________________.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Prošle radnje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izričemo </a:t>
            </a:r>
            <a:r>
              <a:rPr lang="hr-HR" sz="3200" u="sng" dirty="0" smtClean="0">
                <a:solidFill>
                  <a:schemeClr val="accent1">
                    <a:lumMod val="75000"/>
                  </a:schemeClr>
                </a:solidFill>
              </a:rPr>
              <a:t>_______________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, ___________________, </a:t>
            </a:r>
            <a:r>
              <a:rPr lang="hr-HR" sz="3200" u="sng" dirty="0" smtClean="0">
                <a:solidFill>
                  <a:schemeClr val="accent1">
                    <a:lumMod val="75000"/>
                  </a:schemeClr>
                </a:solidFill>
              </a:rPr>
              <a:t>_________________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i __________________________.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Buduće radnje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 izričemo  </a:t>
            </a:r>
            <a:r>
              <a:rPr lang="hr-HR" sz="3200" u="sng" dirty="0" smtClean="0">
                <a:solidFill>
                  <a:schemeClr val="accent1">
                    <a:lumMod val="75000"/>
                  </a:schemeClr>
                </a:solidFill>
              </a:rPr>
              <a:t>___________________</a:t>
            </a:r>
            <a:r>
              <a:rPr lang="hr-HR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i </a:t>
            </a:r>
            <a:r>
              <a:rPr lang="hr-HR" sz="3200" u="sng" dirty="0" smtClean="0">
                <a:solidFill>
                  <a:schemeClr val="accent1">
                    <a:lumMod val="75000"/>
                  </a:schemeClr>
                </a:solidFill>
              </a:rPr>
              <a:t>___________________</a:t>
            </a: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hr-HR" sz="3200" dirty="0" smtClean="0">
                <a:solidFill>
                  <a:schemeClr val="accent1">
                    <a:lumMod val="75000"/>
                  </a:schemeClr>
                </a:solidFill>
              </a:rPr>
              <a:t>____________________________.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35600" y="2124075"/>
            <a:ext cx="259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prezentom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331913" y="3573463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aoristom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2852738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perfektom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6825" y="3573463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imperfektom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6013" y="4292600"/>
            <a:ext cx="4392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pluskvamperfektom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3800" y="5013325"/>
            <a:ext cx="338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futurom prvim</a:t>
            </a:r>
            <a:endParaRPr lang="hr-HR" sz="3200">
              <a:solidFill>
                <a:srgbClr val="A965B7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5732463"/>
            <a:ext cx="33845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3200" b="1">
                <a:solidFill>
                  <a:srgbClr val="A965B7"/>
                </a:solidFill>
              </a:rPr>
              <a:t>futurom drugim</a:t>
            </a:r>
            <a:endParaRPr lang="hr-HR" sz="3200">
              <a:solidFill>
                <a:srgbClr val="A965B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Sklonidba pridjeva_žuto-zeleno</Template>
  <TotalTime>1921</TotalTime>
  <Words>1073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Thermal</vt:lpstr>
      <vt:lpstr>Glagolska vremena   PONAVLJANJE I  UVJEŽBAVANJE </vt:lpstr>
      <vt:lpstr>Pročitaj ulomak i pokušaj pogoditi kojemu romanu Ivana Kušana pripada.</vt:lpstr>
      <vt:lpstr>Prethodni je tekst ulomak iz romana Uzbuna na Zelenom Vrhu Ivana Kušana.</vt:lpstr>
      <vt:lpstr>Slide 4</vt:lpstr>
      <vt:lpstr>Prisjeti se kakvi glagoli mogu biti po predmetu radnje.</vt:lpstr>
      <vt:lpstr>Slide 6</vt:lpstr>
      <vt:lpstr>                      Koji glagolski oblik ne izriče osobu koja vrši radnju niti vrijeme vršenja radnje? </vt:lpstr>
      <vt:lpstr>Odredi osobu i broj istaknutim glagolima iz rečenice, a zatim izreci infinitive istih glagola.</vt:lpstr>
      <vt:lpstr>Prisjeti se glagolskih vremena  za izricanje sadašnjih, prošlih i budućih radnja.</vt:lpstr>
      <vt:lpstr>Prepoznaj u tekstu prezente glagola biti i htjeti. (Izdvoji i one koji su sastavnice drugih glagolskih oblika.)</vt:lpstr>
      <vt:lpstr>Odredi glagolska vremena.</vt:lpstr>
      <vt:lpstr>Kako nazivamo perfekt kojemu nedostaje prezent glagola biti? (Pogledaj mačkove zube.)</vt:lpstr>
      <vt:lpstr>Odredi glagolska vremena.</vt:lpstr>
      <vt:lpstr>       Kako nazivamo pretprošlo, a kako predbuduće glagolsko vrijeme? </vt:lpstr>
      <vt:lpstr>Izjavne rečenice preoblikuj u upitne   (s pomoću čestice li). </vt:lpstr>
      <vt:lpstr>      Izjavne rečenice preoblikuj u niječne.</vt:lpstr>
      <vt:lpstr>Budi i ti detektivka/detektiv!  Otkrij dvanaest pogrešno napisanih glagolskih oblika u tekstu.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GLAGOLSKA VREMENA  PONAVLJANJE I UVJEŽBAVANJE GRADIVA</dc:title>
  <dc:creator>Lidija-SN</dc:creator>
  <cp:lastModifiedBy>ELA</cp:lastModifiedBy>
  <cp:revision>30</cp:revision>
  <dcterms:created xsi:type="dcterms:W3CDTF">2016-02-14T16:50:31Z</dcterms:created>
  <dcterms:modified xsi:type="dcterms:W3CDTF">2016-03-21T16:33:49Z</dcterms:modified>
</cp:coreProperties>
</file>