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89" r:id="rId6"/>
    <p:sldId id="269" r:id="rId7"/>
    <p:sldId id="265" r:id="rId8"/>
    <p:sldId id="258" r:id="rId9"/>
    <p:sldId id="271" r:id="rId10"/>
    <p:sldId id="275" r:id="rId11"/>
    <p:sldId id="276" r:id="rId12"/>
    <p:sldId id="279" r:id="rId13"/>
    <p:sldId id="283" r:id="rId14"/>
    <p:sldId id="286" r:id="rId15"/>
    <p:sldId id="288" r:id="rId16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CCEFEE-54F4-44D3-A9F7-8C2095108FAC}" v="1" dt="2020-10-30T14:17:22.7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 snapToGrid="0">
      <p:cViewPr varScale="1">
        <p:scale>
          <a:sx n="78" d="100"/>
          <a:sy n="78" d="100"/>
        </p:scale>
        <p:origin x="8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n Kosić-Vukšić" userId="S::sven.kosic-vuksic@skole.hr::168318f5-13fb-4c02-a547-b42a7c0761c8" providerId="AD" clId="Web-{7DCCEFEE-54F4-44D3-A9F7-8C2095108FAC}"/>
    <pc:docChg chg="modSld">
      <pc:chgData name="Sven Kosić-Vukšić" userId="S::sven.kosic-vuksic@skole.hr::168318f5-13fb-4c02-a547-b42a7c0761c8" providerId="AD" clId="Web-{7DCCEFEE-54F4-44D3-A9F7-8C2095108FAC}" dt="2020-10-30T14:17:22.749" v="0" actId="1076"/>
      <pc:docMkLst>
        <pc:docMk/>
      </pc:docMkLst>
      <pc:sldChg chg="modSp">
        <pc:chgData name="Sven Kosić-Vukšić" userId="S::sven.kosic-vuksic@skole.hr::168318f5-13fb-4c02-a547-b42a7c0761c8" providerId="AD" clId="Web-{7DCCEFEE-54F4-44D3-A9F7-8C2095108FAC}" dt="2020-10-30T14:17:22.749" v="0" actId="1076"/>
        <pc:sldMkLst>
          <pc:docMk/>
          <pc:sldMk cId="2200335453" sldId="269"/>
        </pc:sldMkLst>
        <pc:spChg chg="mod">
          <ac:chgData name="Sven Kosić-Vukšić" userId="S::sven.kosic-vuksic@skole.hr::168318f5-13fb-4c02-a547-b42a7c0761c8" providerId="AD" clId="Web-{7DCCEFEE-54F4-44D3-A9F7-8C2095108FAC}" dt="2020-10-30T14:17:22.749" v="0" actId="1076"/>
          <ac:spMkLst>
            <pc:docMk/>
            <pc:sldMk cId="2200335453" sldId="269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D997B2B-85CE-4C96-9D90-7172536F70C0}" type="datetime1">
              <a:rPr lang="hr-HR" smtClean="0"/>
              <a:t>28.4.2021.</a:t>
            </a:fld>
            <a:endParaRPr lang="hr-HR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0B2E1-9071-4ECE-B123-C707419F5F6E}" type="datetime1">
              <a:rPr lang="hr-HR" noProof="0" smtClean="0"/>
              <a:pPr/>
              <a:t>28.4.2021.</a:t>
            </a:fld>
            <a:endParaRPr lang="hr-HR" noProof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6025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hr-HR" noProof="0" smtClean="0"/>
              <a:t>3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703591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hr-HR"/>
              <a:t>NAPOMENA: Da biste promijenili slike na ovome slajdu, odaberite sliku i izbrišite je. Potom kliknite ikonu Umetanje slike u sklopu rezerviranog mjesta da biste dodali svoju sliku.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hr-HR" noProof="0" smtClean="0"/>
              <a:t>5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838924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hr-HR" noProof="0" smtClean="0"/>
              <a:t>6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4281356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0"/>
              <a:t>Kliknite da biste uredili stil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ije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hr-HR" noProof="0"/>
              <a:t>Kliknite da biste uredili stil naslova matrice</a:t>
            </a:r>
          </a:p>
        </p:txBody>
      </p:sp>
      <p:sp>
        <p:nvSpPr>
          <p:cNvPr id="7" name="Prostoručni oblik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/>
          </a:p>
        </p:txBody>
      </p:sp>
      <p:sp>
        <p:nvSpPr>
          <p:cNvPr id="15" name="Rezervirano mjesto za sliku 14" descr="Prazno rezervirano mjesto za dodavanje slike. Kliknite rezervirano mjesto i odaberite sliku koju želite dodati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 sliku</a:t>
            </a:r>
          </a:p>
        </p:txBody>
      </p:sp>
      <p:sp>
        <p:nvSpPr>
          <p:cNvPr id="17" name="Rezervirano mjesto za tekst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hr-HR" noProof="0"/>
              <a:t>Kliknite da biste uredili matrice</a:t>
            </a:r>
          </a:p>
        </p:txBody>
      </p:sp>
      <p:sp>
        <p:nvSpPr>
          <p:cNvPr id="18" name="Prostoručni oblik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/>
          </a:p>
        </p:txBody>
      </p:sp>
      <p:sp>
        <p:nvSpPr>
          <p:cNvPr id="19" name="Rezervirano mjesto za sliku 18" descr="Prazno rezervirano mjesto za dodavanje slike. Kliknite rezervirano mjesto i odaberite sliku koju želite dodati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 sliku</a:t>
            </a:r>
          </a:p>
        </p:txBody>
      </p:sp>
      <p:sp>
        <p:nvSpPr>
          <p:cNvPr id="20" name="Rezervirano mjesto za tekst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hr-HR" noProof="0"/>
              <a:t>Kliknite da biste uredili matrice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i slike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7" name="Prostoručni oblik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/>
          </a:p>
        </p:txBody>
      </p:sp>
      <p:sp>
        <p:nvSpPr>
          <p:cNvPr id="15" name="Rezervirano mjesto za sliku 14" descr="Prazno rezervirano mjesto za dodavanje slike. Kliknite rezervirano mjesto i odaberite sliku koju želite dodati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 sliku</a:t>
            </a:r>
          </a:p>
        </p:txBody>
      </p:sp>
      <p:sp>
        <p:nvSpPr>
          <p:cNvPr id="18" name="Prostoručni oblik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/>
          </a:p>
        </p:txBody>
      </p:sp>
      <p:sp>
        <p:nvSpPr>
          <p:cNvPr id="19" name="Rezervirano mjesto za sliku 18" descr="Prazno rezervirano mjesto za dodavanje slike. Kliknite rezervirano mjesto i odaberite sliku koju želite dodati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 sliku</a:t>
            </a:r>
          </a:p>
        </p:txBody>
      </p:sp>
      <p:sp>
        <p:nvSpPr>
          <p:cNvPr id="12" name="Prostoručni oblik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/>
          </a:p>
        </p:txBody>
      </p:sp>
      <p:sp>
        <p:nvSpPr>
          <p:cNvPr id="13" name="Rezervirano mjesto za sliku 12" descr="Prazno rezervirano mjesto za dodavanje slike. Kliknite rezervirano mjesto i odaberite sliku koju želite dodati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 sliku</a:t>
            </a:r>
          </a:p>
        </p:txBody>
      </p:sp>
      <p:sp>
        <p:nvSpPr>
          <p:cNvPr id="17" name="Rezervirano mjesto za tekst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hr-HR" noProof="0"/>
              <a:t>Kliknite da biste uredili matrice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t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hr-HR" noProof="0"/>
              <a:t>Kliknite da biste uredili stil naslova matrice</a:t>
            </a:r>
          </a:p>
        </p:txBody>
      </p:sp>
      <p:sp>
        <p:nvSpPr>
          <p:cNvPr id="8" name="Prostoručni oblik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/>
          </a:p>
        </p:txBody>
      </p:sp>
      <p:sp>
        <p:nvSpPr>
          <p:cNvPr id="9" name="Rezervirano mjesto za sliku 8" descr="Prazno rezervirano mjesto za dodavanje slike. Kliknite rezervirano mjesto i odaberite sliku koju želite dodati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 sliku</a:t>
            </a:r>
          </a:p>
        </p:txBody>
      </p:sp>
      <p:sp>
        <p:nvSpPr>
          <p:cNvPr id="10" name="Prostoručni oblik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/>
          </a:p>
        </p:txBody>
      </p:sp>
      <p:sp>
        <p:nvSpPr>
          <p:cNvPr id="11" name="Rezervirano mjesto za sliku 10" descr="Prazno rezervirano mjesto za dodavanje slike. Kliknite rezervirano mjesto i odaberite sliku koju želite dodati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 sliku</a:t>
            </a:r>
          </a:p>
        </p:txBody>
      </p:sp>
      <p:sp>
        <p:nvSpPr>
          <p:cNvPr id="12" name="Prostoručni oblik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/>
          </a:p>
        </p:txBody>
      </p:sp>
      <p:sp>
        <p:nvSpPr>
          <p:cNvPr id="13" name="Rezervirano mjesto za sliku 12" descr="Prazno rezervirano mjesto za dodavanje slike. Kliknite rezervirano mjesto i odaberite sliku koju želite dodati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 sliku</a:t>
            </a:r>
          </a:p>
        </p:txBody>
      </p:sp>
      <p:sp>
        <p:nvSpPr>
          <p:cNvPr id="14" name="Prostoručni oblik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/>
          </a:p>
        </p:txBody>
      </p:sp>
      <p:sp>
        <p:nvSpPr>
          <p:cNvPr id="15" name="Rezervirano mjesto za sliku 14" descr="Prazno rezervirano mjesto za dodavanje slike. Kliknite rezervirano mjesto i odaberite sliku koju želite dodati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 sliku</a:t>
            </a:r>
          </a:p>
        </p:txBody>
      </p:sp>
      <p:sp>
        <p:nvSpPr>
          <p:cNvPr id="20" name="Prostoručni oblik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/>
          </a:p>
        </p:txBody>
      </p:sp>
      <p:sp>
        <p:nvSpPr>
          <p:cNvPr id="21" name="Rezervirano mjesto za sliku 20" descr="Prazno rezervirano mjesto za dodavanje slike. Kliknite rezervirano mjesto i odaberite sliku koju želite dodati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 sliku</a:t>
            </a:r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r-HR" noProof="0"/>
              <a:t>Kliknite da biste uredili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 stilove teksta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9C4513F-D5C0-4D29-BEEB-9D5C853BBF23}" type="datetime1">
              <a:rPr lang="hr-HR" noProof="0" smtClean="0"/>
              <a:pPr/>
              <a:t>28.4.2021.</a:t>
            </a:fld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hr-HR" noProof="0"/>
              <a:t>Kliknite da biste uredili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 stilove teksta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9D5C44C-E2F0-4424-8A15-9D90880DB94B}" type="datetime1">
              <a:rPr lang="hr-HR" noProof="0" smtClean="0"/>
              <a:pPr/>
              <a:t>28.4.2021.</a:t>
            </a:fld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 noProof="0"/>
              <a:t>Kliknite da biste uredili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 stilove teksta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C1D200F-9E7F-41F7-BD8F-92F444B7252C}" type="datetime1">
              <a:rPr lang="hr-HR" noProof="0" smtClean="0"/>
              <a:pPr/>
              <a:t>28.4.2021.</a:t>
            </a:fld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Kliknite da biste uredili matrice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hr-HR" noProof="0"/>
              <a:t>Kliknite da biste uredili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 stilove teksta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hr-HR" noProof="0"/>
              <a:t>Kliknite da biste uredili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 stilove teksta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DFCB8A-FB4D-4601-ADD6-4DE18AFE4FB0}" type="datetime1">
              <a:rPr lang="hr-HR" noProof="0" smtClean="0"/>
              <a:pPr/>
              <a:t>28.4.2021.</a:t>
            </a:fld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Kliknite da biste uredili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hr-HR" noProof="0"/>
              <a:t>Kliknite da biste uredili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 stilove teksta</a:t>
            </a:r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Kliknite da biste uredili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hr-HR" noProof="0"/>
              <a:t>Kliknite da biste uredili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 stilove teksta</a:t>
            </a:r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37C8222-2AC3-402C-ACF4-666A58885761}" type="datetime1">
              <a:rPr lang="hr-HR" noProof="0" smtClean="0"/>
              <a:pPr/>
              <a:t>28.4.2021.</a:t>
            </a:fld>
            <a:endParaRPr lang="hr-HR" noProof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58319F6-71F7-4B34-8356-4C9547299C0A}" type="datetime1">
              <a:rPr lang="hr-HR" noProof="0" smtClean="0"/>
              <a:pPr/>
              <a:t>28.4.2021.</a:t>
            </a:fld>
            <a:endParaRPr lang="hr-HR" noProof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5F3011F-3AB8-4585-85A4-15F67B8D5D29}" type="datetime1">
              <a:rPr lang="hr-HR" noProof="0" smtClean="0"/>
              <a:pPr/>
              <a:t>28.4.2021.</a:t>
            </a:fld>
            <a:endParaRPr lang="hr-HR" noProof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r-HR" noProof="0"/>
              <a:t>Kliknite da biste uredili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 stilove teksta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Kliknite da biste uredili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7EA7A7-20DC-40C6-9145-84DCF0A7BB02}" type="datetime1">
              <a:rPr lang="hr-HR" noProof="0" smtClean="0"/>
              <a:pPr/>
              <a:t>28.4.2021.</a:t>
            </a:fld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ručni oblik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12" name="Rezervirano mjesto za sliku 11" descr="Prazno rezervirano mjesto za dodavanje slike. Kliknite rezervirano mjesto i odaberite sliku koju želite dodati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/>
              <a:t>Kliknite ikonu da biste dodali  sliku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Kliknite da biste uredili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A1898E-8E3D-4FD3-ACC9-4C7E2066DB04}" type="datetime1">
              <a:rPr lang="hr-HR" noProof="0" smtClean="0"/>
              <a:pPr/>
              <a:t>28.4.2021.</a:t>
            </a:fld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2697A75-0070-4214-BFC4-7831CBBBB62D}" type="datetime1">
              <a:rPr lang="hr-HR" noProof="0" smtClean="0"/>
              <a:pPr/>
              <a:t>28.4.2021.</a:t>
            </a:fld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hr-HR" noProof="0" smtClean="0"/>
              <a:pPr rtl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slow" p14:dur="275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r.izzi.digital/DOS/15893/20671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r-HR" smtClean="0"/>
              <a:t>Vrana i lisica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04568" y="2418735"/>
            <a:ext cx="6892412" cy="914400"/>
          </a:xfrm>
        </p:spPr>
        <p:txBody>
          <a:bodyPr rtlCol="0"/>
          <a:lstStyle/>
          <a:p>
            <a:pPr rtl="0"/>
            <a:r>
              <a:rPr lang="hr-HR" dirty="0" smtClean="0"/>
              <a:t>Jean de la </a:t>
            </a:r>
            <a:r>
              <a:rPr lang="hr-HR" dirty="0" err="1" smtClean="0"/>
              <a:t>Fontaine</a:t>
            </a:r>
            <a:endParaRPr lang="hr-HR" dirty="0"/>
          </a:p>
        </p:txBody>
      </p:sp>
      <p:pic>
        <p:nvPicPr>
          <p:cNvPr id="6" name="12. Cache-Cach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8455742" y="3834581"/>
            <a:ext cx="263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+mj-lt"/>
              </a:rPr>
              <a:t>Autorica: Natalija Mihelin</a:t>
            </a:r>
            <a:endParaRPr lang="hr-H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E5268D-FD0A-4139-A833-CCFB37D61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399578"/>
          </a:xfrm>
        </p:spPr>
        <p:txBody>
          <a:bodyPr>
            <a:normAutofit fontScale="90000"/>
          </a:bodyPr>
          <a:lstStyle/>
          <a:p>
            <a:r>
              <a:rPr lang="hr-HR"/>
              <a:t>Napiši u bilježnicu: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F3D4366-600A-4524-9FE7-CD06912A5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6712"/>
            <a:ext cx="9829800" cy="446680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Vrana i lisica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Jean de La Fontaine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Likovi: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hr-HR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rana: naivna, osramoćena, sujetna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hr-HR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isica: lukava, laskava, slatkorječiva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Pouka: Mnogi se daju zavesti neiskrenim laskanjem, a kad se pokaju, već je prekasno</a:t>
            </a:r>
            <a:r>
              <a:rPr lang="hr-HR" sz="16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5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66A865-9D49-47C4-B4F2-22E10910B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Riješi </a:t>
            </a:r>
            <a:r>
              <a:rPr lang="hr-HR" dirty="0" smtClean="0"/>
              <a:t>2</a:t>
            </a:r>
            <a:r>
              <a:rPr lang="hr-HR" dirty="0"/>
              <a:t>. zadatak na 64. stranici.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C893AB9-C2A3-48CE-8C37-741EB02DD5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Po želji nacrtaj basnu Vrana i lisica u obliku stripa.</a:t>
            </a:r>
          </a:p>
        </p:txBody>
      </p:sp>
    </p:spTree>
    <p:extLst>
      <p:ext uri="{BB962C8B-B14F-4D97-AF65-F5344CB8AC3E}">
        <p14:creationId xmlns:p14="http://schemas.microsoft.com/office/powerpoint/2010/main" val="29356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BDA3D6B-B5BD-440C-94D7-5CAB12968E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Ako si sve napravio/napravila, možeš pripremiti pribor za sljedeći sat.</a:t>
            </a:r>
          </a:p>
        </p:txBody>
      </p:sp>
    </p:spTree>
    <p:extLst>
      <p:ext uri="{BB962C8B-B14F-4D97-AF65-F5344CB8AC3E}">
        <p14:creationId xmlns:p14="http://schemas.microsoft.com/office/powerpoint/2010/main" val="203375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87329" y="533400"/>
            <a:ext cx="7580671" cy="1828800"/>
          </a:xfrm>
        </p:spPr>
        <p:txBody>
          <a:bodyPr/>
          <a:lstStyle/>
          <a:p>
            <a:r>
              <a:rPr lang="hr-HR" dirty="0" smtClean="0"/>
              <a:t>POTREBAN MATERIJAL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type="body" idx="1"/>
          </p:nvPr>
        </p:nvSpPr>
        <p:spPr>
          <a:xfrm>
            <a:off x="3529781" y="2448232"/>
            <a:ext cx="5761703" cy="914400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Trag u priči 3, 1. dio, 62., 63. i 64. stranica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2921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/>
              <a:t>Razmislite i usmeno odgovorite na sljedeća pitanja: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3305275" y="1822153"/>
            <a:ext cx="7164288" cy="3314680"/>
          </a:xfrm>
        </p:spPr>
        <p:txBody>
          <a:bodyPr rtlCol="0"/>
          <a:lstStyle/>
          <a:p>
            <a:r>
              <a:rPr lang="hr-HR" sz="1800" i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epot-Light"/>
              </a:rPr>
              <a:t>Jeste li se kada osjetili osramoćeno? </a:t>
            </a:r>
          </a:p>
          <a:p>
            <a:r>
              <a:rPr lang="hr-HR" sz="1800" i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epot-Light"/>
              </a:rPr>
              <a:t>Kako ste se osjećali?</a:t>
            </a:r>
          </a:p>
          <a:p>
            <a:r>
              <a:rPr lang="hr-HR" sz="1800" i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epot-Light"/>
              </a:rPr>
              <a:t> </a:t>
            </a:r>
            <a:r>
              <a:rPr lang="hr-HR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epot-Light"/>
              </a:rPr>
              <a:t>Je</a:t>
            </a:r>
            <a:r>
              <a:rPr lang="hr-HR" sz="1800" i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epot-Light"/>
              </a:rPr>
              <a:t> li tko u tome trenutku bio uz vas?</a:t>
            </a:r>
          </a:p>
          <a:p>
            <a:r>
              <a:rPr lang="hr-HR" sz="1800" i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epot-Light"/>
              </a:rPr>
              <a:t> Jeste li naučili što iz toga iskustva? </a:t>
            </a:r>
            <a:endParaRPr lang="hr-HR" sz="180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Depot-Light"/>
            </a:endParaRPr>
          </a:p>
          <a:p>
            <a:pPr rtl="0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/>
              <a:t>Danas ćemo upoznati basnu Vrana i lisica koju je napisao Jean de la </a:t>
            </a:r>
            <a:r>
              <a:rPr lang="hr-HR" dirty="0" err="1"/>
              <a:t>Fontaine</a:t>
            </a:r>
            <a:r>
              <a:rPr lang="hr-HR" dirty="0"/>
              <a:t>.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sz="half" idx="2"/>
          </p:nvPr>
        </p:nvSpPr>
        <p:spPr>
          <a:xfrm>
            <a:off x="1271464" y="2204864"/>
            <a:ext cx="4320480" cy="2194560"/>
          </a:xfrm>
        </p:spPr>
        <p:txBody>
          <a:bodyPr rtlCol="0"/>
          <a:lstStyle/>
          <a:p>
            <a:pPr rtl="0"/>
            <a:r>
              <a:rPr lang="hr-HR" dirty="0"/>
              <a:t>Basnu možete pročitati na 62. stranici čitanke – Trag u priči.</a:t>
            </a:r>
          </a:p>
          <a:p>
            <a:pPr rtl="0"/>
            <a:endParaRPr lang="hr-HR" dirty="0"/>
          </a:p>
          <a:p>
            <a:pPr rtl="0"/>
            <a:r>
              <a:rPr lang="hr-HR" dirty="0"/>
              <a:t>Možete i poslušati zvučni zapis.</a:t>
            </a:r>
          </a:p>
          <a:p>
            <a:pPr rtl="0"/>
            <a:r>
              <a:rPr lang="hr-HR" sz="16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https://hr.izzi.digital/DOS/15893/20671.html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75520" y="1268760"/>
            <a:ext cx="7632848" cy="2808312"/>
          </a:xfrm>
        </p:spPr>
        <p:txBody>
          <a:bodyPr rtlCol="0">
            <a:normAutofit/>
          </a:bodyPr>
          <a:lstStyle/>
          <a:p>
            <a:pPr rtl="0"/>
            <a:r>
              <a:rPr lang="hr-HR" dirty="0"/>
              <a:t>		  Kakva je vrana?</a:t>
            </a:r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/>
              <a:t>Ponovo pročitajte basnu.</a:t>
            </a:r>
            <a:br>
              <a:rPr lang="hr-HR" dirty="0"/>
            </a:br>
            <a:r>
              <a:rPr lang="hr-HR" dirty="0"/>
              <a:t>Uočite nepoznate riječi.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524000" y="1916832"/>
            <a:ext cx="5292080" cy="3383301"/>
          </a:xfrm>
        </p:spPr>
        <p:txBody>
          <a:bodyPr rtlCol="0">
            <a:normAutofit/>
          </a:bodyPr>
          <a:lstStyle/>
          <a:p>
            <a:pPr rtl="0"/>
            <a:r>
              <a:rPr lang="hr-H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božanstven – prekrasan, divan, bajan</a:t>
            </a:r>
          </a:p>
          <a:p>
            <a:pPr rtl="0"/>
            <a:r>
              <a:rPr lang="hr-H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milozvučne – sklad zvukova, zvuk ugodan uhu</a:t>
            </a:r>
          </a:p>
          <a:p>
            <a:pPr rtl="0"/>
            <a:r>
              <a:rPr lang="hr-H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sujetna – pretjerana briga za vanjske znakove svojih vrijednosti (taština)</a:t>
            </a:r>
          </a:p>
          <a:p>
            <a:pPr rtl="0"/>
            <a:r>
              <a:rPr lang="hr-H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laskavac – onaj koji pretjeruje u pohvalama</a:t>
            </a:r>
          </a:p>
          <a:p>
            <a:pPr rtl="0"/>
            <a:r>
              <a:rPr lang="hr-H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pokajati se – osjetiti i iskazati žalost zbog učinjene greške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19EA3A-37F0-4EAD-9789-71E3469CB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Usmeno odgovorite na sljedeća pitanja: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6D8DD44-5F16-40C2-9562-66826F9F8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1800" i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epot-Light"/>
              </a:rPr>
              <a:t>Tko je sjedio na grani? </a:t>
            </a:r>
          </a:p>
          <a:p>
            <a:pPr marL="0" indent="0">
              <a:buNone/>
            </a:pPr>
            <a:r>
              <a:rPr lang="hr-HR" sz="1800" i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epot-Light"/>
              </a:rPr>
              <a:t>Što je vrana držala u kljunu? </a:t>
            </a:r>
          </a:p>
          <a:p>
            <a:pPr marL="0" indent="0">
              <a:buNone/>
            </a:pPr>
            <a:r>
              <a:rPr lang="hr-HR" sz="1800" i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epot-Light"/>
              </a:rPr>
              <a:t>Što je lisicu privuklo vrani? </a:t>
            </a:r>
          </a:p>
          <a:p>
            <a:pPr marL="0" indent="0">
              <a:buNone/>
            </a:pPr>
            <a:r>
              <a:rPr lang="hr-HR" sz="1800" i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epot-Light"/>
              </a:rPr>
              <a:t>Kako je lisica započela razgovor? </a:t>
            </a:r>
          </a:p>
          <a:p>
            <a:pPr marL="0" indent="0">
              <a:buNone/>
            </a:pPr>
            <a:r>
              <a:rPr lang="hr-HR" sz="1800" i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epot-Light"/>
              </a:rPr>
              <a:t>Kako se lisica dograbila sira?</a:t>
            </a:r>
          </a:p>
          <a:p>
            <a:pPr marL="0" indent="0">
              <a:buNone/>
            </a:pPr>
            <a:r>
              <a:rPr lang="hr-HR" sz="1800" i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epot-Light"/>
              </a:rPr>
              <a:t>Što je na kraju rekla lisica? </a:t>
            </a:r>
          </a:p>
          <a:p>
            <a:pPr marL="0" indent="0">
              <a:buNone/>
            </a:pPr>
            <a:r>
              <a:rPr lang="hr-HR" sz="1800" i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epot-Light"/>
              </a:rPr>
              <a:t>Koje bismo osobine mogli pridati vrani, a koje lisici?</a:t>
            </a:r>
            <a:endParaRPr lang="hr-HR" sz="180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Depot-Light"/>
            </a:endParaRPr>
          </a:p>
          <a:p>
            <a:pPr marL="0" indent="0">
              <a:buNone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108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501B5C-B709-45BA-99E2-0EEB3AB9F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365126"/>
            <a:ext cx="9036496" cy="1082674"/>
          </a:xfrm>
        </p:spPr>
        <p:txBody>
          <a:bodyPr/>
          <a:lstStyle/>
          <a:p>
            <a:r>
              <a:rPr lang="hr-HR" dirty="0"/>
              <a:t>Priča koju ste danas upoznali zove se basna.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62B0792-B0D8-46DD-B247-E2AC16A6D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504" y="1916832"/>
            <a:ext cx="7992888" cy="33843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>
                <a:solidFill>
                  <a:srgbClr val="FF0000"/>
                </a:solidFill>
              </a:rPr>
              <a:t>Basna je kratka priča u kojoj najčešće razgovaraju životinje.</a:t>
            </a:r>
          </a:p>
          <a:p>
            <a:pPr marL="0" indent="0">
              <a:buNone/>
            </a:pPr>
            <a:r>
              <a:rPr lang="hr-HR">
                <a:solidFill>
                  <a:srgbClr val="FF0000"/>
                </a:solidFill>
              </a:rPr>
              <a:t>Basna ima pouku.</a:t>
            </a:r>
          </a:p>
          <a:p>
            <a:pPr marL="0" indent="0">
              <a:buNone/>
            </a:pPr>
            <a:endParaRPr lang="hr-HR"/>
          </a:p>
          <a:p>
            <a:pPr marL="0" indent="0">
              <a:buNone/>
            </a:pPr>
            <a:endParaRPr lang="hr-HR"/>
          </a:p>
          <a:p>
            <a:pPr marL="0" indent="0">
              <a:buNone/>
            </a:pPr>
            <a:endParaRPr lang="hr-HR"/>
          </a:p>
          <a:p>
            <a:pPr marL="0" indent="0">
              <a:buNone/>
            </a:pPr>
            <a:r>
              <a:rPr lang="hr-HR"/>
              <a:t>Pročitaj pouku basne. Nalazi se u posljednjoj rečenici u priči.</a:t>
            </a:r>
          </a:p>
          <a:p>
            <a:pPr marL="0" indent="0">
              <a:buNone/>
            </a:pPr>
            <a:r>
              <a:rPr lang="hr-HR">
                <a:solidFill>
                  <a:srgbClr val="FF0000"/>
                </a:solidFill>
              </a:rPr>
              <a:t>„Mnogi se daju zavesti neiskrenim laskanjem, a kad se pokaju, već je prekasno, a sramota doživljena.”</a:t>
            </a:r>
          </a:p>
        </p:txBody>
      </p:sp>
    </p:spTree>
    <p:extLst>
      <p:ext uri="{BB962C8B-B14F-4D97-AF65-F5344CB8AC3E}">
        <p14:creationId xmlns:p14="http://schemas.microsoft.com/office/powerpoint/2010/main" val="224908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4C8195-153E-4E24-9956-3BFDDA473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632" y="365126"/>
            <a:ext cx="7884368" cy="1082674"/>
          </a:xfrm>
        </p:spPr>
        <p:txBody>
          <a:bodyPr/>
          <a:lstStyle/>
          <a:p>
            <a:r>
              <a:rPr lang="hr-HR" dirty="0"/>
              <a:t>Razmisli i odgovori: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9BD8A5F-304F-4DF4-81B5-51AF1C972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1792" y="1691640"/>
            <a:ext cx="7740352" cy="3474720"/>
          </a:xfrm>
        </p:spPr>
        <p:txBody>
          <a:bodyPr/>
          <a:lstStyle/>
          <a:p>
            <a:pPr marL="0" indent="0">
              <a:buNone/>
            </a:pPr>
            <a:r>
              <a:rPr lang="hr-HR">
                <a:solidFill>
                  <a:srgbClr val="FF0000"/>
                </a:solidFill>
              </a:rPr>
              <a:t>Koje su osobine vrane?</a:t>
            </a:r>
          </a:p>
          <a:p>
            <a:pPr marL="0" indent="0">
              <a:buNone/>
            </a:pPr>
            <a:r>
              <a:rPr lang="hr-HR">
                <a:solidFill>
                  <a:srgbClr val="FF0000"/>
                </a:solidFill>
              </a:rPr>
              <a:t>Koje su osobine lisice?</a:t>
            </a:r>
          </a:p>
          <a:p>
            <a:pPr marL="0" indent="0">
              <a:buNone/>
            </a:pPr>
            <a:endParaRPr lang="hr-HR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>
                <a:solidFill>
                  <a:srgbClr val="FF0000"/>
                </a:solidFill>
              </a:rPr>
              <a:t>Koja je pouka basne?</a:t>
            </a:r>
          </a:p>
        </p:txBody>
      </p:sp>
    </p:spTree>
    <p:extLst>
      <p:ext uri="{BB962C8B-B14F-4D97-AF65-F5344CB8AC3E}">
        <p14:creationId xmlns:p14="http://schemas.microsoft.com/office/powerpoint/2010/main" val="24784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Djeca 16 x 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227_TF03896101" id="{2F162434-E3AF-4908-BB74-B01857A4B26A}" vid="{95CCBC2F-A663-4AD9-AE79-BA46C80AE029}"/>
    </a:ext>
  </a:extLst>
</a:theme>
</file>

<file path=ppt/theme/theme2.xml><?xml version="1.0" encoding="utf-8"?>
<a:theme xmlns:a="http://schemas.openxmlformats.org/drawingml/2006/main" name="Tema sustava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CF6E9A460A3DA4D9A4C228166A2562D" ma:contentTypeVersion="7" ma:contentTypeDescription="Stvaranje novog dokumenta." ma:contentTypeScope="" ma:versionID="02927c1c0e336f6bd6bf2717efab60c7">
  <xsd:schema xmlns:xsd="http://www.w3.org/2001/XMLSchema" xmlns:xs="http://www.w3.org/2001/XMLSchema" xmlns:p="http://schemas.microsoft.com/office/2006/metadata/properties" xmlns:ns2="d93891d3-3417-4af5-9df6-e7f2c2a459ef" targetNamespace="http://schemas.microsoft.com/office/2006/metadata/properties" ma:root="true" ma:fieldsID="f9be8bf7744feaf72a8054e64f31c9d9" ns2:_="">
    <xsd:import namespace="d93891d3-3417-4af5-9df6-e7f2c2a459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891d3-3417-4af5-9df6-e7f2c2a459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purl.org/dc/terms/"/>
    <ds:schemaRef ds:uri="d93891d3-3417-4af5-9df6-e7f2c2a459ef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1AAD36-A83C-459F-B520-9F164446D00D}">
  <ds:schemaRefs>
    <ds:schemaRef ds:uri="d93891d3-3417-4af5-9df6-e7f2c2a459e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Prezentacija o obrazovanju s djecom na školskom dvorištu (široki zaslon)</Template>
  <TotalTime>94</TotalTime>
  <Words>400</Words>
  <Application>Microsoft Office PowerPoint</Application>
  <PresentationFormat>Široki zaslon</PresentationFormat>
  <Paragraphs>59</Paragraphs>
  <Slides>12</Slides>
  <Notes>5</Notes>
  <HiddenSlides>0</HiddenSlides>
  <MMClips>1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7" baseType="lpstr">
      <vt:lpstr>Arial</vt:lpstr>
      <vt:lpstr>Calibri</vt:lpstr>
      <vt:lpstr>Depot-Light</vt:lpstr>
      <vt:lpstr>Times New Roman</vt:lpstr>
      <vt:lpstr>Djeca 16 x 9</vt:lpstr>
      <vt:lpstr>Vrana i lisica</vt:lpstr>
      <vt:lpstr>POTREBAN MATERIJAL</vt:lpstr>
      <vt:lpstr>Razmislite i usmeno odgovorite na sljedeća pitanja:</vt:lpstr>
      <vt:lpstr>Danas ćemo upoznati basnu Vrana i lisica koju je napisao Jean de la Fontaine.</vt:lpstr>
      <vt:lpstr>    Kakva je vrana?</vt:lpstr>
      <vt:lpstr>Ponovo pročitajte basnu. Uočite nepoznate riječi.</vt:lpstr>
      <vt:lpstr>Usmeno odgovorite na sljedeća pitanja:</vt:lpstr>
      <vt:lpstr>Priča koju ste danas upoznali zove se basna.</vt:lpstr>
      <vt:lpstr>Razmisli i odgovori: </vt:lpstr>
      <vt:lpstr>Napiši u bilježnicu:</vt:lpstr>
      <vt:lpstr>Riješi 2. zadatak na 64. stranici. 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Vrana i lisica</dc:title>
  <dc:creator>Natalija Mihelin</dc:creator>
  <cp:keywords/>
  <cp:lastModifiedBy>Natalija Mihelin</cp:lastModifiedBy>
  <cp:revision>14</cp:revision>
  <dcterms:created xsi:type="dcterms:W3CDTF">2020-10-30T11:31:39Z</dcterms:created>
  <dcterms:modified xsi:type="dcterms:W3CDTF">2021-04-28T18:16:37Z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0x0101009CF6E9A460A3DA4D9A4C228166A2562D</vt:lpwstr>
  </property>
</Properties>
</file>