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9" r:id="rId4"/>
    <p:sldId id="261" r:id="rId5"/>
    <p:sldId id="264" r:id="rId6"/>
    <p:sldId id="265" r:id="rId7"/>
    <p:sldId id="266" r:id="rId8"/>
    <p:sldId id="267" r:id="rId9"/>
    <p:sldId id="273" r:id="rId10"/>
    <p:sldId id="268" r:id="rId11"/>
    <p:sldId id="269" r:id="rId12"/>
    <p:sldId id="270" r:id="rId13"/>
    <p:sldId id="271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25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7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14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5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76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90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63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44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7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44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76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E2BD-70F6-43C6-9C9F-80891638071D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C6C1-C243-459F-9F90-731C04F3890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3944" y="116632"/>
            <a:ext cx="9144000" cy="2382837"/>
          </a:xfrm>
        </p:spPr>
        <p:txBody>
          <a:bodyPr>
            <a:normAutofit/>
          </a:bodyPr>
          <a:lstStyle/>
          <a:p>
            <a:pPr algn="ctr"/>
            <a:r>
              <a:rPr lang="hr-HR" sz="5400" dirty="0">
                <a:latin typeface="+mn-lt"/>
              </a:rPr>
              <a:t>BILJKE TRAVNJAKA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Vlatkica</a:t>
            </a:r>
            <a:r>
              <a:rPr lang="hr-HR" dirty="0"/>
              <a:t> Horvat, OŠ </a:t>
            </a:r>
            <a:r>
              <a:rPr lang="hr-HR" dirty="0" err="1"/>
              <a:t>Granešina</a:t>
            </a:r>
            <a:r>
              <a:rPr lang="hr-HR" dirty="0"/>
              <a:t>, Zagreb</a:t>
            </a:r>
          </a:p>
        </p:txBody>
      </p:sp>
      <p:pic>
        <p:nvPicPr>
          <p:cNvPr id="4" name="Picture 2" descr="C:\Users\Vlatka\Downloads\0001251614_l_0_e15p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304" y="2060848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Vlatka\Downloads\otrove17m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1008112" cy="1008112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1403648" y="3348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BOŽANSKA KADULJA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52120" y="334800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LIVADNA PRESLICA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403648" y="6372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AMBROZIJA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6372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BOŽUR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60000" y="180000"/>
            <a:ext cx="6588264" cy="360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Otrovne biljke </a:t>
            </a:r>
            <a:r>
              <a:rPr kumimoji="0" lang="hr-H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(iako su otrovne, neke su i ljekovite)</a:t>
            </a:r>
          </a:p>
        </p:txBody>
      </p:sp>
      <p:pic>
        <p:nvPicPr>
          <p:cNvPr id="7170" name="Picture 2" descr="C:\Users\Vlatka\Downloads\51KWiPa0m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" y="720000"/>
            <a:ext cx="3455999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Vlatka\Downloads\Equisetum arven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Users\Vlatka\Downloads\Ambrosia_artemisiifolia_jardin_Périgueux_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708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Users\Vlatka\Downloads\200 Paeonia officinalis Monte Barro Prati della Corna NK 25apr07.JPG_200899232622_200 Paeonia officinalis Monte Barro Prati della Corna NK 25apr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00" y="3708000"/>
            <a:ext cx="3528432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Vlatka\Downloads\otrove17m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1008112" cy="1008112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1403648" y="335699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/>
              <a:t>ĐURĐICA</a:t>
            </a:r>
            <a:endParaRPr lang="hr-HR" sz="1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436096" y="335699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BRŠLJAN (ljekovita biljka)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403648" y="63447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ŽUTILOVKA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638132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MRAZOVAC (ljekovita biljka)</a:t>
            </a:r>
          </a:p>
        </p:txBody>
      </p:sp>
      <p:pic>
        <p:nvPicPr>
          <p:cNvPr id="8194" name="Picture 2" descr="C:\Users\Vlatka\Downloads\Convallaria_majalis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" y="720000"/>
            <a:ext cx="346135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Vlatka\Downloads\TS137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Users\Vlatka\Downloads\French_Broom_northbaywander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708000"/>
            <a:ext cx="3455999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C:\Users\Vlatka\Downloads\Colchicum_autumnal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1" y="3708000"/>
            <a:ext cx="3455999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1259632" y="33480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PRAVA KOCKAVICA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292080" y="3348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HRVATSKA SIBIREJA - </a:t>
            </a:r>
            <a:r>
              <a:rPr lang="hr-HR" sz="1400" b="1" dirty="0">
                <a:solidFill>
                  <a:srgbClr val="FF0000"/>
                </a:solidFill>
              </a:rPr>
              <a:t>ENDEM</a:t>
            </a:r>
            <a:endParaRPr lang="hr-HR" sz="1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403648" y="6372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TISA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6372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DLAKAVI PJENIŠNIK</a:t>
            </a:r>
          </a:p>
        </p:txBody>
      </p:sp>
      <p:pic>
        <p:nvPicPr>
          <p:cNvPr id="17" name="Picture 3" descr="C:\Users\Vlatka\Downloads\taxus-baccata-tisa-10-sjemenki-slika-2067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3708000"/>
            <a:ext cx="363597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6" descr="C:\Users\Vlatka\Downloads\otrove17m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661248"/>
            <a:ext cx="720080" cy="720080"/>
          </a:xfrm>
          <a:prstGeom prst="rect">
            <a:avLst/>
          </a:prstGeom>
          <a:noFill/>
        </p:spPr>
      </p:pic>
      <p:pic>
        <p:nvPicPr>
          <p:cNvPr id="9219" name="Picture 3" descr="C:\Users\Vlatka\Downloads\3-3-2-Botanicki-vrt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C:\Users\Vlatka\Downloads\Rhododendron hirsutum L. 01A.jpg_2007922103727_Rhododendron hirsutum L. 0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00" y="3708000"/>
            <a:ext cx="3462009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6" descr="C:\Users\Vlatka\Downloads\25112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720000"/>
            <a:ext cx="356396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kstniOkvir 13"/>
          <p:cNvSpPr txBox="1"/>
          <p:nvPr/>
        </p:nvSpPr>
        <p:spPr>
          <a:xfrm>
            <a:off x="4211960" y="980728"/>
            <a:ext cx="696024" cy="53285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NE BERI 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1259632" y="33480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GOSPINA PAPUČICA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52120" y="334800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KRANJSKI LJILJAN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899592" y="637200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PAŠTITKASTI KOTRLJAN - </a:t>
            </a:r>
            <a:r>
              <a:rPr lang="hr-HR" sz="1400" b="1" dirty="0">
                <a:solidFill>
                  <a:srgbClr val="FF0000"/>
                </a:solidFill>
              </a:rPr>
              <a:t>ENDEM</a:t>
            </a:r>
            <a:endParaRPr lang="hr-HR" sz="14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5148064" y="63720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VELEBITSKA DEGENIJA - </a:t>
            </a:r>
            <a:r>
              <a:rPr lang="hr-HR" sz="1400" b="1" dirty="0">
                <a:solidFill>
                  <a:srgbClr val="FF0000"/>
                </a:solidFill>
              </a:rPr>
              <a:t>ENDEM</a:t>
            </a:r>
          </a:p>
        </p:txBody>
      </p:sp>
      <p:pic>
        <p:nvPicPr>
          <p:cNvPr id="14" name="Picture 3" descr="C:\Users\Vlatka\Downloads\483249_10150943058559069_19456412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00" y="720000"/>
            <a:ext cx="338441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C:\Users\Vlatka\Downloads\DEGENIA_VELEBITICA_1293225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01" y="3708000"/>
            <a:ext cx="338441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Vlatka\Downloads\Eryngium_planum_bg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708000"/>
            <a:ext cx="356396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C:\Users\Vlatka\Downloads\Cypripedium_calceolus_L._(748040473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720000"/>
            <a:ext cx="356396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kstniOkvir 12"/>
          <p:cNvSpPr txBox="1"/>
          <p:nvPr/>
        </p:nvSpPr>
        <p:spPr>
          <a:xfrm>
            <a:off x="4211960" y="980728"/>
            <a:ext cx="696024" cy="53285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NE BERI 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360000" y="180000"/>
            <a:ext cx="3131880" cy="36000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Ostale biljke </a:t>
            </a:r>
            <a:r>
              <a:rPr kumimoji="0" lang="hr-H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(za herbarij)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115616" y="33480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OBIČNI KOSTRIŠ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292080" y="3348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PERZIJSKA ČESTOSLAVICA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899592" y="637200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PIRIKA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148064" y="63720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SIVI MUHAR</a:t>
            </a:r>
            <a:endParaRPr lang="hr-HR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latka\Downloads\senecio-vulgaris-ha-ahaines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49196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Vlatka\Downloads\15392.jpg"/>
          <p:cNvPicPr>
            <a:picLocks noChangeAspect="1" noChangeArrowheads="1"/>
          </p:cNvPicPr>
          <p:nvPr/>
        </p:nvPicPr>
        <p:blipFill>
          <a:blip r:embed="rId3" cstate="print"/>
          <a:srcRect l="6385" b="8001"/>
          <a:stretch>
            <a:fillRect/>
          </a:stretch>
        </p:blipFill>
        <p:spPr bwMode="auto">
          <a:xfrm>
            <a:off x="4932000" y="720000"/>
            <a:ext cx="3516674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Vlatka\Downloads\PIRAK-KAO-LIJEK-Agropyron-rep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17032"/>
            <a:ext cx="1944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Vlatka\Downloads\Setaria_viridis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00" y="3708000"/>
            <a:ext cx="3407585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15616" y="33480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GRAHORICA OBIČNA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652120" y="334800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RASCJEPKANA IGLICA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827584" y="63813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PUZAVI LJUTIĆ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220072" y="63720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PRSKAVAC</a:t>
            </a:r>
            <a:endParaRPr lang="hr-HR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Vlatka\Downloads\Vicia_sativa_10941_5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65070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Vlatka\Downloads\Geranium_dissect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20000"/>
            <a:ext cx="3528392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Vlatka\Downloads\creeping butterc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708000"/>
            <a:ext cx="363597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Vlatka\Downloads\succisaher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08000"/>
            <a:ext cx="3568712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953598" y="1843951"/>
            <a:ext cx="72368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Cvijet je poezija reprodukcije. </a:t>
            </a:r>
          </a:p>
          <a:p>
            <a:pPr algn="ctr"/>
            <a:endParaRPr lang="hr-H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je primjer vječne zavodljivosti života.</a:t>
            </a:r>
          </a:p>
          <a:p>
            <a:pPr algn="ctr"/>
            <a:endParaRPr lang="hr-HR" sz="2800" dirty="0">
              <a:latin typeface="Comic Sans MS" pitchFamily="66" charset="0"/>
            </a:endParaRPr>
          </a:p>
          <a:p>
            <a:pPr algn="r"/>
            <a:r>
              <a:rPr lang="hr-HR" sz="2800" dirty="0" err="1">
                <a:latin typeface="Comic Sans MS" pitchFamily="66" charset="0"/>
              </a:rPr>
              <a:t>Girodou</a:t>
            </a:r>
            <a:endParaRPr lang="hr-H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360000" y="720000"/>
            <a:ext cx="8028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b="1" dirty="0">
                <a:latin typeface="Arial" pitchFamily="34" charset="0"/>
                <a:cs typeface="Arial" pitchFamily="34" charset="0"/>
              </a:rPr>
              <a:t>TRAVNJAK je površina tla obrasla travama.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b="1" dirty="0">
                <a:latin typeface="Arial" pitchFamily="34" charset="0"/>
                <a:cs typeface="Arial" pitchFamily="34" charset="0"/>
              </a:rPr>
              <a:t>travnjak je životna zajednica zelenih zeljastih biljaka i životinja 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b="1" dirty="0">
                <a:latin typeface="Arial" pitchFamily="34" charset="0"/>
                <a:cs typeface="Arial" pitchFamily="34" charset="0"/>
              </a:rPr>
              <a:t>biljke su važne za cijeli živi svijet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proizvode kisik bitan za disanje, daju nam hranu i sadrže vitamine i minerale neophodno za naš razvoj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da bi nam to biljke pružile, moramo se brinuti o njima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nekada su šume zauzimale veće površine 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da bi dobili travnjake i oranice ljudi su krčili šume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zbog naše nemarnosti, neke su biljke već nestale, a nekima to prijeti i strogo su zaštićene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 idx="4294967295"/>
          </p:nvPr>
        </p:nvSpPr>
        <p:spPr>
          <a:xfrm>
            <a:off x="0" y="179388"/>
            <a:ext cx="3240088" cy="541337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ČAROBNA HRVATSKA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60000" y="1260000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z</a:t>
            </a:r>
            <a:r>
              <a:rPr lang="vi-VN" dirty="0">
                <a:latin typeface="Arial" pitchFamily="34" charset="0"/>
                <a:cs typeface="Arial" pitchFamily="34" charset="0"/>
              </a:rPr>
              <a:t>bog svog specifičnog geografskog položaja</a:t>
            </a:r>
            <a:r>
              <a:rPr lang="hr-HR" dirty="0">
                <a:latin typeface="Arial" pitchFamily="34" charset="0"/>
                <a:cs typeface="Arial" pitchFamily="34" charset="0"/>
              </a:rPr>
              <a:t>,</a:t>
            </a:r>
            <a:r>
              <a:rPr lang="vi-VN" dirty="0">
                <a:latin typeface="Arial" pitchFamily="34" charset="0"/>
                <a:cs typeface="Arial" pitchFamily="34" charset="0"/>
              </a:rPr>
              <a:t> Hrvatska je jedna od najbogatijih europskih zemalja po biološkoj raznolikosti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v</a:t>
            </a:r>
            <a:r>
              <a:rPr lang="vi-VN" dirty="0">
                <a:latin typeface="Arial" pitchFamily="34" charset="0"/>
                <a:cs typeface="Arial" pitchFamily="34" charset="0"/>
              </a:rPr>
              <a:t>elika raznolikost kopnenih, morskih i podzemnih staništa rezultirala je bogatstvom vrsta i podvrsta, uključujući i značajan broj endema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b</a:t>
            </a:r>
            <a:r>
              <a:rPr lang="vi-VN" dirty="0">
                <a:latin typeface="Arial" pitchFamily="34" charset="0"/>
                <a:cs typeface="Arial" pitchFamily="34" charset="0"/>
              </a:rPr>
              <a:t>roj poznatih vrsta iznosi oko 37.000 </a:t>
            </a:r>
            <a:r>
              <a:rPr lang="hr-HR" dirty="0">
                <a:latin typeface="Arial" pitchFamily="34" charset="0"/>
                <a:cs typeface="Arial" pitchFamily="34" charset="0"/>
              </a:rPr>
              <a:t>(</a:t>
            </a:r>
            <a:r>
              <a:rPr lang="vi-VN" dirty="0">
                <a:latin typeface="Arial" pitchFamily="34" charset="0"/>
                <a:cs typeface="Arial" pitchFamily="34" charset="0"/>
              </a:rPr>
              <a:t>pretpostavlj</a:t>
            </a:r>
            <a:r>
              <a:rPr lang="hr-HR" dirty="0">
                <a:latin typeface="Arial" pitchFamily="34" charset="0"/>
                <a:cs typeface="Arial" pitchFamily="34" charset="0"/>
              </a:rPr>
              <a:t>a</a:t>
            </a: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>
                <a:latin typeface="Arial" pitchFamily="34" charset="0"/>
                <a:cs typeface="Arial" pitchFamily="34" charset="0"/>
              </a:rPr>
              <a:t>se da je </a:t>
            </a:r>
            <a:r>
              <a:rPr lang="vi-VN" dirty="0">
                <a:latin typeface="Arial" pitchFamily="34" charset="0"/>
                <a:cs typeface="Arial" pitchFamily="34" charset="0"/>
              </a:rPr>
              <a:t>znatno veći - od 50.000 do više od 100.000</a:t>
            </a:r>
            <a:r>
              <a:rPr lang="hr-HR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hr-HR" dirty="0">
                <a:latin typeface="Arial" pitchFamily="34" charset="0"/>
                <a:cs typeface="Arial" pitchFamily="34" charset="0"/>
              </a:rPr>
              <a:t>glavna </a:t>
            </a:r>
            <a:r>
              <a:rPr lang="vi-VN" dirty="0">
                <a:latin typeface="Arial" pitchFamily="34" charset="0"/>
                <a:cs typeface="Arial" pitchFamily="34" charset="0"/>
              </a:rPr>
              <a:t>područja endem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ske</a:t>
            </a:r>
            <a:r>
              <a:rPr lang="vi-VN" dirty="0">
                <a:latin typeface="Arial" pitchFamily="34" charset="0"/>
                <a:cs typeface="Arial" pitchFamily="34" charset="0"/>
              </a:rPr>
              <a:t> flore su Velebit i Biokov</a:t>
            </a:r>
            <a:r>
              <a:rPr lang="hr-HR" dirty="0">
                <a:latin typeface="Arial" pitchFamily="34" charset="0"/>
                <a:cs typeface="Arial" pitchFamily="34" charset="0"/>
              </a:rPr>
              <a:t>o</a:t>
            </a:r>
          </a:p>
          <a:p>
            <a:pPr marL="358775" indent="-358775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</a:pPr>
            <a:r>
              <a:rPr lang="vi-VN" dirty="0">
                <a:latin typeface="Arial" pitchFamily="34" charset="0"/>
                <a:cs typeface="Arial" pitchFamily="34" charset="0"/>
              </a:rPr>
              <a:t>od ukupnog broja poznatih biljnih vrsta, oko 5,65 % je </a:t>
            </a:r>
            <a:r>
              <a:rPr lang="vi-V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endemskih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i="1" dirty="0">
                <a:latin typeface="Arial" pitchFamily="34" charset="0"/>
                <a:cs typeface="Arial" pitchFamily="34" charset="0"/>
              </a:rPr>
              <a:t>(rastu samo na određenom području i nigdje drugdje)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latka\Downloads\0001251614_l_0_e15p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1691680" y="33480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ŠAFRAN</a:t>
            </a:r>
          </a:p>
        </p:txBody>
      </p:sp>
      <p:pic>
        <p:nvPicPr>
          <p:cNvPr id="1027" name="Picture 3" descr="C:\Users\Vlatka\Downloads\0000900698_l_0_bphj5a.jpg"/>
          <p:cNvPicPr>
            <a:picLocks noChangeAspect="1" noChangeArrowheads="1"/>
          </p:cNvPicPr>
          <p:nvPr/>
        </p:nvPicPr>
        <p:blipFill>
          <a:blip r:embed="rId3" cstate="print"/>
          <a:srcRect l="1627" t="2112" r="2362" b="2849"/>
          <a:stretch>
            <a:fillRect/>
          </a:stretch>
        </p:blipFill>
        <p:spPr bwMode="auto">
          <a:xfrm>
            <a:off x="4932000" y="720000"/>
            <a:ext cx="33984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5940152" y="335699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VISIBABA</a:t>
            </a: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360000" y="180000"/>
            <a:ext cx="2123768" cy="360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Vjesnici proljeća</a:t>
            </a:r>
          </a:p>
        </p:txBody>
      </p:sp>
      <p:pic>
        <p:nvPicPr>
          <p:cNvPr id="10" name="Picture 3" descr="C:\Users\Vlatka\Downloads\1393001269-17929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00" y="3708000"/>
            <a:ext cx="338437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Vlatka\Downloads\140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708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niOkvir 11"/>
          <p:cNvSpPr txBox="1"/>
          <p:nvPr/>
        </p:nvSpPr>
        <p:spPr>
          <a:xfrm>
            <a:off x="1331640" y="637200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JAGLAC (ljekovita biljka)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292080" y="638132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VRBA IVA (CICA-MACA)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211960" y="980728"/>
            <a:ext cx="696024" cy="53285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NE BERI 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ctrTitle" idx="4294967295"/>
          </p:nvPr>
        </p:nvSpPr>
        <p:spPr>
          <a:xfrm>
            <a:off x="0" y="179388"/>
            <a:ext cx="1763713" cy="360362"/>
          </a:xfrm>
        </p:spPr>
        <p:txBody>
          <a:bodyPr>
            <a:normAutofit fontScale="90000"/>
          </a:bodyPr>
          <a:lstStyle/>
          <a:p>
            <a:r>
              <a:rPr lang="hr-H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Rano proljeće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691680" y="33480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IVANČICA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364088" y="3348000"/>
            <a:ext cx="252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MASLAČAK (ljekovita biljka)</a:t>
            </a:r>
          </a:p>
        </p:txBody>
      </p:sp>
      <p:pic>
        <p:nvPicPr>
          <p:cNvPr id="3074" name="Picture 2" descr="C:\Users\Vlatka\Downloads\0000096208_l_0_ZWHK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Vlatka\Downloads\maslacak-kao-lijek-2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Vlatka\Downloads\0001374315_l_0_38yc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708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1188000" y="637200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KADULJA (ljekovita biljka)</a:t>
            </a:r>
          </a:p>
        </p:txBody>
      </p:sp>
      <p:pic>
        <p:nvPicPr>
          <p:cNvPr id="3077" name="Picture 5" descr="C:\Users\Vlatka\Downloads\0000540282_l_0_ia42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00" y="3708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niOkvir 11"/>
          <p:cNvSpPr txBox="1"/>
          <p:nvPr/>
        </p:nvSpPr>
        <p:spPr>
          <a:xfrm>
            <a:off x="5508104" y="6372000"/>
            <a:ext cx="237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VODOPIJA (ljekovita biljka)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latka\Downloads\0001380095_l_0_zagv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/>
          <p:cNvSpPr txBox="1"/>
          <p:nvPr/>
        </p:nvSpPr>
        <p:spPr>
          <a:xfrm>
            <a:off x="791936" y="3348000"/>
            <a:ext cx="3276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CRVENA DJETELINA (ljekovita biljka)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153345" y="3348000"/>
            <a:ext cx="301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BIJELA DJETELINA (ljekovita biljka)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50183" y="6372000"/>
            <a:ext cx="325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USKOLISNI TRPUTAC (ljekovita biljka)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944313" y="6372000"/>
            <a:ext cx="3431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ŠIROKOLISNI TRPUTAC (ljekovita biljka)</a:t>
            </a:r>
          </a:p>
        </p:txBody>
      </p:sp>
      <p:pic>
        <p:nvPicPr>
          <p:cNvPr id="4099" name="Picture 3" descr="C:\Users\Vlatka\Downloads\0001383600_l_0_9c9dx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Vlatka\Downloads\trputac uskolis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708000"/>
            <a:ext cx="3419952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Users\Vlatka\Downloads\06_plantago-major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08000"/>
            <a:ext cx="3335853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1404000" y="3348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KOMORAČ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96136" y="33480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KADULJA, ŽALFIJA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403648" y="6372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METVICA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6372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ZOB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60000" y="180000"/>
            <a:ext cx="2771840" cy="360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Ljekovite biljke</a:t>
            </a:r>
          </a:p>
        </p:txBody>
      </p:sp>
      <p:pic>
        <p:nvPicPr>
          <p:cNvPr id="5122" name="Picture 2" descr="C:\Users\Vlatka\Downloads\Foeniculum_vulg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1" y="720000"/>
            <a:ext cx="3597513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C:\Users\Vlatka\Downloads\0001374315_l_0_38yc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Vlatka\Downloads\Mint, Corn (Mentha arvensis) Edge of Fosse Marsh and field of Maize Sapcote SP 4915 9196 (taken 10.9.200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708000"/>
            <a:ext cx="356396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Vlatka\Downloads\64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00" y="3708000"/>
            <a:ext cx="3455722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1331640" y="3348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VIDAC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96136" y="33480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KOPRIVA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331640" y="6372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RUŽMARIN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6372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KAMILICA</a:t>
            </a:r>
          </a:p>
        </p:txBody>
      </p:sp>
      <p:pic>
        <p:nvPicPr>
          <p:cNvPr id="6146" name="Picture 2" descr="C:\Users\Vlatka\Downloads\12906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Vlatka\Downloads\Nettle, Common (Urtica dioica) Fosse Meadows Sharnford SP48249111 (taken 8.9.20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Vlatka\Downloads\HPIM1098_zps385e79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0" y="3708000"/>
            <a:ext cx="3424788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Users\Vlatka\Downloads\kamil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00" y="3708000"/>
            <a:ext cx="3456713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1331640" y="3348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KISELICA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96136" y="33480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STOLISNIK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043608" y="63720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DIVLJA RUŽA (PLOD ŠIPAK)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63720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CRNI GAVEZ</a:t>
            </a:r>
          </a:p>
        </p:txBody>
      </p:sp>
      <p:pic>
        <p:nvPicPr>
          <p:cNvPr id="3074" name="Picture 2" descr="C:\Users\Vlatka\Downloads\commonsorrel_5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Vlatka\Downloads\Achillea_millefolium-gewoon_duizendbla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00" y="720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Vlatka\Downloads\gav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3708000"/>
            <a:ext cx="3456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Vlatka\Downloads\trava-shipov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70800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Users\Vlatka\Downloads\p4509945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0" y="5184000"/>
            <a:ext cx="1594768" cy="1064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362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</vt:lpstr>
      <vt:lpstr>Office Theme</vt:lpstr>
      <vt:lpstr>BILJKE TRAVNJAKA</vt:lpstr>
      <vt:lpstr>PowerPoint Presentation</vt:lpstr>
      <vt:lpstr>ČAROBNA HRVATSKA</vt:lpstr>
      <vt:lpstr>PowerPoint Presentation</vt:lpstr>
      <vt:lpstr>Rano proljeće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BILJKE TRAVNJAKA</dc:title>
  <dc:creator>Vlatka</dc:creator>
  <cp:lastModifiedBy>Maja Jelić-Kolar</cp:lastModifiedBy>
  <cp:revision>76</cp:revision>
  <dcterms:created xsi:type="dcterms:W3CDTF">2014-05-24T16:51:43Z</dcterms:created>
  <dcterms:modified xsi:type="dcterms:W3CDTF">2016-12-05T12:11:47Z</dcterms:modified>
</cp:coreProperties>
</file>