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70" r:id="rId7"/>
    <p:sldId id="264" r:id="rId8"/>
    <p:sldId id="265" r:id="rId9"/>
    <p:sldId id="283" r:id="rId10"/>
    <p:sldId id="266" r:id="rId11"/>
    <p:sldId id="267" r:id="rId12"/>
    <p:sldId id="284" r:id="rId13"/>
    <p:sldId id="285" r:id="rId14"/>
    <p:sldId id="286" r:id="rId15"/>
    <p:sldId id="288" r:id="rId16"/>
    <p:sldId id="289" r:id="rId17"/>
    <p:sldId id="290" r:id="rId18"/>
    <p:sldId id="291" r:id="rId19"/>
    <p:sldId id="292" r:id="rId20"/>
    <p:sldId id="293" r:id="rId21"/>
    <p:sldId id="295" r:id="rId22"/>
    <p:sldId id="268" r:id="rId23"/>
    <p:sldId id="271" r:id="rId24"/>
    <p:sldId id="272" r:id="rId25"/>
    <p:sldId id="273" r:id="rId26"/>
    <p:sldId id="274" r:id="rId27"/>
    <p:sldId id="275" r:id="rId28"/>
    <p:sldId id="269" r:id="rId29"/>
    <p:sldId id="276" r:id="rId30"/>
    <p:sldId id="277" r:id="rId31"/>
    <p:sldId id="278" r:id="rId32"/>
    <p:sldId id="280" r:id="rId33"/>
    <p:sldId id="281" r:id="rId34"/>
    <p:sldId id="282" r:id="rId35"/>
    <p:sldId id="279" r:id="rId36"/>
    <p:sldId id="296" r:id="rId3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209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192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427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600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269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781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662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755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738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186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610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EB4EE-47EA-4E3E-BA81-3CBB0366C9A1}" type="datetimeFigureOut">
              <a:rPr lang="sr-Latn-CS" smtClean="0"/>
              <a:pPr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FF6F3-4514-4002-AC20-35CC90FB74C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306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4048" y="623731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Ivana </a:t>
            </a:r>
            <a:r>
              <a:rPr lang="hr-HR" dirty="0" err="1"/>
              <a:t>Gluhačić</a:t>
            </a:r>
            <a:r>
              <a:rPr lang="hr-HR" dirty="0"/>
              <a:t>, OŠ Julija Klovića, Zagreb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7864" y="2276872"/>
            <a:ext cx="27363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6600" dirty="0"/>
              <a:t>BOŽIĆ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76672"/>
            <a:ext cx="289104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r-HR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BADNJAK</a:t>
            </a:r>
          </a:p>
        </p:txBody>
      </p:sp>
      <p:sp>
        <p:nvSpPr>
          <p:cNvPr id="4" name="Rectangle 3"/>
          <p:cNvSpPr/>
          <p:nvPr/>
        </p:nvSpPr>
        <p:spPr>
          <a:xfrm>
            <a:off x="3501387" y="836712"/>
            <a:ext cx="5643602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Badnjakom se naziva dan uoči Božića, a ime mu dolazi od riječi </a:t>
            </a:r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„</a:t>
            </a:r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bdjeti", jer se na Badnju večer bdije pobožno čekajući Kristovo rođenje. </a:t>
            </a: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23728" y="1340768"/>
            <a:ext cx="4546437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8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HRVATSKI </a:t>
            </a:r>
          </a:p>
          <a:p>
            <a:pPr algn="ctr"/>
            <a:r>
              <a:rPr lang="hr-HR" sz="8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PUČKI</a:t>
            </a:r>
          </a:p>
          <a:p>
            <a:pPr algn="ctr"/>
            <a:r>
              <a:rPr lang="hr-HR" sz="8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OBIČAJI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980728"/>
            <a:ext cx="8501122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r-HR" sz="3200" b="1" dirty="0">
                <a:solidFill>
                  <a:srgbClr val="FF0000"/>
                </a:solidFill>
              </a:rPr>
              <a:t>Na Svetu Luciju običaj je da se noću osoba ogrnuta bijelom plahtom uputi po kućama darivajući djecu suhim smokvama, bademima, orasima i jabukama te plašeći nestašne mališane. Neposlušni pak pod jastukom pronalaze šibu kao opomenu da se poprave. U današnje doba ovu službu preuzeo je Sveti Nikola koji u čizmicu dobre djece stavlja slatkiše, a šibe dijeli njegov pomoćnik Krampus (simbol zlog duha ili vraga).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1340768"/>
            <a:ext cx="80010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800" b="1" dirty="0">
                <a:solidFill>
                  <a:srgbClr val="FF0000"/>
                </a:solidFill>
              </a:rPr>
              <a:t>Stari hrvatski božićni dar bila je i ukrašena jabuka zvana božićnica, a darivali su je mladići djevojkama.</a:t>
            </a:r>
            <a:br>
              <a:rPr lang="hr-HR" sz="4800" b="1" dirty="0">
                <a:solidFill>
                  <a:srgbClr val="FF0000"/>
                </a:solidFill>
              </a:rPr>
            </a:br>
            <a:endParaRPr lang="hr-HR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500042"/>
            <a:ext cx="828680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Jedan običaj koji se sačuvao do danas jest običaj sijanja božićne pšenice kao simbola obnove života i plodnosti. Na dan Svete Barbare ili Svete Lucije sije se pšenica, simbol života u katolika i pripravlja se zelenilo za ukras kuće i stola kod svetkovanja Božića.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2910" y="500042"/>
            <a:ext cx="80724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Nakon Božića pšenica se daje pticama jer se ništa iz tog svetog doba ne smije baciti. Prema narodnom vjerovanju, gustoća iznikle pšenice, boja i sočnost njezinih vlati, predskazat će bolju ili lošiju žetvu iduće godine.</a:t>
            </a:r>
            <a:b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980728"/>
            <a:ext cx="80724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 selima su gotovo nestali običaji unošenja badnjaka i rasprostiranje slame pod blagdanskim stolom u predvečerje Božića.</a:t>
            </a:r>
            <a:br>
              <a:rPr lang="hr-HR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hr-HR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Badnjakom se naziva jedan, a u nekim krajevima i tri velika panja, koja se unose u kuću na Badnju noć i stavljaju na ognjište.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85728"/>
            <a:ext cx="835824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Tri panja simbol su Svetog Trojstva, a njihovim se žarom pripaljuju sve svijeće u kući. Panjevima koji tinjaju obično bi se davalo malo od hrane s blagdanskog stola i vina koje se istom pilo. Vjerovalo se da će vatra velikih panjeva donijeti dobro cijelom domu i svim ukućanima.</a:t>
            </a:r>
            <a:b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214290"/>
            <a:ext cx="86439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Slama se kao znak Božića održala znatno duže od panjeva. Trenutak unošenja slame u kuću, što je obično činio glavni član domaćinstva, označavao je službeni početak proslave blagdana Božića. Unošenje slame i rasprostiranje po podu događalo se s izričitim naglaskom na događaj Božića, jer su redovito taj čin članovi obitelji pratili pjevanjem božićnih pjesama. </a:t>
            </a:r>
            <a:endParaRPr lang="hr-HR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85728"/>
            <a:ext cx="82868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Slama bi se rasprostrla po podu pod stolom, manji se dio stavljao na stol i pokrivao stolnjakom, a dio se klasja vezivao u snopove ili pleo u vijence. Nakon večere, svi bi ukućani od stola pošli do slame gdje bi sjedili i pričali do vremena polaska u crkvu, a u pojedinim se krajevima na Badnju noć nije spavalo u krevetu već na donesenoj slami.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1124744"/>
            <a:ext cx="8229600" cy="17145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1" i="1" u="none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Blagdan je dan kojim obilježavamo važan događaj. </a:t>
            </a:r>
            <a:endParaRPr kumimoji="0" lang="hr-HR" sz="4400" b="1" i="0" u="none" strike="noStrike" kern="120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38370" y="3196446"/>
            <a:ext cx="4038600" cy="235745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1" i="0" u="none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To mogu biti: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1" i="0" u="sng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državni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1" i="0" u="sng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vjerski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1" i="0" u="sng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osobni blagdani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428604"/>
            <a:ext cx="86439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Slama razasuta po tlu bila je znak Isusova rođenja u štalici, dok je simbolika snopova i vijenaca vezana uz plodnost. Poslije blagdana tu su slamu smatrali blagoslovljenom i jamstvom dobrog uroda u vrtu i polju.</a:t>
            </a:r>
            <a:b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357166"/>
            <a:ext cx="850112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Kićenje doma zelenilom od davnine je uvriježen običaj i dužnost koju su obično obavljala djeca. Stablo se nekada kitilo jabukama, narančama, šljivama i kruškama, pozlaćenim orasima i lješnjacima te slasticama od šećera i papira ili staklenim figurama ako ih je tko imao. Uza to, stavljani su papirnati lančići u bojama, zlatne i srebrne niti te lampioni i svjećice koje su se palile u najsvečanijim trenutcima.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500042"/>
            <a:ext cx="80724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U mnogim krajevima je običaj da se na taj dan ide na tri mise. Prva je polnoćka, druga je rana jutarnja, a zove se pastrica, zornica ili mala misa i obično se na toj misi ide na pričest. Treća misa se zove poldanica ili vela misa.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357166"/>
            <a:ext cx="8286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Mlađa čeljad, a posebno djevojke</a:t>
            </a:r>
            <a:r>
              <a:rPr lang="hr-HR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vi-VN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se za svaku misu presvuku u drugu svečanu haljinu. U kući na stolu treba čitavo vrijeme biti boca s rakijom i košarica sa smokvama, orasima, lješnjacima, bademima, iako svaki kraj obiluje svojim specifičnostima. </a:t>
            </a:r>
            <a:endParaRPr lang="hr-HR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14290"/>
            <a:ext cx="835824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Ručak je svečan i obilan, a za stolom se treba naći čitava obitelj. Do iza ručka su svi ukućani na okupu, a popodne mlađa čeljad odlazi čestitati prijateljima i znancima. Ako na Božić pad</a:t>
            </a:r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</a:t>
            </a:r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kiša, vjeruje se da će roditi sve što se motikom okopava.</a:t>
            </a:r>
            <a:b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14290"/>
            <a:ext cx="84296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Značajan je i bogati božićni jelovnik. Uz tradicionalna jela na stolu će se naći sve vrste voća, povrća i mesa, neobično obilje bilo brojem vrsta jela bilo količinom. Osobito su značajna peciva i božićni kruhovi, božićna pečenka, te hladetina.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214290"/>
            <a:ext cx="842968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Božić se pretežno svetkuje po tradiciji intimnije, strogo unutar same obitelji. U starijoj tradiciji poznat je polaznik ili položar, prvi posjetitelj koji na Božić uđe u kuću; u nekim krajevima je to na Badnjak, Stjepanje ili Novu godinu, uz kojega je vezano više običaja i vjerovanja. On treba biti zdrav i krepak, jer to kući donosi sreću. </a:t>
            </a:r>
            <a:endParaRPr lang="hr-HR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32656"/>
            <a:ext cx="87154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 se kojim slučajem ne bi dogodila </a:t>
            </a:r>
            <a:r>
              <a:rPr lang="hr-HR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„</a:t>
            </a:r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nesreća", ukućani se obično unaprijed dogovore s nekim kršnim momkom, koji onda </a:t>
            </a:r>
            <a:r>
              <a:rPr lang="hr-HR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„</a:t>
            </a:r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slučajno" prvi uđe u kuću.</a:t>
            </a:r>
            <a:r>
              <a:rPr lang="hr-HR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Gotovo svi običaji vezani uz polaznika imaju isti cilj i smisao da se izazove radost i uopće blagostanje čitavoga doma.</a:t>
            </a:r>
            <a:b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vi-VN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Božićno čestitanje najprije se događalo u kući među članovima obitelji. </a:t>
            </a:r>
            <a:endParaRPr lang="hr-HR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357166"/>
            <a:ext cx="83582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Zatim je obuhvatilo rođake i prijatelje, a na kraju sve mještane. Čestitanje Božića od kuće do kuće, tzv. koledanje, obavljalo se uz pjevanje boži</a:t>
            </a:r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ć</a:t>
            </a:r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nih pjesama, a čestitari, zvani betlehemari ili pastiri, primali</a:t>
            </a:r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bi darove.</a:t>
            </a: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357166"/>
            <a:ext cx="850112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Vjernost kršćanskoj poruci Božića iskazuje se izrazima božićnog čestitanja: Faljen Isus! Čestit vam bio Bog i Božić i sveto slavno porođenje! uz odgovor: I vaša duša kod Boga bila! Ili: Čestit Božić i porođenje Isusovo! uz odgovor: Čestita ti vira i duša! </a:t>
            </a: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1052736"/>
            <a:ext cx="8229600" cy="4083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000" b="1" i="0" u="none" strike="noStrike" kern="1200" cap="none" spc="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Vjerske blagdane obilježavaju i slave pripadnici određene vjere.</a:t>
            </a:r>
            <a:br>
              <a:rPr kumimoji="0" lang="hr-HR" sz="6000" b="1" i="0" u="none" strike="noStrike" kern="1200" cap="none" spc="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hr-HR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hr-HR" sz="6000" b="1" i="0" u="none" strike="noStrike" kern="1200" cap="none" spc="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6000" b="1" i="0" u="none" strike="noStrike" kern="1200" cap="none" spc="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116632"/>
            <a:ext cx="814393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Lijepa je čestitka: Na dobro ti došlo porođenje Gospodinovo! s odgovorom: I tebi, brate, i svim tvojim u kući! Svetkovanje blagdana uključuje božićni odlazak u crkvu na mise, ali i znakove izmirenja između zavađenih unutar roda ili među susjedima. </a:t>
            </a: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357166"/>
            <a:ext cx="40198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BOŽIĆNI TJEDAN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20" y="1166842"/>
            <a:ext cx="85725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</a:t>
            </a:r>
            <a:r>
              <a:rPr lang="vi-VN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rate osobiti pučki običaji: na Stjepanje ili Štefanje grupe mladića obilaze selo i s popratnim pjesmama čestitaju Stjepanima i Šteficama imendan; na Svetog Ivana, koji dolazi iza Stipanja, blagos</a:t>
            </a:r>
            <a:r>
              <a:rPr lang="hr-HR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</a:t>
            </a:r>
            <a:r>
              <a:rPr lang="vi-VN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ivlje se vin</a:t>
            </a:r>
            <a:r>
              <a:rPr lang="hr-HR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</a:t>
            </a:r>
            <a:r>
              <a:rPr lang="vi-VN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iznosi slama iz kuće i stavlja na voćke da bolje rode; na Nevinu dječicu, Mladence ili Herdoševo, dan iza Svetog Ivana, u mnogim je krajevima običaj da se s vrbovim šibama ljudi lagano udaraju šibanje, a nekoć i starohrvatsko </a:t>
            </a:r>
            <a:r>
              <a:rPr lang="hr-HR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„</a:t>
            </a:r>
            <a:r>
              <a:rPr lang="vi-VN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biranje kralja" te drugih narodnih dužnosnika.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908720"/>
            <a:ext cx="62276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Božićni blagdani završavaju 6. siječnja, kada Crkva slavi Bogojavljenje. Ovim blagdanom Crkva se spominje dvaju događaja iz Isusova života. </a:t>
            </a:r>
            <a:endParaRPr lang="hr-H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980728"/>
            <a:ext cx="84296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b="1" dirty="0">
                <a:solidFill>
                  <a:srgbClr val="FF0000"/>
                </a:solidFill>
              </a:rPr>
              <a:t>Prvi je Isusovo krštenje u rijeci Jordan pa se taj dan naziva i </a:t>
            </a:r>
            <a:r>
              <a:rPr lang="hr-HR" sz="3600" b="1" dirty="0" err="1">
                <a:solidFill>
                  <a:srgbClr val="FF0000"/>
                </a:solidFill>
              </a:rPr>
              <a:t>Vodokršće</a:t>
            </a:r>
            <a:r>
              <a:rPr lang="hr-HR" sz="3600" b="1" dirty="0">
                <a:solidFill>
                  <a:srgbClr val="FF0000"/>
                </a:solidFill>
              </a:rPr>
              <a:t>, a u crkvu donosi krstiti voda s kojom se poslije blagoslivljaju polja i životinje. Drugi je pohod triju mudraca s istoka koji su se došli pokloniti malome Isusu donijevši mu darove, mirtu, zlato i tamjan.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5616" y="1124744"/>
            <a:ext cx="65911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Na dan Bogojavljenja ili Sveta Tri kralja posljednji put pale se božićne svijeće i drvo badnjak, a blaguju se i određena božićna peciva. </a:t>
            </a:r>
            <a:endParaRPr lang="hr-H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980728"/>
            <a:ext cx="8286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Blagdanom Tri kralja zaključuje se središnji skup božićnih običaja. </a:t>
            </a:r>
            <a:endParaRPr lang="hr-HR" sz="3600" b="1" dirty="0">
              <a:solidFill>
                <a:srgbClr val="FF0000"/>
              </a:solidFill>
            </a:endParaRPr>
          </a:p>
          <a:p>
            <a:endParaRPr lang="hr-HR" sz="3600" b="1" dirty="0">
              <a:solidFill>
                <a:srgbClr val="FF0000"/>
              </a:solidFill>
            </a:endParaRPr>
          </a:p>
          <a:p>
            <a:r>
              <a:rPr lang="vi-VN" sz="3600" b="1" dirty="0">
                <a:solidFill>
                  <a:srgbClr val="FF0000"/>
                </a:solidFill>
              </a:rPr>
              <a:t>Toga dana se skidaju božićni ukrasi i u kući završava obiteljski božićni ugođaj. </a:t>
            </a:r>
            <a:endParaRPr lang="hr-H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980728"/>
            <a:ext cx="55721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b="1" dirty="0">
                <a:solidFill>
                  <a:srgbClr val="FF0000"/>
                </a:solidFill>
              </a:rPr>
              <a:t>Ljubav i radost, </a:t>
            </a:r>
          </a:p>
          <a:p>
            <a:r>
              <a:rPr lang="hr-HR" sz="3600" b="1" dirty="0">
                <a:solidFill>
                  <a:srgbClr val="FF0000"/>
                </a:solidFill>
              </a:rPr>
              <a:t>nježnost i blagost,</a:t>
            </a:r>
          </a:p>
          <a:p>
            <a:r>
              <a:rPr lang="hr-HR" sz="3600" b="1" dirty="0">
                <a:solidFill>
                  <a:srgbClr val="FF0000"/>
                </a:solidFill>
              </a:rPr>
              <a:t>sreća i vedrina,</a:t>
            </a:r>
          </a:p>
          <a:p>
            <a:r>
              <a:rPr lang="hr-HR" sz="3600" b="1" dirty="0">
                <a:solidFill>
                  <a:srgbClr val="FF0000"/>
                </a:solidFill>
              </a:rPr>
              <a:t>osmijeh i toplina,</a:t>
            </a:r>
          </a:p>
          <a:p>
            <a:r>
              <a:rPr lang="hr-HR" sz="3600" b="1" dirty="0">
                <a:solidFill>
                  <a:srgbClr val="FF0000"/>
                </a:solidFill>
              </a:rPr>
              <a:t>neka svega toga tebi i</a:t>
            </a:r>
          </a:p>
          <a:p>
            <a:r>
              <a:rPr lang="hr-HR" sz="3600" b="1" dirty="0">
                <a:solidFill>
                  <a:srgbClr val="FF0000"/>
                </a:solidFill>
              </a:rPr>
              <a:t>najmilijima ovaj Božić ima!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1628800"/>
            <a:ext cx="8229600" cy="20717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000" b="1" i="0" u="none" strike="noStrike" kern="1200" cap="none" spc="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Kršćani (katolici) slave Božić.</a:t>
            </a:r>
            <a:br>
              <a:rPr kumimoji="0" lang="hr-HR" sz="6000" b="1" i="0" u="none" strike="noStrike" kern="1200" cap="none" spc="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6000" b="1" i="0" u="none" strike="noStrike" kern="1200" cap="none" spc="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7664" y="1340768"/>
            <a:ext cx="6643734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sz="6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Božić je državni </a:t>
            </a:r>
          </a:p>
          <a:p>
            <a:pPr algn="ctr"/>
            <a:r>
              <a:rPr lang="hr-HR" sz="6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 vjerski blagdan, </a:t>
            </a:r>
          </a:p>
          <a:p>
            <a:pPr algn="ctr"/>
            <a:r>
              <a:rPr lang="hr-HR" sz="6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 slavi se</a:t>
            </a:r>
          </a:p>
          <a:p>
            <a:pPr algn="ctr"/>
            <a:r>
              <a:rPr lang="hr-HR" sz="6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25. prosinca.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571480"/>
            <a:ext cx="746306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9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Božić je </a:t>
            </a:r>
          </a:p>
          <a:p>
            <a:pPr algn="ctr"/>
            <a:r>
              <a:rPr lang="hr-HR" sz="9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blagdan mira.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1268760"/>
            <a:ext cx="7786742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Dan prije Božića, na Badnjak, kiti se božićno drvce i obitelj odlazi na polnoćku.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476672"/>
            <a:ext cx="8643998" cy="61863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Advent ili Došašće je vrijeme priprema za dolazak i rođenje Isusa Krista, a sastoji se od četiri tjedna koja neposredno prethode Božiću i koji simboliziraju četiri tisućljeća, koliko je po Bibliji prošlo od stvaranja svijeta do dolaska Kristova. </a:t>
            </a:r>
            <a:endParaRPr lang="hr-HR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764704"/>
            <a:ext cx="857256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r-HR" sz="3200" b="1" dirty="0">
                <a:solidFill>
                  <a:srgbClr val="FF0000"/>
                </a:solidFill>
              </a:rPr>
              <a:t>U novije vrijeme sve prisutniji znak Adventa, koji ukazuje na Božić i poziva na obiteljsku molitvu, je adventski vijenac, koji se plete od zimzelenih grančica, ali tako da nema početka ni kraja što označuje vječnost. U vijenac se umeću četiri svijeće koje označuju četiri razdjelnice u ljudskoj povijesti: stvaranje, utjelovljenje, otkupljenje i svršetak. Prve adventske nedjelje pali se prva svijeća i tako redom da do Božića gore sve četiri.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P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PK" id="{3C9D1AFA-7573-415F-A1D3-8C8FA12B396C}" vid="{F727F3AE-4F83-4214-81B4-9D8E86ECB0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PK</Template>
  <TotalTime>170</TotalTime>
  <Words>1421</Words>
  <Application>Microsoft Office PowerPoint</Application>
  <PresentationFormat>On-screen Show (4:3)</PresentationFormat>
  <Paragraphs>56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Theme PK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Ivana Gluhačić</dc:creator>
  <cp:lastModifiedBy>Maja Jelić-Kolar</cp:lastModifiedBy>
  <cp:revision>6</cp:revision>
  <dcterms:created xsi:type="dcterms:W3CDTF">2012-12-09T10:31:20Z</dcterms:created>
  <dcterms:modified xsi:type="dcterms:W3CDTF">2016-09-08T12:01:43Z</dcterms:modified>
</cp:coreProperties>
</file>