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</p:sldIdLst>
  <p:sldSz cx="9144000" cy="6858000" type="screen4x3"/>
  <p:notesSz cx="6858000" cy="9144000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98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E3618-B176-4DB7-99F5-B271A8073EBD}" type="datetimeFigureOut">
              <a:rPr lang="sr-Latn-CS" smtClean="0"/>
              <a:pPr/>
              <a:t>8.9.2016.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822D70-E765-4291-8148-3DB5BDD54F33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E3618-B176-4DB7-99F5-B271A8073EBD}" type="datetimeFigureOut">
              <a:rPr lang="sr-Latn-CS" smtClean="0"/>
              <a:pPr/>
              <a:t>8.9.2016.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822D70-E765-4291-8148-3DB5BDD54F33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E3618-B176-4DB7-99F5-B271A8073EBD}" type="datetimeFigureOut">
              <a:rPr lang="sr-Latn-CS" smtClean="0"/>
              <a:pPr/>
              <a:t>8.9.2016.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822D70-E765-4291-8148-3DB5BDD54F33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E3618-B176-4DB7-99F5-B271A8073EBD}" type="datetimeFigureOut">
              <a:rPr lang="sr-Latn-CS" smtClean="0"/>
              <a:pPr/>
              <a:t>8.9.2016.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822D70-E765-4291-8148-3DB5BDD54F33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E3618-B176-4DB7-99F5-B271A8073EBD}" type="datetimeFigureOut">
              <a:rPr lang="sr-Latn-CS" smtClean="0"/>
              <a:pPr/>
              <a:t>8.9.2016.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822D70-E765-4291-8148-3DB5BDD54F33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E3618-B176-4DB7-99F5-B271A8073EBD}" type="datetimeFigureOut">
              <a:rPr lang="sr-Latn-CS" smtClean="0"/>
              <a:pPr/>
              <a:t>8.9.2016.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822D70-E765-4291-8148-3DB5BDD54F33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E3618-B176-4DB7-99F5-B271A8073EBD}" type="datetimeFigureOut">
              <a:rPr lang="sr-Latn-CS" smtClean="0"/>
              <a:pPr/>
              <a:t>8.9.2016.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822D70-E765-4291-8148-3DB5BDD54F33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E3618-B176-4DB7-99F5-B271A8073EBD}" type="datetimeFigureOut">
              <a:rPr lang="sr-Latn-CS" smtClean="0"/>
              <a:pPr/>
              <a:t>8.9.2016.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822D70-E765-4291-8148-3DB5BDD54F33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E3618-B176-4DB7-99F5-B271A8073EBD}" type="datetimeFigureOut">
              <a:rPr lang="sr-Latn-CS" smtClean="0"/>
              <a:pPr/>
              <a:t>8.9.2016.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822D70-E765-4291-8148-3DB5BDD54F33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E3618-B176-4DB7-99F5-B271A8073EBD}" type="datetimeFigureOut">
              <a:rPr lang="sr-Latn-CS" smtClean="0"/>
              <a:pPr/>
              <a:t>8.9.2016.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822D70-E765-4291-8148-3DB5BDD54F33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E3618-B176-4DB7-99F5-B271A8073EBD}" type="datetimeFigureOut">
              <a:rPr lang="sr-Latn-CS" smtClean="0"/>
              <a:pPr/>
              <a:t>8.9.2016.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822D70-E765-4291-8148-3DB5BDD54F33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DE3618-B176-4DB7-99F5-B271A8073EBD}" type="datetimeFigureOut">
              <a:rPr lang="sr-Latn-CS" smtClean="0"/>
              <a:pPr/>
              <a:t>8.9.2016.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822D70-E765-4291-8148-3DB5BDD54F33}" type="slidenum">
              <a:rPr lang="hr-HR" smtClean="0"/>
              <a:pPr/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C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wmf"/><Relationship Id="rId4" Type="http://schemas.openxmlformats.org/officeDocument/2006/relationships/image" Target="../media/image1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.wmf"/><Relationship Id="rId5" Type="http://schemas.openxmlformats.org/officeDocument/2006/relationships/image" Target="../media/image1.png"/><Relationship Id="rId4" Type="http://schemas.openxmlformats.org/officeDocument/2006/relationships/audio" Target="../media/audio3.wav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.wmf"/><Relationship Id="rId5" Type="http://schemas.openxmlformats.org/officeDocument/2006/relationships/image" Target="../media/image1.png"/><Relationship Id="rId4" Type="http://schemas.openxmlformats.org/officeDocument/2006/relationships/audio" Target="../media/audio3.wav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wmf"/><Relationship Id="rId4" Type="http://schemas.openxmlformats.org/officeDocument/2006/relationships/image" Target="../media/image1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.wmf"/><Relationship Id="rId5" Type="http://schemas.openxmlformats.org/officeDocument/2006/relationships/image" Target="../media/image1.png"/><Relationship Id="rId4" Type="http://schemas.openxmlformats.org/officeDocument/2006/relationships/audio" Target="../media/audio3.wav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wmf"/><Relationship Id="rId4" Type="http://schemas.openxmlformats.org/officeDocument/2006/relationships/image" Target="../media/image1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wmf"/><Relationship Id="rId4" Type="http://schemas.openxmlformats.org/officeDocument/2006/relationships/image" Target="../media/image1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wmf"/><Relationship Id="rId4" Type="http://schemas.openxmlformats.org/officeDocument/2006/relationships/image" Target="../media/image1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wmf"/><Relationship Id="rId4" Type="http://schemas.openxmlformats.org/officeDocument/2006/relationships/image" Target="../media/image1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.wmf"/><Relationship Id="rId5" Type="http://schemas.openxmlformats.org/officeDocument/2006/relationships/image" Target="../media/image1.png"/><Relationship Id="rId4" Type="http://schemas.openxmlformats.org/officeDocument/2006/relationships/audio" Target="../media/audio3.wav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wmf"/><Relationship Id="rId4" Type="http://schemas.openxmlformats.org/officeDocument/2006/relationships/image" Target="../media/image1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.wmf"/><Relationship Id="rId5" Type="http://schemas.openxmlformats.org/officeDocument/2006/relationships/image" Target="../media/image1.png"/><Relationship Id="rId4" Type="http://schemas.openxmlformats.org/officeDocument/2006/relationships/audio" Target="../media/audio3.wav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wmf"/><Relationship Id="rId4" Type="http://schemas.openxmlformats.org/officeDocument/2006/relationships/image" Target="../media/image1.png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wmf"/><Relationship Id="rId4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.wmf"/><Relationship Id="rId5" Type="http://schemas.openxmlformats.org/officeDocument/2006/relationships/image" Target="../media/image1.png"/><Relationship Id="rId4" Type="http://schemas.openxmlformats.org/officeDocument/2006/relationships/audio" Target="../media/audio3.wav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wmf"/><Relationship Id="rId4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wmf"/><Relationship Id="rId4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wmf"/><Relationship Id="rId4" Type="http://schemas.openxmlformats.org/officeDocument/2006/relationships/image" Target="../media/image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.wmf"/><Relationship Id="rId5" Type="http://schemas.openxmlformats.org/officeDocument/2006/relationships/image" Target="../media/image1.png"/><Relationship Id="rId4" Type="http://schemas.openxmlformats.org/officeDocument/2006/relationships/audio" Target="../media/audio3.wav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wmf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numCol="1">
            <a:prstTxWarp prst="textDoubleWave1">
              <a:avLst/>
            </a:prstTxWarp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sz="4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Božićni kviz</a:t>
            </a:r>
          </a:p>
        </p:txBody>
      </p:sp>
      <p:sp>
        <p:nvSpPr>
          <p:cNvPr id="5" name="TextBox 1"/>
          <p:cNvSpPr txBox="1"/>
          <p:nvPr/>
        </p:nvSpPr>
        <p:spPr>
          <a:xfrm>
            <a:off x="4860032" y="6021288"/>
            <a:ext cx="38884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sr-Latn-R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r-HR" dirty="0"/>
              <a:t>Ivana </a:t>
            </a:r>
            <a:r>
              <a:rPr lang="hr-HR" dirty="0" err="1"/>
              <a:t>Gluhačić</a:t>
            </a:r>
            <a:r>
              <a:rPr lang="hr-HR" dirty="0"/>
              <a:t>, OŠ Julija Klovića, Zagreb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684213" y="706438"/>
            <a:ext cx="8135937" cy="2554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lvl="0"/>
            <a:r>
              <a:rPr lang="hr-HR" sz="4000" b="1" dirty="0">
                <a:solidFill>
                  <a:srgbClr val="FF0000"/>
                </a:solidFill>
              </a:rPr>
              <a:t>8. U novije vrijeme sve prisutniji znak Adventa, koji ukazuje na Božić i poziva na obiteljsku molitvu je adventski vijenac .</a:t>
            </a:r>
            <a:endParaRPr lang="hr-HR" sz="4400" dirty="0">
              <a:solidFill>
                <a:srgbClr val="FF0000"/>
              </a:solidFill>
            </a:endParaRP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2319338" y="3736975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sz="1800"/>
          </a:p>
        </p:txBody>
      </p:sp>
      <p:sp>
        <p:nvSpPr>
          <p:cNvPr id="8" name="AutoShape 8"/>
          <p:cNvSpPr>
            <a:spLocks noChangeArrowheads="1"/>
          </p:cNvSpPr>
          <p:nvPr/>
        </p:nvSpPr>
        <p:spPr bwMode="auto">
          <a:xfrm rot="834525">
            <a:off x="4554161" y="2888160"/>
            <a:ext cx="3478213" cy="2058987"/>
          </a:xfrm>
          <a:prstGeom prst="wedgeEllipseCallout">
            <a:avLst>
              <a:gd name="adj1" fmla="val -72231"/>
              <a:gd name="adj2" fmla="val 70505"/>
            </a:avLst>
          </a:prstGeom>
          <a:noFill/>
          <a:ln w="38100">
            <a:solidFill>
              <a:srgbClr val="0000FF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en-US" sz="1800"/>
          </a:p>
        </p:txBody>
      </p:sp>
      <p:sp>
        <p:nvSpPr>
          <p:cNvPr id="9" name="Text Box 6"/>
          <p:cNvSpPr txBox="1">
            <a:spLocks noChangeArrowheads="1"/>
          </p:cNvSpPr>
          <p:nvPr/>
        </p:nvSpPr>
        <p:spPr bwMode="auto">
          <a:xfrm>
            <a:off x="5096667" y="3181851"/>
            <a:ext cx="2160588" cy="161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hr-HR" sz="10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DA</a:t>
            </a:r>
          </a:p>
        </p:txBody>
      </p:sp>
      <p:sp>
        <p:nvSpPr>
          <p:cNvPr id="10" name="WordArt 10"/>
          <p:cNvSpPr>
            <a:spLocks noChangeArrowheads="1" noChangeShapeType="1" noTextEdit="1"/>
          </p:cNvSpPr>
          <p:nvPr/>
        </p:nvSpPr>
        <p:spPr bwMode="auto">
          <a:xfrm>
            <a:off x="4356100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1</a:t>
            </a:r>
          </a:p>
        </p:txBody>
      </p:sp>
      <p:sp>
        <p:nvSpPr>
          <p:cNvPr id="11" name="WordArt 11"/>
          <p:cNvSpPr>
            <a:spLocks noChangeArrowheads="1" noChangeShapeType="1" noTextEdit="1"/>
          </p:cNvSpPr>
          <p:nvPr/>
        </p:nvSpPr>
        <p:spPr bwMode="auto">
          <a:xfrm>
            <a:off x="4859338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2</a:t>
            </a:r>
          </a:p>
        </p:txBody>
      </p:sp>
      <p:sp>
        <p:nvSpPr>
          <p:cNvPr id="12" name="WordArt 12"/>
          <p:cNvSpPr>
            <a:spLocks noChangeArrowheads="1" noChangeShapeType="1" noTextEdit="1"/>
          </p:cNvSpPr>
          <p:nvPr/>
        </p:nvSpPr>
        <p:spPr bwMode="auto">
          <a:xfrm>
            <a:off x="5435600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3</a:t>
            </a:r>
          </a:p>
        </p:txBody>
      </p:sp>
      <p:sp>
        <p:nvSpPr>
          <p:cNvPr id="13" name="WordArt 13"/>
          <p:cNvSpPr>
            <a:spLocks noChangeArrowheads="1" noChangeShapeType="1" noTextEdit="1"/>
          </p:cNvSpPr>
          <p:nvPr/>
        </p:nvSpPr>
        <p:spPr bwMode="auto">
          <a:xfrm>
            <a:off x="5940425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4</a:t>
            </a:r>
          </a:p>
        </p:txBody>
      </p:sp>
      <p:sp>
        <p:nvSpPr>
          <p:cNvPr id="14" name="WordArt 14"/>
          <p:cNvSpPr>
            <a:spLocks noChangeArrowheads="1" noChangeShapeType="1" noTextEdit="1"/>
          </p:cNvSpPr>
          <p:nvPr/>
        </p:nvSpPr>
        <p:spPr bwMode="auto">
          <a:xfrm>
            <a:off x="6443663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5</a:t>
            </a:r>
          </a:p>
        </p:txBody>
      </p:sp>
      <p:pic>
        <p:nvPicPr>
          <p:cNvPr id="15" name="Picture 15" descr="j0234131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078663" y="5157788"/>
            <a:ext cx="1057275" cy="1123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0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000"/>
                            </p:stCondLst>
                            <p:childTnLst>
                              <p:par>
                                <p:cTn id="2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0"/>
                            </p:stCondLst>
                            <p:childTnLst>
                              <p:par>
                                <p:cTn id="3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Startup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5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832090" y="620688"/>
            <a:ext cx="7048020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hr-HR" sz="4000" b="1" dirty="0">
                <a:solidFill>
                  <a:srgbClr val="FF0000"/>
                </a:solidFill>
              </a:rPr>
              <a:t>9. Ime Badnjak dolazi od riječi</a:t>
            </a:r>
          </a:p>
          <a:p>
            <a:r>
              <a:rPr lang="hr-HR" sz="4000" b="1" dirty="0">
                <a:solidFill>
                  <a:srgbClr val="FF0000"/>
                </a:solidFill>
              </a:rPr>
              <a:t> „spavati” jer se na Badnju večer</a:t>
            </a:r>
          </a:p>
          <a:p>
            <a:r>
              <a:rPr lang="hr-HR" sz="4000" b="1" dirty="0">
                <a:solidFill>
                  <a:srgbClr val="FF0000"/>
                </a:solidFill>
              </a:rPr>
              <a:t> odlazi rano spavati.</a:t>
            </a:r>
            <a:endParaRPr lang="hr-HR" sz="4000" dirty="0">
              <a:solidFill>
                <a:srgbClr val="FF0000"/>
              </a:solidFill>
            </a:endParaRPr>
          </a:p>
        </p:txBody>
      </p:sp>
      <p:sp>
        <p:nvSpPr>
          <p:cNvPr id="4" name="WordArt 6"/>
          <p:cNvSpPr>
            <a:spLocks noChangeArrowheads="1" noChangeShapeType="1" noTextEdit="1"/>
          </p:cNvSpPr>
          <p:nvPr/>
        </p:nvSpPr>
        <p:spPr bwMode="auto">
          <a:xfrm>
            <a:off x="4356100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1</a:t>
            </a:r>
          </a:p>
        </p:txBody>
      </p:sp>
      <p:sp>
        <p:nvSpPr>
          <p:cNvPr id="5" name="WordArt 7"/>
          <p:cNvSpPr>
            <a:spLocks noChangeArrowheads="1" noChangeShapeType="1" noTextEdit="1"/>
          </p:cNvSpPr>
          <p:nvPr/>
        </p:nvSpPr>
        <p:spPr bwMode="auto">
          <a:xfrm>
            <a:off x="4859338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2</a:t>
            </a:r>
          </a:p>
        </p:txBody>
      </p:sp>
      <p:sp>
        <p:nvSpPr>
          <p:cNvPr id="6" name="WordArt 8"/>
          <p:cNvSpPr>
            <a:spLocks noChangeArrowheads="1" noChangeShapeType="1" noTextEdit="1"/>
          </p:cNvSpPr>
          <p:nvPr/>
        </p:nvSpPr>
        <p:spPr bwMode="auto">
          <a:xfrm>
            <a:off x="5435600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3</a:t>
            </a:r>
          </a:p>
        </p:txBody>
      </p:sp>
      <p:sp>
        <p:nvSpPr>
          <p:cNvPr id="7" name="WordArt 9"/>
          <p:cNvSpPr>
            <a:spLocks noChangeArrowheads="1" noChangeShapeType="1" noTextEdit="1"/>
          </p:cNvSpPr>
          <p:nvPr/>
        </p:nvSpPr>
        <p:spPr bwMode="auto">
          <a:xfrm>
            <a:off x="5940425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4</a:t>
            </a:r>
          </a:p>
        </p:txBody>
      </p:sp>
      <p:sp>
        <p:nvSpPr>
          <p:cNvPr id="8" name="WordArt 10"/>
          <p:cNvSpPr>
            <a:spLocks noChangeArrowheads="1" noChangeShapeType="1" noTextEdit="1"/>
          </p:cNvSpPr>
          <p:nvPr/>
        </p:nvSpPr>
        <p:spPr bwMode="auto">
          <a:xfrm>
            <a:off x="6443663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5</a:t>
            </a:r>
          </a:p>
        </p:txBody>
      </p:sp>
      <p:pic>
        <p:nvPicPr>
          <p:cNvPr id="9" name="Picture 11" descr="j0234131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078663" y="5157788"/>
            <a:ext cx="1057275" cy="1123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AutoShape 13"/>
          <p:cNvSpPr>
            <a:spLocks noChangeArrowheads="1"/>
          </p:cNvSpPr>
          <p:nvPr/>
        </p:nvSpPr>
        <p:spPr bwMode="auto">
          <a:xfrm>
            <a:off x="5507038" y="2205038"/>
            <a:ext cx="2952750" cy="2592387"/>
          </a:xfrm>
          <a:prstGeom prst="wedgeEllipseCallout">
            <a:avLst>
              <a:gd name="adj1" fmla="val -119172"/>
              <a:gd name="adj2" fmla="val 16517"/>
            </a:avLst>
          </a:prstGeom>
          <a:noFill/>
          <a:ln w="38100">
            <a:solidFill>
              <a:srgbClr val="0000FF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en-US" sz="1800" dirty="0">
              <a:solidFill>
                <a:srgbClr val="FFFF00"/>
              </a:solidFill>
            </a:endParaRPr>
          </a:p>
        </p:txBody>
      </p:sp>
      <p:sp>
        <p:nvSpPr>
          <p:cNvPr id="12" name="Text Box 14"/>
          <p:cNvSpPr txBox="1">
            <a:spLocks noChangeArrowheads="1"/>
          </p:cNvSpPr>
          <p:nvPr/>
        </p:nvSpPr>
        <p:spPr bwMode="auto">
          <a:xfrm>
            <a:off x="5867400" y="2708275"/>
            <a:ext cx="2160588" cy="161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hr-HR" sz="10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itchFamily="34" charset="0"/>
              </a:rPr>
              <a:t>NE</a:t>
            </a:r>
            <a:endParaRPr lang="en-US" sz="100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0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000"/>
                            </p:stCondLst>
                            <p:childTnLst>
                              <p:par>
                                <p:cTn id="2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0"/>
                            </p:stCondLst>
                            <p:childTnLst>
                              <p:par>
                                <p:cTn id="3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Startup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Messag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11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5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900113" y="615950"/>
            <a:ext cx="7590155" cy="2554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hr-HR" sz="4000" b="1" dirty="0">
                <a:solidFill>
                  <a:srgbClr val="FF0000"/>
                </a:solidFill>
              </a:rPr>
              <a:t>10. Stari hrvatski božićni dar bila je</a:t>
            </a:r>
          </a:p>
          <a:p>
            <a:r>
              <a:rPr lang="hr-HR" sz="4000" b="1" dirty="0">
                <a:solidFill>
                  <a:srgbClr val="FF0000"/>
                </a:solidFill>
              </a:rPr>
              <a:t> i ukrašena jabuka zvana </a:t>
            </a:r>
          </a:p>
          <a:p>
            <a:r>
              <a:rPr lang="hr-HR" sz="4000" b="1" dirty="0">
                <a:solidFill>
                  <a:srgbClr val="FF0000"/>
                </a:solidFill>
              </a:rPr>
              <a:t>badnjača, a darivali su je </a:t>
            </a:r>
          </a:p>
          <a:p>
            <a:r>
              <a:rPr lang="hr-HR" sz="4000" b="1" dirty="0">
                <a:solidFill>
                  <a:srgbClr val="FF0000"/>
                </a:solidFill>
              </a:rPr>
              <a:t>mladići djevojkama. </a:t>
            </a:r>
            <a:endParaRPr lang="hr-HR" sz="4000" dirty="0">
              <a:solidFill>
                <a:srgbClr val="FF0000"/>
              </a:solidFill>
            </a:endParaRPr>
          </a:p>
        </p:txBody>
      </p:sp>
      <p:sp>
        <p:nvSpPr>
          <p:cNvPr id="4" name="WordArt 6"/>
          <p:cNvSpPr>
            <a:spLocks noChangeArrowheads="1" noChangeShapeType="1" noTextEdit="1"/>
          </p:cNvSpPr>
          <p:nvPr/>
        </p:nvSpPr>
        <p:spPr bwMode="auto">
          <a:xfrm>
            <a:off x="4356100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1</a:t>
            </a:r>
          </a:p>
        </p:txBody>
      </p:sp>
      <p:sp>
        <p:nvSpPr>
          <p:cNvPr id="5" name="WordArt 7"/>
          <p:cNvSpPr>
            <a:spLocks noChangeArrowheads="1" noChangeShapeType="1" noTextEdit="1"/>
          </p:cNvSpPr>
          <p:nvPr/>
        </p:nvSpPr>
        <p:spPr bwMode="auto">
          <a:xfrm>
            <a:off x="4859338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2</a:t>
            </a:r>
          </a:p>
        </p:txBody>
      </p:sp>
      <p:sp>
        <p:nvSpPr>
          <p:cNvPr id="6" name="WordArt 8"/>
          <p:cNvSpPr>
            <a:spLocks noChangeArrowheads="1" noChangeShapeType="1" noTextEdit="1"/>
          </p:cNvSpPr>
          <p:nvPr/>
        </p:nvSpPr>
        <p:spPr bwMode="auto">
          <a:xfrm>
            <a:off x="5435600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3</a:t>
            </a:r>
          </a:p>
        </p:txBody>
      </p:sp>
      <p:sp>
        <p:nvSpPr>
          <p:cNvPr id="7" name="WordArt 9"/>
          <p:cNvSpPr>
            <a:spLocks noChangeArrowheads="1" noChangeShapeType="1" noTextEdit="1"/>
          </p:cNvSpPr>
          <p:nvPr/>
        </p:nvSpPr>
        <p:spPr bwMode="auto">
          <a:xfrm>
            <a:off x="5940425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4</a:t>
            </a:r>
          </a:p>
        </p:txBody>
      </p:sp>
      <p:sp>
        <p:nvSpPr>
          <p:cNvPr id="8" name="WordArt 10"/>
          <p:cNvSpPr>
            <a:spLocks noChangeArrowheads="1" noChangeShapeType="1" noTextEdit="1"/>
          </p:cNvSpPr>
          <p:nvPr/>
        </p:nvSpPr>
        <p:spPr bwMode="auto">
          <a:xfrm>
            <a:off x="6443663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5</a:t>
            </a:r>
          </a:p>
        </p:txBody>
      </p:sp>
      <p:pic>
        <p:nvPicPr>
          <p:cNvPr id="9" name="Picture 11" descr="j0234131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078663" y="5157788"/>
            <a:ext cx="1057275" cy="1123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AutoShape 13"/>
          <p:cNvSpPr>
            <a:spLocks noChangeArrowheads="1"/>
          </p:cNvSpPr>
          <p:nvPr/>
        </p:nvSpPr>
        <p:spPr bwMode="auto">
          <a:xfrm>
            <a:off x="5507038" y="2205038"/>
            <a:ext cx="2952750" cy="2592387"/>
          </a:xfrm>
          <a:prstGeom prst="wedgeEllipseCallout">
            <a:avLst>
              <a:gd name="adj1" fmla="val -119172"/>
              <a:gd name="adj2" fmla="val 16517"/>
            </a:avLst>
          </a:prstGeom>
          <a:noFill/>
          <a:ln w="38100">
            <a:solidFill>
              <a:srgbClr val="0000FF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en-US" sz="1800" dirty="0">
              <a:solidFill>
                <a:srgbClr val="FFFF00"/>
              </a:solidFill>
            </a:endParaRPr>
          </a:p>
        </p:txBody>
      </p:sp>
      <p:sp>
        <p:nvSpPr>
          <p:cNvPr id="12" name="Text Box 14"/>
          <p:cNvSpPr txBox="1">
            <a:spLocks noChangeArrowheads="1"/>
          </p:cNvSpPr>
          <p:nvPr/>
        </p:nvSpPr>
        <p:spPr bwMode="auto">
          <a:xfrm>
            <a:off x="5867400" y="2708275"/>
            <a:ext cx="2160588" cy="161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hr-HR" sz="10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itchFamily="34" charset="0"/>
              </a:rPr>
              <a:t>NE</a:t>
            </a:r>
            <a:endParaRPr lang="en-US" sz="100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0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000"/>
                            </p:stCondLst>
                            <p:childTnLst>
                              <p:par>
                                <p:cTn id="2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0"/>
                            </p:stCondLst>
                            <p:childTnLst>
                              <p:par>
                                <p:cTn id="3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Startup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Messag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11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684213" y="706438"/>
            <a:ext cx="8135937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lvl="0"/>
            <a:r>
              <a:rPr lang="hr-HR" sz="4000" b="1" dirty="0">
                <a:solidFill>
                  <a:srgbClr val="FF0000"/>
                </a:solidFill>
              </a:rPr>
              <a:t>11. Na dan Svete Barbare ili Svete Lucije sije se pšenica, simbol obnove života i plodnosti.</a:t>
            </a:r>
            <a:endParaRPr lang="hr-HR" sz="4400" dirty="0">
              <a:solidFill>
                <a:srgbClr val="FF0000"/>
              </a:solidFill>
            </a:endParaRP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2319338" y="3736975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sz="1800"/>
          </a:p>
        </p:txBody>
      </p:sp>
      <p:sp>
        <p:nvSpPr>
          <p:cNvPr id="8" name="AutoShape 8"/>
          <p:cNvSpPr>
            <a:spLocks noChangeArrowheads="1"/>
          </p:cNvSpPr>
          <p:nvPr/>
        </p:nvSpPr>
        <p:spPr bwMode="auto">
          <a:xfrm rot="834525">
            <a:off x="4554161" y="2888160"/>
            <a:ext cx="3478213" cy="2058987"/>
          </a:xfrm>
          <a:prstGeom prst="wedgeEllipseCallout">
            <a:avLst>
              <a:gd name="adj1" fmla="val -72231"/>
              <a:gd name="adj2" fmla="val 70505"/>
            </a:avLst>
          </a:prstGeom>
          <a:noFill/>
          <a:ln w="38100">
            <a:solidFill>
              <a:srgbClr val="0000FF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en-US" sz="1800"/>
          </a:p>
        </p:txBody>
      </p:sp>
      <p:sp>
        <p:nvSpPr>
          <p:cNvPr id="9" name="Text Box 6"/>
          <p:cNvSpPr txBox="1">
            <a:spLocks noChangeArrowheads="1"/>
          </p:cNvSpPr>
          <p:nvPr/>
        </p:nvSpPr>
        <p:spPr bwMode="auto">
          <a:xfrm>
            <a:off x="5357818" y="3214686"/>
            <a:ext cx="2160588" cy="161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hr-HR" sz="10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DA</a:t>
            </a:r>
          </a:p>
        </p:txBody>
      </p:sp>
      <p:sp>
        <p:nvSpPr>
          <p:cNvPr id="10" name="WordArt 10"/>
          <p:cNvSpPr>
            <a:spLocks noChangeArrowheads="1" noChangeShapeType="1" noTextEdit="1"/>
          </p:cNvSpPr>
          <p:nvPr/>
        </p:nvSpPr>
        <p:spPr bwMode="auto">
          <a:xfrm>
            <a:off x="4356100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1</a:t>
            </a:r>
          </a:p>
        </p:txBody>
      </p:sp>
      <p:sp>
        <p:nvSpPr>
          <p:cNvPr id="11" name="WordArt 11"/>
          <p:cNvSpPr>
            <a:spLocks noChangeArrowheads="1" noChangeShapeType="1" noTextEdit="1"/>
          </p:cNvSpPr>
          <p:nvPr/>
        </p:nvSpPr>
        <p:spPr bwMode="auto">
          <a:xfrm>
            <a:off x="4859338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2</a:t>
            </a:r>
          </a:p>
        </p:txBody>
      </p:sp>
      <p:sp>
        <p:nvSpPr>
          <p:cNvPr id="12" name="WordArt 12"/>
          <p:cNvSpPr>
            <a:spLocks noChangeArrowheads="1" noChangeShapeType="1" noTextEdit="1"/>
          </p:cNvSpPr>
          <p:nvPr/>
        </p:nvSpPr>
        <p:spPr bwMode="auto">
          <a:xfrm>
            <a:off x="5435600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3</a:t>
            </a:r>
          </a:p>
        </p:txBody>
      </p:sp>
      <p:sp>
        <p:nvSpPr>
          <p:cNvPr id="13" name="WordArt 13"/>
          <p:cNvSpPr>
            <a:spLocks noChangeArrowheads="1" noChangeShapeType="1" noTextEdit="1"/>
          </p:cNvSpPr>
          <p:nvPr/>
        </p:nvSpPr>
        <p:spPr bwMode="auto">
          <a:xfrm>
            <a:off x="5940425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4</a:t>
            </a:r>
          </a:p>
        </p:txBody>
      </p:sp>
      <p:sp>
        <p:nvSpPr>
          <p:cNvPr id="14" name="WordArt 14"/>
          <p:cNvSpPr>
            <a:spLocks noChangeArrowheads="1" noChangeShapeType="1" noTextEdit="1"/>
          </p:cNvSpPr>
          <p:nvPr/>
        </p:nvSpPr>
        <p:spPr bwMode="auto">
          <a:xfrm>
            <a:off x="6443663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5</a:t>
            </a:r>
          </a:p>
        </p:txBody>
      </p:sp>
      <p:pic>
        <p:nvPicPr>
          <p:cNvPr id="15" name="Picture 15" descr="j0234131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078663" y="5157788"/>
            <a:ext cx="1057275" cy="1123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0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000"/>
                            </p:stCondLst>
                            <p:childTnLst>
                              <p:par>
                                <p:cTn id="2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0"/>
                            </p:stCondLst>
                            <p:childTnLst>
                              <p:par>
                                <p:cTn id="3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Startup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5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777577" y="620688"/>
            <a:ext cx="7358361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hr-HR" sz="4000" b="1" dirty="0">
                <a:solidFill>
                  <a:srgbClr val="FF0000"/>
                </a:solidFill>
              </a:rPr>
              <a:t>12. Nakon Božića pšenica se daje </a:t>
            </a:r>
          </a:p>
          <a:p>
            <a:r>
              <a:rPr lang="hr-HR" sz="4000" b="1" dirty="0">
                <a:solidFill>
                  <a:srgbClr val="FF0000"/>
                </a:solidFill>
              </a:rPr>
              <a:t>svinjama jer se ništa iz tog svetog </a:t>
            </a:r>
          </a:p>
          <a:p>
            <a:r>
              <a:rPr lang="hr-HR" sz="4000" b="1" dirty="0">
                <a:solidFill>
                  <a:srgbClr val="FF0000"/>
                </a:solidFill>
              </a:rPr>
              <a:t>doba ne smije  bacati.</a:t>
            </a:r>
            <a:endParaRPr lang="hr-HR" sz="4000" dirty="0">
              <a:solidFill>
                <a:srgbClr val="FF0000"/>
              </a:solidFill>
            </a:endParaRPr>
          </a:p>
        </p:txBody>
      </p:sp>
      <p:sp>
        <p:nvSpPr>
          <p:cNvPr id="4" name="WordArt 6"/>
          <p:cNvSpPr>
            <a:spLocks noChangeArrowheads="1" noChangeShapeType="1" noTextEdit="1"/>
          </p:cNvSpPr>
          <p:nvPr/>
        </p:nvSpPr>
        <p:spPr bwMode="auto">
          <a:xfrm>
            <a:off x="4356100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1</a:t>
            </a:r>
          </a:p>
        </p:txBody>
      </p:sp>
      <p:sp>
        <p:nvSpPr>
          <p:cNvPr id="5" name="WordArt 7"/>
          <p:cNvSpPr>
            <a:spLocks noChangeArrowheads="1" noChangeShapeType="1" noTextEdit="1"/>
          </p:cNvSpPr>
          <p:nvPr/>
        </p:nvSpPr>
        <p:spPr bwMode="auto">
          <a:xfrm>
            <a:off x="4859338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2</a:t>
            </a:r>
          </a:p>
        </p:txBody>
      </p:sp>
      <p:sp>
        <p:nvSpPr>
          <p:cNvPr id="6" name="WordArt 8"/>
          <p:cNvSpPr>
            <a:spLocks noChangeArrowheads="1" noChangeShapeType="1" noTextEdit="1"/>
          </p:cNvSpPr>
          <p:nvPr/>
        </p:nvSpPr>
        <p:spPr bwMode="auto">
          <a:xfrm>
            <a:off x="5435600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3</a:t>
            </a:r>
          </a:p>
        </p:txBody>
      </p:sp>
      <p:sp>
        <p:nvSpPr>
          <p:cNvPr id="7" name="WordArt 9"/>
          <p:cNvSpPr>
            <a:spLocks noChangeArrowheads="1" noChangeShapeType="1" noTextEdit="1"/>
          </p:cNvSpPr>
          <p:nvPr/>
        </p:nvSpPr>
        <p:spPr bwMode="auto">
          <a:xfrm>
            <a:off x="5940425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4</a:t>
            </a:r>
          </a:p>
        </p:txBody>
      </p:sp>
      <p:sp>
        <p:nvSpPr>
          <p:cNvPr id="8" name="WordArt 10"/>
          <p:cNvSpPr>
            <a:spLocks noChangeArrowheads="1" noChangeShapeType="1" noTextEdit="1"/>
          </p:cNvSpPr>
          <p:nvPr/>
        </p:nvSpPr>
        <p:spPr bwMode="auto">
          <a:xfrm>
            <a:off x="6443663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5</a:t>
            </a:r>
          </a:p>
        </p:txBody>
      </p:sp>
      <p:pic>
        <p:nvPicPr>
          <p:cNvPr id="9" name="Picture 11" descr="j0234131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078663" y="5157788"/>
            <a:ext cx="1057275" cy="1123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AutoShape 13"/>
          <p:cNvSpPr>
            <a:spLocks noChangeArrowheads="1"/>
          </p:cNvSpPr>
          <p:nvPr/>
        </p:nvSpPr>
        <p:spPr bwMode="auto">
          <a:xfrm>
            <a:off x="5507038" y="2205038"/>
            <a:ext cx="2952750" cy="2592387"/>
          </a:xfrm>
          <a:prstGeom prst="wedgeEllipseCallout">
            <a:avLst>
              <a:gd name="adj1" fmla="val -119172"/>
              <a:gd name="adj2" fmla="val 16517"/>
            </a:avLst>
          </a:prstGeom>
          <a:noFill/>
          <a:ln w="38100">
            <a:solidFill>
              <a:srgbClr val="0000FF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en-US" sz="1800" dirty="0">
              <a:solidFill>
                <a:srgbClr val="FFFF00"/>
              </a:solidFill>
            </a:endParaRPr>
          </a:p>
        </p:txBody>
      </p:sp>
      <p:sp>
        <p:nvSpPr>
          <p:cNvPr id="12" name="Text Box 14"/>
          <p:cNvSpPr txBox="1">
            <a:spLocks noChangeArrowheads="1"/>
          </p:cNvSpPr>
          <p:nvPr/>
        </p:nvSpPr>
        <p:spPr bwMode="auto">
          <a:xfrm>
            <a:off x="5867400" y="2708275"/>
            <a:ext cx="2160588" cy="161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hr-HR" sz="10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itchFamily="34" charset="0"/>
              </a:rPr>
              <a:t>NE</a:t>
            </a:r>
            <a:endParaRPr lang="en-US" sz="100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0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000"/>
                            </p:stCondLst>
                            <p:childTnLst>
                              <p:par>
                                <p:cTn id="2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0"/>
                            </p:stCondLst>
                            <p:childTnLst>
                              <p:par>
                                <p:cTn id="3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Startup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Messag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11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684213" y="706438"/>
            <a:ext cx="8135937" cy="2554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lvl="0"/>
            <a:r>
              <a:rPr lang="hr-HR" sz="4000" b="1" dirty="0">
                <a:solidFill>
                  <a:srgbClr val="FF0000"/>
                </a:solidFill>
              </a:rPr>
              <a:t>13. Prema narodnom vjerovanju, gustoća iznikle pšenice, boja i sočnost njezinih vlati, predskazat će bolju ili lošiju žetvu iduće godine.  </a:t>
            </a:r>
            <a:endParaRPr lang="hr-HR" sz="4400" dirty="0">
              <a:solidFill>
                <a:srgbClr val="FF0000"/>
              </a:solidFill>
            </a:endParaRP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2319338" y="3736975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sz="1800"/>
          </a:p>
        </p:txBody>
      </p:sp>
      <p:sp>
        <p:nvSpPr>
          <p:cNvPr id="8" name="AutoShape 8"/>
          <p:cNvSpPr>
            <a:spLocks noChangeArrowheads="1"/>
          </p:cNvSpPr>
          <p:nvPr/>
        </p:nvSpPr>
        <p:spPr bwMode="auto">
          <a:xfrm rot="834525">
            <a:off x="4768475" y="3173913"/>
            <a:ext cx="3478213" cy="2058987"/>
          </a:xfrm>
          <a:prstGeom prst="wedgeEllipseCallout">
            <a:avLst>
              <a:gd name="adj1" fmla="val -72231"/>
              <a:gd name="adj2" fmla="val 70505"/>
            </a:avLst>
          </a:prstGeom>
          <a:noFill/>
          <a:ln w="38100">
            <a:solidFill>
              <a:srgbClr val="0000FF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en-US" sz="1800"/>
          </a:p>
        </p:txBody>
      </p:sp>
      <p:sp>
        <p:nvSpPr>
          <p:cNvPr id="9" name="Text Box 6"/>
          <p:cNvSpPr txBox="1">
            <a:spLocks noChangeArrowheads="1"/>
          </p:cNvSpPr>
          <p:nvPr/>
        </p:nvSpPr>
        <p:spPr bwMode="auto">
          <a:xfrm>
            <a:off x="5357818" y="3214686"/>
            <a:ext cx="2160588" cy="161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hr-HR" sz="10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DA</a:t>
            </a:r>
          </a:p>
        </p:txBody>
      </p:sp>
      <p:sp>
        <p:nvSpPr>
          <p:cNvPr id="10" name="WordArt 10"/>
          <p:cNvSpPr>
            <a:spLocks noChangeArrowheads="1" noChangeShapeType="1" noTextEdit="1"/>
          </p:cNvSpPr>
          <p:nvPr/>
        </p:nvSpPr>
        <p:spPr bwMode="auto">
          <a:xfrm>
            <a:off x="4356100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1</a:t>
            </a:r>
          </a:p>
        </p:txBody>
      </p:sp>
      <p:sp>
        <p:nvSpPr>
          <p:cNvPr id="11" name="WordArt 11"/>
          <p:cNvSpPr>
            <a:spLocks noChangeArrowheads="1" noChangeShapeType="1" noTextEdit="1"/>
          </p:cNvSpPr>
          <p:nvPr/>
        </p:nvSpPr>
        <p:spPr bwMode="auto">
          <a:xfrm>
            <a:off x="4859338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2</a:t>
            </a:r>
          </a:p>
        </p:txBody>
      </p:sp>
      <p:sp>
        <p:nvSpPr>
          <p:cNvPr id="12" name="WordArt 12"/>
          <p:cNvSpPr>
            <a:spLocks noChangeArrowheads="1" noChangeShapeType="1" noTextEdit="1"/>
          </p:cNvSpPr>
          <p:nvPr/>
        </p:nvSpPr>
        <p:spPr bwMode="auto">
          <a:xfrm>
            <a:off x="5435600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3</a:t>
            </a:r>
          </a:p>
        </p:txBody>
      </p:sp>
      <p:sp>
        <p:nvSpPr>
          <p:cNvPr id="13" name="WordArt 13"/>
          <p:cNvSpPr>
            <a:spLocks noChangeArrowheads="1" noChangeShapeType="1" noTextEdit="1"/>
          </p:cNvSpPr>
          <p:nvPr/>
        </p:nvSpPr>
        <p:spPr bwMode="auto">
          <a:xfrm>
            <a:off x="5940425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4</a:t>
            </a:r>
          </a:p>
        </p:txBody>
      </p:sp>
      <p:sp>
        <p:nvSpPr>
          <p:cNvPr id="14" name="WordArt 14"/>
          <p:cNvSpPr>
            <a:spLocks noChangeArrowheads="1" noChangeShapeType="1" noTextEdit="1"/>
          </p:cNvSpPr>
          <p:nvPr/>
        </p:nvSpPr>
        <p:spPr bwMode="auto">
          <a:xfrm>
            <a:off x="6443663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5</a:t>
            </a:r>
          </a:p>
        </p:txBody>
      </p:sp>
      <p:pic>
        <p:nvPicPr>
          <p:cNvPr id="15" name="Picture 15" descr="j0234131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078663" y="5157788"/>
            <a:ext cx="1057275" cy="1123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0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000"/>
                            </p:stCondLst>
                            <p:childTnLst>
                              <p:par>
                                <p:cTn id="2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0"/>
                            </p:stCondLst>
                            <p:childTnLst>
                              <p:par>
                                <p:cTn id="3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Startup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684213" y="706438"/>
            <a:ext cx="8135937" cy="2554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lvl="0"/>
            <a:r>
              <a:rPr lang="hr-HR" sz="4000" b="1" dirty="0">
                <a:solidFill>
                  <a:srgbClr val="FF0000"/>
                </a:solidFill>
              </a:rPr>
              <a:t>14. Badnjakom se naziva jedan, a u nekim krajevima i tri velika panja, koja se unose u kuću na Badnju noć i stavljaju na ognjište. </a:t>
            </a:r>
            <a:endParaRPr lang="hr-HR" sz="4400" dirty="0">
              <a:solidFill>
                <a:srgbClr val="FF0000"/>
              </a:solidFill>
            </a:endParaRP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2319338" y="3736975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sz="1800"/>
          </a:p>
        </p:txBody>
      </p:sp>
      <p:sp>
        <p:nvSpPr>
          <p:cNvPr id="8" name="AutoShape 8"/>
          <p:cNvSpPr>
            <a:spLocks noChangeArrowheads="1"/>
          </p:cNvSpPr>
          <p:nvPr/>
        </p:nvSpPr>
        <p:spPr bwMode="auto">
          <a:xfrm rot="834525">
            <a:off x="4768475" y="3173913"/>
            <a:ext cx="3478213" cy="2058987"/>
          </a:xfrm>
          <a:prstGeom prst="wedgeEllipseCallout">
            <a:avLst>
              <a:gd name="adj1" fmla="val -72231"/>
              <a:gd name="adj2" fmla="val 70505"/>
            </a:avLst>
          </a:prstGeom>
          <a:noFill/>
          <a:ln w="38100">
            <a:solidFill>
              <a:srgbClr val="0000FF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en-US" sz="1800"/>
          </a:p>
        </p:txBody>
      </p:sp>
      <p:sp>
        <p:nvSpPr>
          <p:cNvPr id="9" name="Text Box 6"/>
          <p:cNvSpPr txBox="1">
            <a:spLocks noChangeArrowheads="1"/>
          </p:cNvSpPr>
          <p:nvPr/>
        </p:nvSpPr>
        <p:spPr bwMode="auto">
          <a:xfrm>
            <a:off x="5357818" y="3214686"/>
            <a:ext cx="2160588" cy="161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hr-HR" sz="10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DA</a:t>
            </a:r>
          </a:p>
        </p:txBody>
      </p:sp>
      <p:sp>
        <p:nvSpPr>
          <p:cNvPr id="10" name="WordArt 10"/>
          <p:cNvSpPr>
            <a:spLocks noChangeArrowheads="1" noChangeShapeType="1" noTextEdit="1"/>
          </p:cNvSpPr>
          <p:nvPr/>
        </p:nvSpPr>
        <p:spPr bwMode="auto">
          <a:xfrm>
            <a:off x="4356100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1</a:t>
            </a:r>
          </a:p>
        </p:txBody>
      </p:sp>
      <p:sp>
        <p:nvSpPr>
          <p:cNvPr id="11" name="WordArt 11"/>
          <p:cNvSpPr>
            <a:spLocks noChangeArrowheads="1" noChangeShapeType="1" noTextEdit="1"/>
          </p:cNvSpPr>
          <p:nvPr/>
        </p:nvSpPr>
        <p:spPr bwMode="auto">
          <a:xfrm>
            <a:off x="4859338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2</a:t>
            </a:r>
          </a:p>
        </p:txBody>
      </p:sp>
      <p:sp>
        <p:nvSpPr>
          <p:cNvPr id="12" name="WordArt 12"/>
          <p:cNvSpPr>
            <a:spLocks noChangeArrowheads="1" noChangeShapeType="1" noTextEdit="1"/>
          </p:cNvSpPr>
          <p:nvPr/>
        </p:nvSpPr>
        <p:spPr bwMode="auto">
          <a:xfrm>
            <a:off x="5435600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3</a:t>
            </a:r>
          </a:p>
        </p:txBody>
      </p:sp>
      <p:sp>
        <p:nvSpPr>
          <p:cNvPr id="13" name="WordArt 13"/>
          <p:cNvSpPr>
            <a:spLocks noChangeArrowheads="1" noChangeShapeType="1" noTextEdit="1"/>
          </p:cNvSpPr>
          <p:nvPr/>
        </p:nvSpPr>
        <p:spPr bwMode="auto">
          <a:xfrm>
            <a:off x="5940425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4</a:t>
            </a:r>
          </a:p>
        </p:txBody>
      </p:sp>
      <p:sp>
        <p:nvSpPr>
          <p:cNvPr id="14" name="WordArt 14"/>
          <p:cNvSpPr>
            <a:spLocks noChangeArrowheads="1" noChangeShapeType="1" noTextEdit="1"/>
          </p:cNvSpPr>
          <p:nvPr/>
        </p:nvSpPr>
        <p:spPr bwMode="auto">
          <a:xfrm>
            <a:off x="6443663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5</a:t>
            </a:r>
          </a:p>
        </p:txBody>
      </p:sp>
      <p:pic>
        <p:nvPicPr>
          <p:cNvPr id="15" name="Picture 15" descr="j0234131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078663" y="5157788"/>
            <a:ext cx="1057275" cy="1123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0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000"/>
                            </p:stCondLst>
                            <p:childTnLst>
                              <p:par>
                                <p:cTn id="2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0"/>
                            </p:stCondLst>
                            <p:childTnLst>
                              <p:par>
                                <p:cTn id="3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Startup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2319338" y="3736975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sz="1800"/>
          </a:p>
        </p:txBody>
      </p:sp>
      <p:sp>
        <p:nvSpPr>
          <p:cNvPr id="8" name="AutoShape 8"/>
          <p:cNvSpPr>
            <a:spLocks noChangeArrowheads="1"/>
          </p:cNvSpPr>
          <p:nvPr/>
        </p:nvSpPr>
        <p:spPr bwMode="auto">
          <a:xfrm rot="834525">
            <a:off x="4768475" y="3173913"/>
            <a:ext cx="3478213" cy="2058987"/>
          </a:xfrm>
          <a:prstGeom prst="wedgeEllipseCallout">
            <a:avLst>
              <a:gd name="adj1" fmla="val -72231"/>
              <a:gd name="adj2" fmla="val 70505"/>
            </a:avLst>
          </a:prstGeom>
          <a:noFill/>
          <a:ln w="38100">
            <a:solidFill>
              <a:srgbClr val="0000FF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en-US" sz="1800"/>
          </a:p>
        </p:txBody>
      </p:sp>
      <p:sp>
        <p:nvSpPr>
          <p:cNvPr id="9" name="Text Box 6"/>
          <p:cNvSpPr txBox="1">
            <a:spLocks noChangeArrowheads="1"/>
          </p:cNvSpPr>
          <p:nvPr/>
        </p:nvSpPr>
        <p:spPr bwMode="auto">
          <a:xfrm>
            <a:off x="5292080" y="3140968"/>
            <a:ext cx="2160588" cy="161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hr-HR" sz="10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DA</a:t>
            </a:r>
          </a:p>
        </p:txBody>
      </p:sp>
      <p:sp>
        <p:nvSpPr>
          <p:cNvPr id="10" name="WordArt 10"/>
          <p:cNvSpPr>
            <a:spLocks noChangeArrowheads="1" noChangeShapeType="1" noTextEdit="1"/>
          </p:cNvSpPr>
          <p:nvPr/>
        </p:nvSpPr>
        <p:spPr bwMode="auto">
          <a:xfrm>
            <a:off x="4356100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1</a:t>
            </a:r>
          </a:p>
        </p:txBody>
      </p:sp>
      <p:sp>
        <p:nvSpPr>
          <p:cNvPr id="11" name="WordArt 11"/>
          <p:cNvSpPr>
            <a:spLocks noChangeArrowheads="1" noChangeShapeType="1" noTextEdit="1"/>
          </p:cNvSpPr>
          <p:nvPr/>
        </p:nvSpPr>
        <p:spPr bwMode="auto">
          <a:xfrm>
            <a:off x="4859338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2</a:t>
            </a:r>
          </a:p>
        </p:txBody>
      </p:sp>
      <p:sp>
        <p:nvSpPr>
          <p:cNvPr id="12" name="WordArt 12"/>
          <p:cNvSpPr>
            <a:spLocks noChangeArrowheads="1" noChangeShapeType="1" noTextEdit="1"/>
          </p:cNvSpPr>
          <p:nvPr/>
        </p:nvSpPr>
        <p:spPr bwMode="auto">
          <a:xfrm>
            <a:off x="5435600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3</a:t>
            </a:r>
          </a:p>
        </p:txBody>
      </p:sp>
      <p:sp>
        <p:nvSpPr>
          <p:cNvPr id="13" name="WordArt 13"/>
          <p:cNvSpPr>
            <a:spLocks noChangeArrowheads="1" noChangeShapeType="1" noTextEdit="1"/>
          </p:cNvSpPr>
          <p:nvPr/>
        </p:nvSpPr>
        <p:spPr bwMode="auto">
          <a:xfrm>
            <a:off x="5940425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4</a:t>
            </a:r>
          </a:p>
        </p:txBody>
      </p:sp>
      <p:sp>
        <p:nvSpPr>
          <p:cNvPr id="14" name="WordArt 14"/>
          <p:cNvSpPr>
            <a:spLocks noChangeArrowheads="1" noChangeShapeType="1" noTextEdit="1"/>
          </p:cNvSpPr>
          <p:nvPr/>
        </p:nvSpPr>
        <p:spPr bwMode="auto">
          <a:xfrm>
            <a:off x="6443663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5</a:t>
            </a:r>
          </a:p>
        </p:txBody>
      </p:sp>
      <p:pic>
        <p:nvPicPr>
          <p:cNvPr id="15" name="Picture 15" descr="j0234131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078663" y="5157788"/>
            <a:ext cx="1057275" cy="1123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" name="Text Box 4"/>
          <p:cNvSpPr txBox="1">
            <a:spLocks noChangeArrowheads="1"/>
          </p:cNvSpPr>
          <p:nvPr/>
        </p:nvSpPr>
        <p:spPr bwMode="auto">
          <a:xfrm>
            <a:off x="684213" y="706438"/>
            <a:ext cx="8135937" cy="31700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lvl="0"/>
            <a:r>
              <a:rPr lang="hr-HR" sz="4000" b="1" dirty="0">
                <a:solidFill>
                  <a:srgbClr val="FF0000"/>
                </a:solidFill>
              </a:rPr>
              <a:t>15. U starijoj tradiciji poznat je polaznik ili položar, prvi posjetitelj koji na Božić uđe u kuću. On treba biti zdrav i krepak jer to kući donosi sreću. </a:t>
            </a:r>
            <a:endParaRPr lang="hr-HR" sz="4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0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000"/>
                            </p:stCondLst>
                            <p:childTnLst>
                              <p:par>
                                <p:cTn id="2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0"/>
                            </p:stCondLst>
                            <p:childTnLst>
                              <p:par>
                                <p:cTn id="3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Startup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684213" y="706438"/>
            <a:ext cx="8135937" cy="31700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lvl="0"/>
            <a:r>
              <a:rPr lang="hr-HR" sz="4000" b="1" dirty="0">
                <a:solidFill>
                  <a:srgbClr val="FF0000"/>
                </a:solidFill>
              </a:rPr>
              <a:t>16. Čestitanje Božića od kuće do kuće, tzv. koledanje, obavljalo se uz pjevanje božićnih pjesama, a čestitari, zvani betlehemari ili pastiri, primali bi darove. </a:t>
            </a:r>
            <a:endParaRPr lang="hr-HR" sz="4400" dirty="0">
              <a:solidFill>
                <a:srgbClr val="FF0000"/>
              </a:solidFill>
            </a:endParaRP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2319338" y="3736975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sz="1800"/>
          </a:p>
        </p:txBody>
      </p:sp>
      <p:sp>
        <p:nvSpPr>
          <p:cNvPr id="8" name="AutoShape 8"/>
          <p:cNvSpPr>
            <a:spLocks noChangeArrowheads="1"/>
          </p:cNvSpPr>
          <p:nvPr/>
        </p:nvSpPr>
        <p:spPr bwMode="auto">
          <a:xfrm rot="834525">
            <a:off x="4768475" y="3173913"/>
            <a:ext cx="3478213" cy="2058987"/>
          </a:xfrm>
          <a:prstGeom prst="wedgeEllipseCallout">
            <a:avLst>
              <a:gd name="adj1" fmla="val -72231"/>
              <a:gd name="adj2" fmla="val 70505"/>
            </a:avLst>
          </a:prstGeom>
          <a:noFill/>
          <a:ln w="38100">
            <a:solidFill>
              <a:srgbClr val="0000FF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en-US" sz="1800"/>
          </a:p>
        </p:txBody>
      </p:sp>
      <p:sp>
        <p:nvSpPr>
          <p:cNvPr id="9" name="Text Box 6"/>
          <p:cNvSpPr txBox="1">
            <a:spLocks noChangeArrowheads="1"/>
          </p:cNvSpPr>
          <p:nvPr/>
        </p:nvSpPr>
        <p:spPr bwMode="auto">
          <a:xfrm>
            <a:off x="5363369" y="3212976"/>
            <a:ext cx="2160588" cy="161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hr-HR" sz="10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DA</a:t>
            </a:r>
          </a:p>
        </p:txBody>
      </p:sp>
      <p:sp>
        <p:nvSpPr>
          <p:cNvPr id="10" name="WordArt 10"/>
          <p:cNvSpPr>
            <a:spLocks noChangeArrowheads="1" noChangeShapeType="1" noTextEdit="1"/>
          </p:cNvSpPr>
          <p:nvPr/>
        </p:nvSpPr>
        <p:spPr bwMode="auto">
          <a:xfrm>
            <a:off x="4356100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1</a:t>
            </a:r>
          </a:p>
        </p:txBody>
      </p:sp>
      <p:sp>
        <p:nvSpPr>
          <p:cNvPr id="11" name="WordArt 11"/>
          <p:cNvSpPr>
            <a:spLocks noChangeArrowheads="1" noChangeShapeType="1" noTextEdit="1"/>
          </p:cNvSpPr>
          <p:nvPr/>
        </p:nvSpPr>
        <p:spPr bwMode="auto">
          <a:xfrm>
            <a:off x="4859338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2</a:t>
            </a:r>
          </a:p>
        </p:txBody>
      </p:sp>
      <p:sp>
        <p:nvSpPr>
          <p:cNvPr id="12" name="WordArt 12"/>
          <p:cNvSpPr>
            <a:spLocks noChangeArrowheads="1" noChangeShapeType="1" noTextEdit="1"/>
          </p:cNvSpPr>
          <p:nvPr/>
        </p:nvSpPr>
        <p:spPr bwMode="auto">
          <a:xfrm>
            <a:off x="5435600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3</a:t>
            </a:r>
          </a:p>
        </p:txBody>
      </p:sp>
      <p:sp>
        <p:nvSpPr>
          <p:cNvPr id="13" name="WordArt 13"/>
          <p:cNvSpPr>
            <a:spLocks noChangeArrowheads="1" noChangeShapeType="1" noTextEdit="1"/>
          </p:cNvSpPr>
          <p:nvPr/>
        </p:nvSpPr>
        <p:spPr bwMode="auto">
          <a:xfrm>
            <a:off x="5940425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4</a:t>
            </a:r>
          </a:p>
        </p:txBody>
      </p:sp>
      <p:sp>
        <p:nvSpPr>
          <p:cNvPr id="14" name="WordArt 14"/>
          <p:cNvSpPr>
            <a:spLocks noChangeArrowheads="1" noChangeShapeType="1" noTextEdit="1"/>
          </p:cNvSpPr>
          <p:nvPr/>
        </p:nvSpPr>
        <p:spPr bwMode="auto">
          <a:xfrm>
            <a:off x="6443663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5</a:t>
            </a:r>
          </a:p>
        </p:txBody>
      </p:sp>
      <p:pic>
        <p:nvPicPr>
          <p:cNvPr id="15" name="Picture 15" descr="j0234131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078663" y="5157788"/>
            <a:ext cx="1057275" cy="1123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0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000"/>
                            </p:stCondLst>
                            <p:childTnLst>
                              <p:par>
                                <p:cTn id="2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0"/>
                            </p:stCondLst>
                            <p:childTnLst>
                              <p:par>
                                <p:cTn id="3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Startup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5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900113" y="615950"/>
            <a:ext cx="5011757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hr-HR" sz="4000" b="1" dirty="0">
                <a:solidFill>
                  <a:srgbClr val="FF0000"/>
                </a:solidFill>
              </a:rPr>
              <a:t>17. Božićni blagdani </a:t>
            </a:r>
          </a:p>
          <a:p>
            <a:r>
              <a:rPr lang="hr-HR" sz="4000" b="1" dirty="0">
                <a:solidFill>
                  <a:srgbClr val="FF0000"/>
                </a:solidFill>
              </a:rPr>
              <a:t>završavaju 14. siječnja.</a:t>
            </a:r>
            <a:endParaRPr lang="hr-HR" sz="4000" dirty="0">
              <a:solidFill>
                <a:srgbClr val="FF0000"/>
              </a:solidFill>
            </a:endParaRPr>
          </a:p>
        </p:txBody>
      </p:sp>
      <p:sp>
        <p:nvSpPr>
          <p:cNvPr id="4" name="WordArt 6"/>
          <p:cNvSpPr>
            <a:spLocks noChangeArrowheads="1" noChangeShapeType="1" noTextEdit="1"/>
          </p:cNvSpPr>
          <p:nvPr/>
        </p:nvSpPr>
        <p:spPr bwMode="auto">
          <a:xfrm>
            <a:off x="4356100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1</a:t>
            </a:r>
          </a:p>
        </p:txBody>
      </p:sp>
      <p:sp>
        <p:nvSpPr>
          <p:cNvPr id="5" name="WordArt 7"/>
          <p:cNvSpPr>
            <a:spLocks noChangeArrowheads="1" noChangeShapeType="1" noTextEdit="1"/>
          </p:cNvSpPr>
          <p:nvPr/>
        </p:nvSpPr>
        <p:spPr bwMode="auto">
          <a:xfrm>
            <a:off x="4859338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2</a:t>
            </a:r>
          </a:p>
        </p:txBody>
      </p:sp>
      <p:sp>
        <p:nvSpPr>
          <p:cNvPr id="6" name="WordArt 8"/>
          <p:cNvSpPr>
            <a:spLocks noChangeArrowheads="1" noChangeShapeType="1" noTextEdit="1"/>
          </p:cNvSpPr>
          <p:nvPr/>
        </p:nvSpPr>
        <p:spPr bwMode="auto">
          <a:xfrm>
            <a:off x="5435600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3</a:t>
            </a:r>
          </a:p>
        </p:txBody>
      </p:sp>
      <p:sp>
        <p:nvSpPr>
          <p:cNvPr id="7" name="WordArt 9"/>
          <p:cNvSpPr>
            <a:spLocks noChangeArrowheads="1" noChangeShapeType="1" noTextEdit="1"/>
          </p:cNvSpPr>
          <p:nvPr/>
        </p:nvSpPr>
        <p:spPr bwMode="auto">
          <a:xfrm>
            <a:off x="5940425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4</a:t>
            </a:r>
          </a:p>
        </p:txBody>
      </p:sp>
      <p:sp>
        <p:nvSpPr>
          <p:cNvPr id="8" name="WordArt 10"/>
          <p:cNvSpPr>
            <a:spLocks noChangeArrowheads="1" noChangeShapeType="1" noTextEdit="1"/>
          </p:cNvSpPr>
          <p:nvPr/>
        </p:nvSpPr>
        <p:spPr bwMode="auto">
          <a:xfrm>
            <a:off x="6443663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5</a:t>
            </a:r>
          </a:p>
        </p:txBody>
      </p:sp>
      <p:pic>
        <p:nvPicPr>
          <p:cNvPr id="9" name="Picture 11" descr="j0234131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078663" y="5157788"/>
            <a:ext cx="1057275" cy="1123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AutoShape 13"/>
          <p:cNvSpPr>
            <a:spLocks noChangeArrowheads="1"/>
          </p:cNvSpPr>
          <p:nvPr/>
        </p:nvSpPr>
        <p:spPr bwMode="auto">
          <a:xfrm>
            <a:off x="5507038" y="2205038"/>
            <a:ext cx="2952750" cy="2592387"/>
          </a:xfrm>
          <a:prstGeom prst="wedgeEllipseCallout">
            <a:avLst>
              <a:gd name="adj1" fmla="val -119172"/>
              <a:gd name="adj2" fmla="val 16517"/>
            </a:avLst>
          </a:prstGeom>
          <a:noFill/>
          <a:ln w="38100">
            <a:solidFill>
              <a:srgbClr val="0000FF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en-US" sz="1800" dirty="0">
              <a:solidFill>
                <a:srgbClr val="FFFF00"/>
              </a:solidFill>
            </a:endParaRPr>
          </a:p>
        </p:txBody>
      </p:sp>
      <p:sp>
        <p:nvSpPr>
          <p:cNvPr id="12" name="Text Box 14"/>
          <p:cNvSpPr txBox="1">
            <a:spLocks noChangeArrowheads="1"/>
          </p:cNvSpPr>
          <p:nvPr/>
        </p:nvSpPr>
        <p:spPr bwMode="auto">
          <a:xfrm>
            <a:off x="5867400" y="2708275"/>
            <a:ext cx="2160588" cy="161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hr-HR" sz="10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itchFamily="34" charset="0"/>
              </a:rPr>
              <a:t>NE</a:t>
            </a:r>
            <a:endParaRPr lang="en-US" sz="100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0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000"/>
                            </p:stCondLst>
                            <p:childTnLst>
                              <p:par>
                                <p:cTn id="2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0"/>
                            </p:stCondLst>
                            <p:childTnLst>
                              <p:par>
                                <p:cTn id="3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Startup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Messag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11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468313" y="2928934"/>
            <a:ext cx="8675687" cy="2554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Tx/>
              <a:buAutoNum type="arabicPeriod"/>
            </a:pPr>
            <a:r>
              <a:rPr lang="hr-HR" sz="3200" dirty="0"/>
              <a:t> Na pitanja odgovarate s </a:t>
            </a:r>
            <a:r>
              <a:rPr lang="hr-HR" sz="2800" b="1" dirty="0">
                <a:solidFill>
                  <a:srgbClr val="FF0000"/>
                </a:solidFill>
              </a:rPr>
              <a:t>DA/NE.</a:t>
            </a:r>
            <a:endParaRPr lang="hr-HR" sz="3200" dirty="0">
              <a:solidFill>
                <a:srgbClr val="FF0000"/>
              </a:solidFill>
            </a:endParaRPr>
          </a:p>
          <a:p>
            <a:pPr marL="342900" indent="-342900">
              <a:buFontTx/>
              <a:buAutoNum type="arabicPeriod"/>
            </a:pPr>
            <a:endParaRPr lang="hr-HR" sz="3200" dirty="0"/>
          </a:p>
          <a:p>
            <a:pPr marL="342900" indent="-342900"/>
            <a:r>
              <a:rPr lang="hr-HR" sz="3200" dirty="0"/>
              <a:t>2. Imate </a:t>
            </a:r>
            <a:r>
              <a:rPr lang="hr-HR" sz="3200" b="1" dirty="0">
                <a:solidFill>
                  <a:srgbClr val="FF0000"/>
                </a:solidFill>
              </a:rPr>
              <a:t>5 sekundi </a:t>
            </a:r>
            <a:r>
              <a:rPr lang="hr-HR" sz="3200" dirty="0"/>
              <a:t>za odgovaranje.</a:t>
            </a:r>
          </a:p>
          <a:p>
            <a:pPr marL="342900" indent="-342900">
              <a:buFontTx/>
              <a:buAutoNum type="arabicPeriod"/>
            </a:pPr>
            <a:endParaRPr lang="hr-HR" sz="3200" dirty="0"/>
          </a:p>
          <a:p>
            <a:pPr marL="342900" indent="-342900"/>
            <a:r>
              <a:rPr lang="hr-HR" sz="3200" dirty="0"/>
              <a:t>3. U kvizu ima </a:t>
            </a:r>
            <a:r>
              <a:rPr lang="hr-HR" sz="3200" b="1" dirty="0">
                <a:solidFill>
                  <a:srgbClr val="FF0000"/>
                </a:solidFill>
              </a:rPr>
              <a:t>20 pitanja</a:t>
            </a:r>
            <a:r>
              <a:rPr lang="hr-HR" sz="3200" dirty="0"/>
              <a:t>.</a:t>
            </a:r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3275856" y="1196752"/>
            <a:ext cx="2353529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hr-HR" sz="6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UPUTE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684213" y="706438"/>
            <a:ext cx="8135937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lvl="0"/>
            <a:r>
              <a:rPr lang="hr-HR" sz="4000" b="1" dirty="0">
                <a:solidFill>
                  <a:srgbClr val="FF0000"/>
                </a:solidFill>
              </a:rPr>
              <a:t>18. Tri mudraca s istoka koji su se došli pokloniti malome Isusu donijeli su mu darove: mirtu, zlato i tamjan.  </a:t>
            </a:r>
            <a:endParaRPr lang="hr-HR" sz="4400" dirty="0">
              <a:solidFill>
                <a:srgbClr val="FF0000"/>
              </a:solidFill>
            </a:endParaRP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2319338" y="3736975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sz="1800"/>
          </a:p>
        </p:txBody>
      </p:sp>
      <p:sp>
        <p:nvSpPr>
          <p:cNvPr id="8" name="AutoShape 8"/>
          <p:cNvSpPr>
            <a:spLocks noChangeArrowheads="1"/>
          </p:cNvSpPr>
          <p:nvPr/>
        </p:nvSpPr>
        <p:spPr bwMode="auto">
          <a:xfrm rot="834525">
            <a:off x="4768475" y="3173913"/>
            <a:ext cx="3478213" cy="2058987"/>
          </a:xfrm>
          <a:prstGeom prst="wedgeEllipseCallout">
            <a:avLst>
              <a:gd name="adj1" fmla="val -72231"/>
              <a:gd name="adj2" fmla="val 70505"/>
            </a:avLst>
          </a:prstGeom>
          <a:noFill/>
          <a:ln w="38100">
            <a:solidFill>
              <a:srgbClr val="0000FF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en-US" sz="1800"/>
          </a:p>
        </p:txBody>
      </p:sp>
      <p:sp>
        <p:nvSpPr>
          <p:cNvPr id="9" name="Text Box 6"/>
          <p:cNvSpPr txBox="1">
            <a:spLocks noChangeArrowheads="1"/>
          </p:cNvSpPr>
          <p:nvPr/>
        </p:nvSpPr>
        <p:spPr bwMode="auto">
          <a:xfrm>
            <a:off x="5357818" y="3214686"/>
            <a:ext cx="2160588" cy="161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hr-HR" sz="10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DA</a:t>
            </a:r>
          </a:p>
        </p:txBody>
      </p:sp>
      <p:sp>
        <p:nvSpPr>
          <p:cNvPr id="10" name="WordArt 10"/>
          <p:cNvSpPr>
            <a:spLocks noChangeArrowheads="1" noChangeShapeType="1" noTextEdit="1"/>
          </p:cNvSpPr>
          <p:nvPr/>
        </p:nvSpPr>
        <p:spPr bwMode="auto">
          <a:xfrm>
            <a:off x="4356100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1</a:t>
            </a:r>
          </a:p>
        </p:txBody>
      </p:sp>
      <p:sp>
        <p:nvSpPr>
          <p:cNvPr id="11" name="WordArt 11"/>
          <p:cNvSpPr>
            <a:spLocks noChangeArrowheads="1" noChangeShapeType="1" noTextEdit="1"/>
          </p:cNvSpPr>
          <p:nvPr/>
        </p:nvSpPr>
        <p:spPr bwMode="auto">
          <a:xfrm>
            <a:off x="4859338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2</a:t>
            </a:r>
          </a:p>
        </p:txBody>
      </p:sp>
      <p:sp>
        <p:nvSpPr>
          <p:cNvPr id="12" name="WordArt 12"/>
          <p:cNvSpPr>
            <a:spLocks noChangeArrowheads="1" noChangeShapeType="1" noTextEdit="1"/>
          </p:cNvSpPr>
          <p:nvPr/>
        </p:nvSpPr>
        <p:spPr bwMode="auto">
          <a:xfrm>
            <a:off x="5435600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3</a:t>
            </a:r>
          </a:p>
        </p:txBody>
      </p:sp>
      <p:sp>
        <p:nvSpPr>
          <p:cNvPr id="13" name="WordArt 13"/>
          <p:cNvSpPr>
            <a:spLocks noChangeArrowheads="1" noChangeShapeType="1" noTextEdit="1"/>
          </p:cNvSpPr>
          <p:nvPr/>
        </p:nvSpPr>
        <p:spPr bwMode="auto">
          <a:xfrm>
            <a:off x="5940425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4</a:t>
            </a:r>
          </a:p>
        </p:txBody>
      </p:sp>
      <p:sp>
        <p:nvSpPr>
          <p:cNvPr id="14" name="WordArt 14"/>
          <p:cNvSpPr>
            <a:spLocks noChangeArrowheads="1" noChangeShapeType="1" noTextEdit="1"/>
          </p:cNvSpPr>
          <p:nvPr/>
        </p:nvSpPr>
        <p:spPr bwMode="auto">
          <a:xfrm>
            <a:off x="6443663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5</a:t>
            </a:r>
          </a:p>
        </p:txBody>
      </p:sp>
      <p:pic>
        <p:nvPicPr>
          <p:cNvPr id="15" name="Picture 15" descr="j0234131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078663" y="5157788"/>
            <a:ext cx="1057275" cy="1123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0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000"/>
                            </p:stCondLst>
                            <p:childTnLst>
                              <p:par>
                                <p:cTn id="2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0"/>
                            </p:stCondLst>
                            <p:childTnLst>
                              <p:par>
                                <p:cTn id="3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Startup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5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900112" y="615950"/>
            <a:ext cx="7529539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hr-HR" sz="4000" b="1" dirty="0">
                <a:solidFill>
                  <a:srgbClr val="FF0000"/>
                </a:solidFill>
              </a:rPr>
              <a:t>19. </a:t>
            </a:r>
            <a:r>
              <a:rPr lang="vi-VN" sz="4000" b="1" dirty="0">
                <a:solidFill>
                  <a:srgbClr val="FF0000"/>
                </a:solidFill>
              </a:rPr>
              <a:t>Božićni</a:t>
            </a:r>
            <a:r>
              <a:rPr lang="hr-HR" sz="4000" b="1" dirty="0">
                <a:solidFill>
                  <a:srgbClr val="FF0000"/>
                </a:solidFill>
              </a:rPr>
              <a:t> ukrasi se skidaju 1. siječnja </a:t>
            </a:r>
            <a:r>
              <a:rPr lang="vi-VN" sz="4000" b="1" dirty="0">
                <a:solidFill>
                  <a:srgbClr val="FF0000"/>
                </a:solidFill>
              </a:rPr>
              <a:t>i u kući završava </a:t>
            </a:r>
            <a:endParaRPr lang="hr-HR" sz="4000" b="1" dirty="0">
              <a:solidFill>
                <a:srgbClr val="FF0000"/>
              </a:solidFill>
            </a:endParaRPr>
          </a:p>
          <a:p>
            <a:r>
              <a:rPr lang="vi-VN" sz="4000" b="1" dirty="0">
                <a:solidFill>
                  <a:srgbClr val="FF0000"/>
                </a:solidFill>
              </a:rPr>
              <a:t>obiteljski božićni ugođaj. </a:t>
            </a:r>
            <a:endParaRPr lang="hr-HR" sz="4000" dirty="0">
              <a:solidFill>
                <a:srgbClr val="FF0000"/>
              </a:solidFill>
            </a:endParaRPr>
          </a:p>
        </p:txBody>
      </p:sp>
      <p:sp>
        <p:nvSpPr>
          <p:cNvPr id="4" name="WordArt 6"/>
          <p:cNvSpPr>
            <a:spLocks noChangeArrowheads="1" noChangeShapeType="1" noTextEdit="1"/>
          </p:cNvSpPr>
          <p:nvPr/>
        </p:nvSpPr>
        <p:spPr bwMode="auto">
          <a:xfrm>
            <a:off x="4356100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1</a:t>
            </a:r>
          </a:p>
        </p:txBody>
      </p:sp>
      <p:sp>
        <p:nvSpPr>
          <p:cNvPr id="5" name="WordArt 7"/>
          <p:cNvSpPr>
            <a:spLocks noChangeArrowheads="1" noChangeShapeType="1" noTextEdit="1"/>
          </p:cNvSpPr>
          <p:nvPr/>
        </p:nvSpPr>
        <p:spPr bwMode="auto">
          <a:xfrm>
            <a:off x="4859338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2</a:t>
            </a:r>
          </a:p>
        </p:txBody>
      </p:sp>
      <p:sp>
        <p:nvSpPr>
          <p:cNvPr id="6" name="WordArt 8"/>
          <p:cNvSpPr>
            <a:spLocks noChangeArrowheads="1" noChangeShapeType="1" noTextEdit="1"/>
          </p:cNvSpPr>
          <p:nvPr/>
        </p:nvSpPr>
        <p:spPr bwMode="auto">
          <a:xfrm>
            <a:off x="5435600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3</a:t>
            </a:r>
          </a:p>
        </p:txBody>
      </p:sp>
      <p:sp>
        <p:nvSpPr>
          <p:cNvPr id="7" name="WordArt 9"/>
          <p:cNvSpPr>
            <a:spLocks noChangeArrowheads="1" noChangeShapeType="1" noTextEdit="1"/>
          </p:cNvSpPr>
          <p:nvPr/>
        </p:nvSpPr>
        <p:spPr bwMode="auto">
          <a:xfrm>
            <a:off x="5940425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4</a:t>
            </a:r>
          </a:p>
        </p:txBody>
      </p:sp>
      <p:sp>
        <p:nvSpPr>
          <p:cNvPr id="8" name="WordArt 10"/>
          <p:cNvSpPr>
            <a:spLocks noChangeArrowheads="1" noChangeShapeType="1" noTextEdit="1"/>
          </p:cNvSpPr>
          <p:nvPr/>
        </p:nvSpPr>
        <p:spPr bwMode="auto">
          <a:xfrm>
            <a:off x="6443663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5</a:t>
            </a:r>
          </a:p>
        </p:txBody>
      </p:sp>
      <p:pic>
        <p:nvPicPr>
          <p:cNvPr id="9" name="Picture 11" descr="j0234131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078663" y="5157788"/>
            <a:ext cx="1057275" cy="1123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AutoShape 13"/>
          <p:cNvSpPr>
            <a:spLocks noChangeArrowheads="1"/>
          </p:cNvSpPr>
          <p:nvPr/>
        </p:nvSpPr>
        <p:spPr bwMode="auto">
          <a:xfrm>
            <a:off x="5357818" y="2643182"/>
            <a:ext cx="2952750" cy="2592387"/>
          </a:xfrm>
          <a:prstGeom prst="wedgeEllipseCallout">
            <a:avLst>
              <a:gd name="adj1" fmla="val -119172"/>
              <a:gd name="adj2" fmla="val 16517"/>
            </a:avLst>
          </a:prstGeom>
          <a:noFill/>
          <a:ln w="38100">
            <a:solidFill>
              <a:srgbClr val="0000FF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en-US" sz="1800" dirty="0">
              <a:solidFill>
                <a:srgbClr val="FFFF00"/>
              </a:solidFill>
            </a:endParaRPr>
          </a:p>
        </p:txBody>
      </p:sp>
      <p:sp>
        <p:nvSpPr>
          <p:cNvPr id="12" name="Text Box 14"/>
          <p:cNvSpPr txBox="1">
            <a:spLocks noChangeArrowheads="1"/>
          </p:cNvSpPr>
          <p:nvPr/>
        </p:nvSpPr>
        <p:spPr bwMode="auto">
          <a:xfrm>
            <a:off x="5857884" y="3071810"/>
            <a:ext cx="2160588" cy="161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hr-HR" sz="10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itchFamily="34" charset="0"/>
              </a:rPr>
              <a:t>NE</a:t>
            </a:r>
            <a:endParaRPr lang="en-US" sz="100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0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000"/>
                            </p:stCondLst>
                            <p:childTnLst>
                              <p:par>
                                <p:cTn id="2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0"/>
                            </p:stCondLst>
                            <p:childTnLst>
                              <p:par>
                                <p:cTn id="3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Startup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Messag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11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684213" y="706438"/>
            <a:ext cx="8135937" cy="2554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hr-HR" sz="4000" b="1" dirty="0">
                <a:solidFill>
                  <a:srgbClr val="FF0000"/>
                </a:solidFill>
              </a:rPr>
              <a:t>20.</a:t>
            </a:r>
            <a:r>
              <a:rPr lang="vi-VN" sz="4000" b="1" dirty="0">
                <a:solidFill>
                  <a:srgbClr val="FF0000"/>
                </a:solidFill>
              </a:rPr>
              <a:t> Blagdanom Tri kralja zaključuje se središnji skup božićnih običaja. </a:t>
            </a:r>
            <a:endParaRPr lang="hr-HR" sz="4000" b="1" dirty="0">
              <a:solidFill>
                <a:srgbClr val="FF0000"/>
              </a:solidFill>
            </a:endParaRPr>
          </a:p>
          <a:p>
            <a:pPr lvl="0"/>
            <a:r>
              <a:rPr lang="hr-HR" sz="4000" b="1" dirty="0">
                <a:solidFill>
                  <a:srgbClr val="FF0000"/>
                </a:solidFill>
              </a:rPr>
              <a:t> </a:t>
            </a:r>
            <a:endParaRPr lang="hr-HR" sz="4400" dirty="0">
              <a:solidFill>
                <a:srgbClr val="FF0000"/>
              </a:solidFill>
            </a:endParaRP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2319338" y="3736975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sz="1800"/>
          </a:p>
        </p:txBody>
      </p:sp>
      <p:sp>
        <p:nvSpPr>
          <p:cNvPr id="8" name="AutoShape 8"/>
          <p:cNvSpPr>
            <a:spLocks noChangeArrowheads="1"/>
          </p:cNvSpPr>
          <p:nvPr/>
        </p:nvSpPr>
        <p:spPr bwMode="auto">
          <a:xfrm rot="834525">
            <a:off x="4768475" y="3173913"/>
            <a:ext cx="3478213" cy="2058987"/>
          </a:xfrm>
          <a:prstGeom prst="wedgeEllipseCallout">
            <a:avLst>
              <a:gd name="adj1" fmla="val -72231"/>
              <a:gd name="adj2" fmla="val 70505"/>
            </a:avLst>
          </a:prstGeom>
          <a:noFill/>
          <a:ln w="38100">
            <a:solidFill>
              <a:srgbClr val="0000FF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en-US" sz="1800"/>
          </a:p>
        </p:txBody>
      </p:sp>
      <p:sp>
        <p:nvSpPr>
          <p:cNvPr id="9" name="Text Box 6"/>
          <p:cNvSpPr txBox="1">
            <a:spLocks noChangeArrowheads="1"/>
          </p:cNvSpPr>
          <p:nvPr/>
        </p:nvSpPr>
        <p:spPr bwMode="auto">
          <a:xfrm>
            <a:off x="5357818" y="3214686"/>
            <a:ext cx="2160588" cy="161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hr-HR" sz="10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DA</a:t>
            </a:r>
          </a:p>
        </p:txBody>
      </p:sp>
      <p:sp>
        <p:nvSpPr>
          <p:cNvPr id="10" name="WordArt 10"/>
          <p:cNvSpPr>
            <a:spLocks noChangeArrowheads="1" noChangeShapeType="1" noTextEdit="1"/>
          </p:cNvSpPr>
          <p:nvPr/>
        </p:nvSpPr>
        <p:spPr bwMode="auto">
          <a:xfrm>
            <a:off x="4356100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1</a:t>
            </a:r>
          </a:p>
        </p:txBody>
      </p:sp>
      <p:sp>
        <p:nvSpPr>
          <p:cNvPr id="11" name="WordArt 11"/>
          <p:cNvSpPr>
            <a:spLocks noChangeArrowheads="1" noChangeShapeType="1" noTextEdit="1"/>
          </p:cNvSpPr>
          <p:nvPr/>
        </p:nvSpPr>
        <p:spPr bwMode="auto">
          <a:xfrm>
            <a:off x="4859338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2</a:t>
            </a:r>
          </a:p>
        </p:txBody>
      </p:sp>
      <p:sp>
        <p:nvSpPr>
          <p:cNvPr id="12" name="WordArt 12"/>
          <p:cNvSpPr>
            <a:spLocks noChangeArrowheads="1" noChangeShapeType="1" noTextEdit="1"/>
          </p:cNvSpPr>
          <p:nvPr/>
        </p:nvSpPr>
        <p:spPr bwMode="auto">
          <a:xfrm>
            <a:off x="5435600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3</a:t>
            </a:r>
          </a:p>
        </p:txBody>
      </p:sp>
      <p:sp>
        <p:nvSpPr>
          <p:cNvPr id="13" name="WordArt 13"/>
          <p:cNvSpPr>
            <a:spLocks noChangeArrowheads="1" noChangeShapeType="1" noTextEdit="1"/>
          </p:cNvSpPr>
          <p:nvPr/>
        </p:nvSpPr>
        <p:spPr bwMode="auto">
          <a:xfrm>
            <a:off x="5940425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4</a:t>
            </a:r>
          </a:p>
        </p:txBody>
      </p:sp>
      <p:sp>
        <p:nvSpPr>
          <p:cNvPr id="14" name="WordArt 14"/>
          <p:cNvSpPr>
            <a:spLocks noChangeArrowheads="1" noChangeShapeType="1" noTextEdit="1"/>
          </p:cNvSpPr>
          <p:nvPr/>
        </p:nvSpPr>
        <p:spPr bwMode="auto">
          <a:xfrm>
            <a:off x="6443663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5</a:t>
            </a:r>
          </a:p>
        </p:txBody>
      </p:sp>
      <p:pic>
        <p:nvPicPr>
          <p:cNvPr id="15" name="Picture 15" descr="j0234131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078663" y="5157788"/>
            <a:ext cx="1057275" cy="1123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0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000"/>
                            </p:stCondLst>
                            <p:childTnLst>
                              <p:par>
                                <p:cTn id="2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0"/>
                            </p:stCondLst>
                            <p:childTnLst>
                              <p:par>
                                <p:cTn id="3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Startup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685800" y="785794"/>
            <a:ext cx="7772400" cy="2814657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Nek vam srebrne zrake</a:t>
            </a:r>
            <a:br>
              <a:rPr kumimoji="0" lang="hr-HR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hr-HR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Božićnog jutra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pod borom osvjetle poklon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ispleten od zdravlja, sreće, mira i ljubavi... </a:t>
            </a:r>
            <a:br>
              <a:rPr kumimoji="0" lang="hr-HR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hr-HR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SRETAN BOŽIĆ! </a:t>
            </a:r>
            <a:br>
              <a:rPr kumimoji="0" lang="hr-HR" sz="32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hr-HR" sz="32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1357290" y="3507391"/>
            <a:ext cx="6400800" cy="2674341"/>
          </a:xfrm>
          <a:prstGeom prst="rect">
            <a:avLst/>
          </a:prstGeom>
        </p:spPr>
        <p:txBody>
          <a:bodyPr>
            <a:normAutofit fontScale="92500" lnSpcReduction="10000"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hr-HR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2. b</a:t>
            </a: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hr-HR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Ivana, Saša, Antonio, Marko, Frano, Dea, Tara H.N., Dario, David, Vid Martin, Ema, Alen, Marija, Tia, Tara P., Lovre, Nika, Matej, Nikolina i učiteljica Ivana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hr-HR" sz="32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4"/>
          <p:cNvSpPr txBox="1">
            <a:spLocks noChangeArrowheads="1"/>
          </p:cNvSpPr>
          <p:nvPr/>
        </p:nvSpPr>
        <p:spPr bwMode="auto">
          <a:xfrm>
            <a:off x="684213" y="706438"/>
            <a:ext cx="8135937" cy="20005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lvl="0"/>
            <a:r>
              <a:rPr lang="hr-HR" sz="4000" b="1" dirty="0">
                <a:solidFill>
                  <a:srgbClr val="FF0000"/>
                </a:solidFill>
              </a:rPr>
              <a:t>1. Blagdan je dan kojim obilježavamo važan događaj.</a:t>
            </a:r>
            <a:endParaRPr lang="hr-HR" sz="4000" b="1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  <a:p>
            <a:r>
              <a:rPr lang="hr-HR" sz="4400" b="1" dirty="0">
                <a:solidFill>
                  <a:srgbClr val="FF0000"/>
                </a:solidFill>
              </a:rPr>
              <a:t> </a:t>
            </a:r>
            <a:endParaRPr lang="hr-HR" sz="4400" dirty="0">
              <a:solidFill>
                <a:srgbClr val="FF0000"/>
              </a:solidFill>
            </a:endParaRPr>
          </a:p>
        </p:txBody>
      </p:sp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2319338" y="3736975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sz="1800"/>
          </a:p>
        </p:txBody>
      </p:sp>
      <p:sp>
        <p:nvSpPr>
          <p:cNvPr id="5" name="AutoShape 8"/>
          <p:cNvSpPr>
            <a:spLocks noChangeArrowheads="1"/>
          </p:cNvSpPr>
          <p:nvPr/>
        </p:nvSpPr>
        <p:spPr bwMode="auto">
          <a:xfrm rot="834525">
            <a:off x="4654550" y="1989138"/>
            <a:ext cx="3478213" cy="2058987"/>
          </a:xfrm>
          <a:prstGeom prst="wedgeEllipseCallout">
            <a:avLst>
              <a:gd name="adj1" fmla="val -72231"/>
              <a:gd name="adj2" fmla="val 70505"/>
            </a:avLst>
          </a:prstGeom>
          <a:noFill/>
          <a:ln w="38100">
            <a:solidFill>
              <a:srgbClr val="0000FF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en-US" sz="1800"/>
          </a:p>
        </p:txBody>
      </p:sp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5435600" y="2178050"/>
            <a:ext cx="2160588" cy="161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hr-HR" sz="10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DA</a:t>
            </a:r>
          </a:p>
        </p:txBody>
      </p:sp>
      <p:sp>
        <p:nvSpPr>
          <p:cNvPr id="7" name="WordArt 10"/>
          <p:cNvSpPr>
            <a:spLocks noChangeArrowheads="1" noChangeShapeType="1" noTextEdit="1"/>
          </p:cNvSpPr>
          <p:nvPr/>
        </p:nvSpPr>
        <p:spPr bwMode="auto">
          <a:xfrm>
            <a:off x="4356100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1</a:t>
            </a:r>
          </a:p>
        </p:txBody>
      </p:sp>
      <p:sp>
        <p:nvSpPr>
          <p:cNvPr id="8" name="WordArt 11"/>
          <p:cNvSpPr>
            <a:spLocks noChangeArrowheads="1" noChangeShapeType="1" noTextEdit="1"/>
          </p:cNvSpPr>
          <p:nvPr/>
        </p:nvSpPr>
        <p:spPr bwMode="auto">
          <a:xfrm>
            <a:off x="4859338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2</a:t>
            </a:r>
          </a:p>
        </p:txBody>
      </p:sp>
      <p:sp>
        <p:nvSpPr>
          <p:cNvPr id="9" name="WordArt 12"/>
          <p:cNvSpPr>
            <a:spLocks noChangeArrowheads="1" noChangeShapeType="1" noTextEdit="1"/>
          </p:cNvSpPr>
          <p:nvPr/>
        </p:nvSpPr>
        <p:spPr bwMode="auto">
          <a:xfrm>
            <a:off x="5435600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3</a:t>
            </a:r>
          </a:p>
        </p:txBody>
      </p:sp>
      <p:sp>
        <p:nvSpPr>
          <p:cNvPr id="10" name="WordArt 13"/>
          <p:cNvSpPr>
            <a:spLocks noChangeArrowheads="1" noChangeShapeType="1" noTextEdit="1"/>
          </p:cNvSpPr>
          <p:nvPr/>
        </p:nvSpPr>
        <p:spPr bwMode="auto">
          <a:xfrm>
            <a:off x="5940425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4</a:t>
            </a:r>
          </a:p>
        </p:txBody>
      </p:sp>
      <p:sp>
        <p:nvSpPr>
          <p:cNvPr id="11" name="WordArt 14"/>
          <p:cNvSpPr>
            <a:spLocks noChangeArrowheads="1" noChangeShapeType="1" noTextEdit="1"/>
          </p:cNvSpPr>
          <p:nvPr/>
        </p:nvSpPr>
        <p:spPr bwMode="auto">
          <a:xfrm>
            <a:off x="6443663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5</a:t>
            </a:r>
          </a:p>
        </p:txBody>
      </p:sp>
      <p:pic>
        <p:nvPicPr>
          <p:cNvPr id="12" name="Picture 15" descr="j0234131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078663" y="5157788"/>
            <a:ext cx="1057275" cy="1123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0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000"/>
                            </p:stCondLst>
                            <p:childTnLst>
                              <p:par>
                                <p:cTn id="2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0"/>
                            </p:stCondLst>
                            <p:childTnLst>
                              <p:par>
                                <p:cTn id="3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Startup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/>
      <p:bldP spid="7" grpId="0" animBg="1"/>
      <p:bldP spid="8" grpId="0" animBg="1"/>
      <p:bldP spid="9" grpId="0" animBg="1"/>
      <p:bldP spid="10" grpId="0" animBg="1"/>
      <p:bldP spid="1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5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900113" y="615950"/>
            <a:ext cx="7655622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hr-HR" sz="4000" b="1" dirty="0">
                <a:solidFill>
                  <a:srgbClr val="FF0000"/>
                </a:solidFill>
              </a:rPr>
              <a:t>2. Božić je državni i vjerski blagdan,</a:t>
            </a:r>
          </a:p>
          <a:p>
            <a:r>
              <a:rPr lang="hr-HR" sz="4000" b="1" dirty="0">
                <a:solidFill>
                  <a:srgbClr val="FF0000"/>
                </a:solidFill>
              </a:rPr>
              <a:t> a slavi se 6. prosinca. </a:t>
            </a:r>
            <a:endParaRPr lang="hr-HR" sz="4000" dirty="0">
              <a:solidFill>
                <a:srgbClr val="FF0000"/>
              </a:solidFill>
            </a:endParaRPr>
          </a:p>
        </p:txBody>
      </p:sp>
      <p:sp>
        <p:nvSpPr>
          <p:cNvPr id="4" name="WordArt 6"/>
          <p:cNvSpPr>
            <a:spLocks noChangeArrowheads="1" noChangeShapeType="1" noTextEdit="1"/>
          </p:cNvSpPr>
          <p:nvPr/>
        </p:nvSpPr>
        <p:spPr bwMode="auto">
          <a:xfrm>
            <a:off x="4356100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1</a:t>
            </a:r>
          </a:p>
        </p:txBody>
      </p:sp>
      <p:sp>
        <p:nvSpPr>
          <p:cNvPr id="5" name="WordArt 7"/>
          <p:cNvSpPr>
            <a:spLocks noChangeArrowheads="1" noChangeShapeType="1" noTextEdit="1"/>
          </p:cNvSpPr>
          <p:nvPr/>
        </p:nvSpPr>
        <p:spPr bwMode="auto">
          <a:xfrm>
            <a:off x="4859338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2</a:t>
            </a:r>
          </a:p>
        </p:txBody>
      </p:sp>
      <p:sp>
        <p:nvSpPr>
          <p:cNvPr id="6" name="WordArt 8"/>
          <p:cNvSpPr>
            <a:spLocks noChangeArrowheads="1" noChangeShapeType="1" noTextEdit="1"/>
          </p:cNvSpPr>
          <p:nvPr/>
        </p:nvSpPr>
        <p:spPr bwMode="auto">
          <a:xfrm>
            <a:off x="5435600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3</a:t>
            </a:r>
          </a:p>
        </p:txBody>
      </p:sp>
      <p:sp>
        <p:nvSpPr>
          <p:cNvPr id="7" name="WordArt 9"/>
          <p:cNvSpPr>
            <a:spLocks noChangeArrowheads="1" noChangeShapeType="1" noTextEdit="1"/>
          </p:cNvSpPr>
          <p:nvPr/>
        </p:nvSpPr>
        <p:spPr bwMode="auto">
          <a:xfrm>
            <a:off x="5940425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4</a:t>
            </a:r>
          </a:p>
        </p:txBody>
      </p:sp>
      <p:sp>
        <p:nvSpPr>
          <p:cNvPr id="8" name="WordArt 10"/>
          <p:cNvSpPr>
            <a:spLocks noChangeArrowheads="1" noChangeShapeType="1" noTextEdit="1"/>
          </p:cNvSpPr>
          <p:nvPr/>
        </p:nvSpPr>
        <p:spPr bwMode="auto">
          <a:xfrm>
            <a:off x="6443663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5</a:t>
            </a:r>
          </a:p>
        </p:txBody>
      </p:sp>
      <p:pic>
        <p:nvPicPr>
          <p:cNvPr id="9" name="Picture 11" descr="j0234131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078663" y="5157788"/>
            <a:ext cx="1057275" cy="1123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AutoShape 13"/>
          <p:cNvSpPr>
            <a:spLocks noChangeArrowheads="1"/>
          </p:cNvSpPr>
          <p:nvPr/>
        </p:nvSpPr>
        <p:spPr bwMode="auto">
          <a:xfrm>
            <a:off x="5507038" y="2205038"/>
            <a:ext cx="2952750" cy="2592387"/>
          </a:xfrm>
          <a:prstGeom prst="wedgeEllipseCallout">
            <a:avLst>
              <a:gd name="adj1" fmla="val -119172"/>
              <a:gd name="adj2" fmla="val 16517"/>
            </a:avLst>
          </a:prstGeom>
          <a:noFill/>
          <a:ln w="38100">
            <a:solidFill>
              <a:srgbClr val="0000FF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en-US" sz="1800" dirty="0">
              <a:solidFill>
                <a:srgbClr val="FFFF00"/>
              </a:solidFill>
            </a:endParaRPr>
          </a:p>
        </p:txBody>
      </p:sp>
      <p:sp>
        <p:nvSpPr>
          <p:cNvPr id="12" name="Text Box 14"/>
          <p:cNvSpPr txBox="1">
            <a:spLocks noChangeArrowheads="1"/>
          </p:cNvSpPr>
          <p:nvPr/>
        </p:nvSpPr>
        <p:spPr bwMode="auto">
          <a:xfrm>
            <a:off x="5867400" y="2708275"/>
            <a:ext cx="2160588" cy="161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hr-HR" sz="10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itchFamily="34" charset="0"/>
              </a:rPr>
              <a:t>NE</a:t>
            </a:r>
            <a:endParaRPr lang="en-US" sz="100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0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000"/>
                            </p:stCondLst>
                            <p:childTnLst>
                              <p:par>
                                <p:cTn id="2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0"/>
                            </p:stCondLst>
                            <p:childTnLst>
                              <p:par>
                                <p:cTn id="3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Startup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Messag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1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684213" y="706438"/>
            <a:ext cx="8135937" cy="20005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lvl="0"/>
            <a:r>
              <a:rPr lang="hr-HR" sz="4000" b="1" dirty="0">
                <a:solidFill>
                  <a:srgbClr val="FF0000"/>
                </a:solidFill>
              </a:rPr>
              <a:t>3. Vjerske blagdane obilježavaju i slave pripadnici određene vjere.</a:t>
            </a:r>
            <a:endParaRPr lang="hr-HR" sz="4000" b="1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  <a:p>
            <a:r>
              <a:rPr lang="hr-HR" sz="4400" b="1" dirty="0">
                <a:solidFill>
                  <a:srgbClr val="FF0000"/>
                </a:solidFill>
              </a:rPr>
              <a:t> </a:t>
            </a:r>
            <a:endParaRPr lang="hr-HR" sz="4400" dirty="0">
              <a:solidFill>
                <a:srgbClr val="FF0000"/>
              </a:solidFill>
            </a:endParaRPr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2319338" y="3736975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sz="1800"/>
          </a:p>
        </p:txBody>
      </p:sp>
      <p:sp>
        <p:nvSpPr>
          <p:cNvPr id="6" name="AutoShape 8"/>
          <p:cNvSpPr>
            <a:spLocks noChangeArrowheads="1"/>
          </p:cNvSpPr>
          <p:nvPr/>
        </p:nvSpPr>
        <p:spPr bwMode="auto">
          <a:xfrm rot="834525">
            <a:off x="4654550" y="1989138"/>
            <a:ext cx="3478213" cy="2058987"/>
          </a:xfrm>
          <a:prstGeom prst="wedgeEllipseCallout">
            <a:avLst>
              <a:gd name="adj1" fmla="val -72231"/>
              <a:gd name="adj2" fmla="val 70505"/>
            </a:avLst>
          </a:prstGeom>
          <a:noFill/>
          <a:ln w="38100">
            <a:solidFill>
              <a:srgbClr val="0000FF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en-US" sz="1800"/>
          </a:p>
        </p:txBody>
      </p:sp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5435600" y="2178050"/>
            <a:ext cx="2160588" cy="161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hr-HR" sz="10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DA</a:t>
            </a:r>
          </a:p>
        </p:txBody>
      </p:sp>
      <p:sp>
        <p:nvSpPr>
          <p:cNvPr id="8" name="WordArt 10"/>
          <p:cNvSpPr>
            <a:spLocks noChangeArrowheads="1" noChangeShapeType="1" noTextEdit="1"/>
          </p:cNvSpPr>
          <p:nvPr/>
        </p:nvSpPr>
        <p:spPr bwMode="auto">
          <a:xfrm>
            <a:off x="4356100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1</a:t>
            </a:r>
          </a:p>
        </p:txBody>
      </p:sp>
      <p:sp>
        <p:nvSpPr>
          <p:cNvPr id="9" name="WordArt 11"/>
          <p:cNvSpPr>
            <a:spLocks noChangeArrowheads="1" noChangeShapeType="1" noTextEdit="1"/>
          </p:cNvSpPr>
          <p:nvPr/>
        </p:nvSpPr>
        <p:spPr bwMode="auto">
          <a:xfrm>
            <a:off x="4859338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2</a:t>
            </a:r>
          </a:p>
        </p:txBody>
      </p:sp>
      <p:sp>
        <p:nvSpPr>
          <p:cNvPr id="10" name="WordArt 12"/>
          <p:cNvSpPr>
            <a:spLocks noChangeArrowheads="1" noChangeShapeType="1" noTextEdit="1"/>
          </p:cNvSpPr>
          <p:nvPr/>
        </p:nvSpPr>
        <p:spPr bwMode="auto">
          <a:xfrm>
            <a:off x="5435600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3</a:t>
            </a:r>
          </a:p>
        </p:txBody>
      </p:sp>
      <p:sp>
        <p:nvSpPr>
          <p:cNvPr id="11" name="WordArt 13"/>
          <p:cNvSpPr>
            <a:spLocks noChangeArrowheads="1" noChangeShapeType="1" noTextEdit="1"/>
          </p:cNvSpPr>
          <p:nvPr/>
        </p:nvSpPr>
        <p:spPr bwMode="auto">
          <a:xfrm>
            <a:off x="5940425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4</a:t>
            </a:r>
          </a:p>
        </p:txBody>
      </p:sp>
      <p:sp>
        <p:nvSpPr>
          <p:cNvPr id="12" name="WordArt 14"/>
          <p:cNvSpPr>
            <a:spLocks noChangeArrowheads="1" noChangeShapeType="1" noTextEdit="1"/>
          </p:cNvSpPr>
          <p:nvPr/>
        </p:nvSpPr>
        <p:spPr bwMode="auto">
          <a:xfrm>
            <a:off x="6443663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5</a:t>
            </a:r>
          </a:p>
        </p:txBody>
      </p:sp>
      <p:pic>
        <p:nvPicPr>
          <p:cNvPr id="13" name="Picture 15" descr="j0234131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078663" y="5157788"/>
            <a:ext cx="1057275" cy="1123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0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000"/>
                            </p:stCondLst>
                            <p:childTnLst>
                              <p:par>
                                <p:cTn id="2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0"/>
                            </p:stCondLst>
                            <p:childTnLst>
                              <p:par>
                                <p:cTn id="3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Startup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/>
      <p:bldP spid="8" grpId="0" animBg="1"/>
      <p:bldP spid="9" grpId="0" animBg="1"/>
      <p:bldP spid="10" grpId="0" animBg="1"/>
      <p:bldP spid="11" grpId="0" animBg="1"/>
      <p:bldP spid="1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684213" y="706438"/>
            <a:ext cx="8135937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lvl="0"/>
            <a:r>
              <a:rPr lang="hr-HR" sz="4000" b="1" dirty="0">
                <a:solidFill>
                  <a:srgbClr val="FF0000"/>
                </a:solidFill>
              </a:rPr>
              <a:t>4. Kršćani (katolici) slave Božić.</a:t>
            </a:r>
            <a:endParaRPr lang="hr-HR" sz="4000" b="1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  <a:p>
            <a:r>
              <a:rPr lang="hr-HR" sz="4400" b="1" dirty="0">
                <a:solidFill>
                  <a:srgbClr val="FF0000"/>
                </a:solidFill>
              </a:rPr>
              <a:t> </a:t>
            </a:r>
            <a:endParaRPr lang="hr-HR" sz="4400" dirty="0">
              <a:solidFill>
                <a:srgbClr val="FF0000"/>
              </a:solidFill>
            </a:endParaRPr>
          </a:p>
        </p:txBody>
      </p:sp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2319338" y="3736975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sz="1800"/>
          </a:p>
        </p:txBody>
      </p:sp>
      <p:sp>
        <p:nvSpPr>
          <p:cNvPr id="7" name="AutoShape 8"/>
          <p:cNvSpPr>
            <a:spLocks noChangeArrowheads="1"/>
          </p:cNvSpPr>
          <p:nvPr/>
        </p:nvSpPr>
        <p:spPr bwMode="auto">
          <a:xfrm rot="834525">
            <a:off x="4654550" y="1989138"/>
            <a:ext cx="3478213" cy="2058987"/>
          </a:xfrm>
          <a:prstGeom prst="wedgeEllipseCallout">
            <a:avLst>
              <a:gd name="adj1" fmla="val -72231"/>
              <a:gd name="adj2" fmla="val 70505"/>
            </a:avLst>
          </a:prstGeom>
          <a:noFill/>
          <a:ln w="38100">
            <a:solidFill>
              <a:srgbClr val="0000FF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en-US" sz="1800"/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5435600" y="2178050"/>
            <a:ext cx="2160588" cy="161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hr-HR" sz="10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DA</a:t>
            </a:r>
          </a:p>
        </p:txBody>
      </p:sp>
      <p:sp>
        <p:nvSpPr>
          <p:cNvPr id="9" name="WordArt 10"/>
          <p:cNvSpPr>
            <a:spLocks noChangeArrowheads="1" noChangeShapeType="1" noTextEdit="1"/>
          </p:cNvSpPr>
          <p:nvPr/>
        </p:nvSpPr>
        <p:spPr bwMode="auto">
          <a:xfrm>
            <a:off x="4356100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1</a:t>
            </a:r>
          </a:p>
        </p:txBody>
      </p:sp>
      <p:sp>
        <p:nvSpPr>
          <p:cNvPr id="10" name="WordArt 11"/>
          <p:cNvSpPr>
            <a:spLocks noChangeArrowheads="1" noChangeShapeType="1" noTextEdit="1"/>
          </p:cNvSpPr>
          <p:nvPr/>
        </p:nvSpPr>
        <p:spPr bwMode="auto">
          <a:xfrm>
            <a:off x="4859338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2</a:t>
            </a:r>
          </a:p>
        </p:txBody>
      </p:sp>
      <p:sp>
        <p:nvSpPr>
          <p:cNvPr id="11" name="WordArt 12"/>
          <p:cNvSpPr>
            <a:spLocks noChangeArrowheads="1" noChangeShapeType="1" noTextEdit="1"/>
          </p:cNvSpPr>
          <p:nvPr/>
        </p:nvSpPr>
        <p:spPr bwMode="auto">
          <a:xfrm>
            <a:off x="5435600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3</a:t>
            </a:r>
          </a:p>
        </p:txBody>
      </p:sp>
      <p:sp>
        <p:nvSpPr>
          <p:cNvPr id="12" name="WordArt 13"/>
          <p:cNvSpPr>
            <a:spLocks noChangeArrowheads="1" noChangeShapeType="1" noTextEdit="1"/>
          </p:cNvSpPr>
          <p:nvPr/>
        </p:nvSpPr>
        <p:spPr bwMode="auto">
          <a:xfrm>
            <a:off x="5940425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4</a:t>
            </a:r>
          </a:p>
        </p:txBody>
      </p:sp>
      <p:sp>
        <p:nvSpPr>
          <p:cNvPr id="13" name="WordArt 14"/>
          <p:cNvSpPr>
            <a:spLocks noChangeArrowheads="1" noChangeShapeType="1" noTextEdit="1"/>
          </p:cNvSpPr>
          <p:nvPr/>
        </p:nvSpPr>
        <p:spPr bwMode="auto">
          <a:xfrm>
            <a:off x="6443663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5</a:t>
            </a:r>
          </a:p>
        </p:txBody>
      </p:sp>
      <p:pic>
        <p:nvPicPr>
          <p:cNvPr id="14" name="Picture 15" descr="j0234131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078663" y="5157788"/>
            <a:ext cx="1057275" cy="1123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0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000"/>
                            </p:stCondLst>
                            <p:childTnLst>
                              <p:par>
                                <p:cTn id="2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0"/>
                            </p:stCondLst>
                            <p:childTnLst>
                              <p:par>
                                <p:cTn id="3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Startup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/>
      <p:bldP spid="9" grpId="0" animBg="1"/>
      <p:bldP spid="10" grpId="0" animBg="1"/>
      <p:bldP spid="11" grpId="0" animBg="1"/>
      <p:bldP spid="12" grpId="0" animBg="1"/>
      <p:bldP spid="1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684213" y="706438"/>
            <a:ext cx="8135937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lvl="0"/>
            <a:r>
              <a:rPr lang="hr-HR" sz="4000" b="1" dirty="0">
                <a:solidFill>
                  <a:srgbClr val="FF0000"/>
                </a:solidFill>
              </a:rPr>
              <a:t>5. Božić je blagdan mira.</a:t>
            </a:r>
            <a:endParaRPr lang="hr-HR" sz="4400" dirty="0">
              <a:solidFill>
                <a:srgbClr val="FF0000"/>
              </a:solidFill>
            </a:endParaRP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2319338" y="3736975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sz="1800"/>
          </a:p>
        </p:txBody>
      </p:sp>
      <p:sp>
        <p:nvSpPr>
          <p:cNvPr id="8" name="AutoShape 8"/>
          <p:cNvSpPr>
            <a:spLocks noChangeArrowheads="1"/>
          </p:cNvSpPr>
          <p:nvPr/>
        </p:nvSpPr>
        <p:spPr bwMode="auto">
          <a:xfrm rot="834525">
            <a:off x="4654550" y="1989138"/>
            <a:ext cx="3478213" cy="2058987"/>
          </a:xfrm>
          <a:prstGeom prst="wedgeEllipseCallout">
            <a:avLst>
              <a:gd name="adj1" fmla="val -72231"/>
              <a:gd name="adj2" fmla="val 70505"/>
            </a:avLst>
          </a:prstGeom>
          <a:noFill/>
          <a:ln w="38100">
            <a:solidFill>
              <a:srgbClr val="0000FF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en-US" sz="1800"/>
          </a:p>
        </p:txBody>
      </p:sp>
      <p:sp>
        <p:nvSpPr>
          <p:cNvPr id="9" name="Text Box 6"/>
          <p:cNvSpPr txBox="1">
            <a:spLocks noChangeArrowheads="1"/>
          </p:cNvSpPr>
          <p:nvPr/>
        </p:nvSpPr>
        <p:spPr bwMode="auto">
          <a:xfrm>
            <a:off x="5435600" y="2178050"/>
            <a:ext cx="2160588" cy="161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hr-HR" sz="10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DA</a:t>
            </a:r>
          </a:p>
        </p:txBody>
      </p:sp>
      <p:sp>
        <p:nvSpPr>
          <p:cNvPr id="10" name="WordArt 10"/>
          <p:cNvSpPr>
            <a:spLocks noChangeArrowheads="1" noChangeShapeType="1" noTextEdit="1"/>
          </p:cNvSpPr>
          <p:nvPr/>
        </p:nvSpPr>
        <p:spPr bwMode="auto">
          <a:xfrm>
            <a:off x="4356100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1</a:t>
            </a:r>
          </a:p>
        </p:txBody>
      </p:sp>
      <p:sp>
        <p:nvSpPr>
          <p:cNvPr id="11" name="WordArt 11"/>
          <p:cNvSpPr>
            <a:spLocks noChangeArrowheads="1" noChangeShapeType="1" noTextEdit="1"/>
          </p:cNvSpPr>
          <p:nvPr/>
        </p:nvSpPr>
        <p:spPr bwMode="auto">
          <a:xfrm>
            <a:off x="4859338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2</a:t>
            </a:r>
          </a:p>
        </p:txBody>
      </p:sp>
      <p:sp>
        <p:nvSpPr>
          <p:cNvPr id="12" name="WordArt 12"/>
          <p:cNvSpPr>
            <a:spLocks noChangeArrowheads="1" noChangeShapeType="1" noTextEdit="1"/>
          </p:cNvSpPr>
          <p:nvPr/>
        </p:nvSpPr>
        <p:spPr bwMode="auto">
          <a:xfrm>
            <a:off x="5435600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3</a:t>
            </a:r>
          </a:p>
        </p:txBody>
      </p:sp>
      <p:sp>
        <p:nvSpPr>
          <p:cNvPr id="13" name="WordArt 13"/>
          <p:cNvSpPr>
            <a:spLocks noChangeArrowheads="1" noChangeShapeType="1" noTextEdit="1"/>
          </p:cNvSpPr>
          <p:nvPr/>
        </p:nvSpPr>
        <p:spPr bwMode="auto">
          <a:xfrm>
            <a:off x="5940425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4</a:t>
            </a:r>
          </a:p>
        </p:txBody>
      </p:sp>
      <p:sp>
        <p:nvSpPr>
          <p:cNvPr id="14" name="WordArt 14"/>
          <p:cNvSpPr>
            <a:spLocks noChangeArrowheads="1" noChangeShapeType="1" noTextEdit="1"/>
          </p:cNvSpPr>
          <p:nvPr/>
        </p:nvSpPr>
        <p:spPr bwMode="auto">
          <a:xfrm>
            <a:off x="6443663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5</a:t>
            </a:r>
          </a:p>
        </p:txBody>
      </p:sp>
      <p:pic>
        <p:nvPicPr>
          <p:cNvPr id="15" name="Picture 15" descr="j0234131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078663" y="5157788"/>
            <a:ext cx="1057275" cy="1123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0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000"/>
                            </p:stCondLst>
                            <p:childTnLst>
                              <p:par>
                                <p:cTn id="2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0"/>
                            </p:stCondLst>
                            <p:childTnLst>
                              <p:par>
                                <p:cTn id="3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Startup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5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900113" y="615950"/>
            <a:ext cx="7832272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hr-HR" sz="4000" b="1" dirty="0">
                <a:solidFill>
                  <a:srgbClr val="FF0000"/>
                </a:solidFill>
              </a:rPr>
              <a:t>6. Božićno drvce kiti se 25. prosinca.</a:t>
            </a:r>
            <a:endParaRPr lang="hr-HR" sz="4000" dirty="0">
              <a:solidFill>
                <a:srgbClr val="FF0000"/>
              </a:solidFill>
            </a:endParaRPr>
          </a:p>
        </p:txBody>
      </p:sp>
      <p:sp>
        <p:nvSpPr>
          <p:cNvPr id="4" name="WordArt 6"/>
          <p:cNvSpPr>
            <a:spLocks noChangeArrowheads="1" noChangeShapeType="1" noTextEdit="1"/>
          </p:cNvSpPr>
          <p:nvPr/>
        </p:nvSpPr>
        <p:spPr bwMode="auto">
          <a:xfrm>
            <a:off x="4356100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1</a:t>
            </a:r>
          </a:p>
        </p:txBody>
      </p:sp>
      <p:sp>
        <p:nvSpPr>
          <p:cNvPr id="5" name="WordArt 7"/>
          <p:cNvSpPr>
            <a:spLocks noChangeArrowheads="1" noChangeShapeType="1" noTextEdit="1"/>
          </p:cNvSpPr>
          <p:nvPr/>
        </p:nvSpPr>
        <p:spPr bwMode="auto">
          <a:xfrm>
            <a:off x="4859338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2</a:t>
            </a:r>
          </a:p>
        </p:txBody>
      </p:sp>
      <p:sp>
        <p:nvSpPr>
          <p:cNvPr id="6" name="WordArt 8"/>
          <p:cNvSpPr>
            <a:spLocks noChangeArrowheads="1" noChangeShapeType="1" noTextEdit="1"/>
          </p:cNvSpPr>
          <p:nvPr/>
        </p:nvSpPr>
        <p:spPr bwMode="auto">
          <a:xfrm>
            <a:off x="5435600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3</a:t>
            </a:r>
          </a:p>
        </p:txBody>
      </p:sp>
      <p:sp>
        <p:nvSpPr>
          <p:cNvPr id="7" name="WordArt 9"/>
          <p:cNvSpPr>
            <a:spLocks noChangeArrowheads="1" noChangeShapeType="1" noTextEdit="1"/>
          </p:cNvSpPr>
          <p:nvPr/>
        </p:nvSpPr>
        <p:spPr bwMode="auto">
          <a:xfrm>
            <a:off x="5940425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4</a:t>
            </a:r>
          </a:p>
        </p:txBody>
      </p:sp>
      <p:sp>
        <p:nvSpPr>
          <p:cNvPr id="8" name="WordArt 10"/>
          <p:cNvSpPr>
            <a:spLocks noChangeArrowheads="1" noChangeShapeType="1" noTextEdit="1"/>
          </p:cNvSpPr>
          <p:nvPr/>
        </p:nvSpPr>
        <p:spPr bwMode="auto">
          <a:xfrm>
            <a:off x="6443663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5</a:t>
            </a:r>
          </a:p>
        </p:txBody>
      </p:sp>
      <p:pic>
        <p:nvPicPr>
          <p:cNvPr id="9" name="Picture 11" descr="j0234131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078663" y="5157788"/>
            <a:ext cx="1057275" cy="1123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AutoShape 13"/>
          <p:cNvSpPr>
            <a:spLocks noChangeArrowheads="1"/>
          </p:cNvSpPr>
          <p:nvPr/>
        </p:nvSpPr>
        <p:spPr bwMode="auto">
          <a:xfrm>
            <a:off x="5507038" y="2205038"/>
            <a:ext cx="2952750" cy="2592387"/>
          </a:xfrm>
          <a:prstGeom prst="wedgeEllipseCallout">
            <a:avLst>
              <a:gd name="adj1" fmla="val -119172"/>
              <a:gd name="adj2" fmla="val 16517"/>
            </a:avLst>
          </a:prstGeom>
          <a:noFill/>
          <a:ln w="38100">
            <a:solidFill>
              <a:srgbClr val="0000FF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en-US" sz="1800" dirty="0">
              <a:solidFill>
                <a:srgbClr val="FFFF00"/>
              </a:solidFill>
            </a:endParaRPr>
          </a:p>
        </p:txBody>
      </p:sp>
      <p:sp>
        <p:nvSpPr>
          <p:cNvPr id="12" name="Text Box 14"/>
          <p:cNvSpPr txBox="1">
            <a:spLocks noChangeArrowheads="1"/>
          </p:cNvSpPr>
          <p:nvPr/>
        </p:nvSpPr>
        <p:spPr bwMode="auto">
          <a:xfrm>
            <a:off x="5867400" y="2708275"/>
            <a:ext cx="2160588" cy="161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hr-HR" sz="10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itchFamily="34" charset="0"/>
              </a:rPr>
              <a:t>NE</a:t>
            </a:r>
            <a:endParaRPr lang="en-US" sz="100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0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000"/>
                            </p:stCondLst>
                            <p:childTnLst>
                              <p:par>
                                <p:cTn id="2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0"/>
                            </p:stCondLst>
                            <p:childTnLst>
                              <p:par>
                                <p:cTn id="3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Startup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Messag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11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684213" y="706438"/>
            <a:ext cx="8135937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lvl="0"/>
            <a:r>
              <a:rPr lang="hr-HR" sz="4000" b="1" dirty="0">
                <a:solidFill>
                  <a:srgbClr val="FF0000"/>
                </a:solidFill>
              </a:rPr>
              <a:t>7. Advent ili Došašće je vrijeme priprema za dolazak i rođenje Isusa Krista.</a:t>
            </a:r>
            <a:endParaRPr lang="hr-HR" sz="4400" dirty="0">
              <a:solidFill>
                <a:srgbClr val="FF0000"/>
              </a:solidFill>
            </a:endParaRP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2319338" y="3736975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sz="1800"/>
          </a:p>
        </p:txBody>
      </p:sp>
      <p:sp>
        <p:nvSpPr>
          <p:cNvPr id="8" name="AutoShape 8"/>
          <p:cNvSpPr>
            <a:spLocks noChangeArrowheads="1"/>
          </p:cNvSpPr>
          <p:nvPr/>
        </p:nvSpPr>
        <p:spPr bwMode="auto">
          <a:xfrm rot="834525">
            <a:off x="4654550" y="1989138"/>
            <a:ext cx="3478213" cy="2058987"/>
          </a:xfrm>
          <a:prstGeom prst="wedgeEllipseCallout">
            <a:avLst>
              <a:gd name="adj1" fmla="val -72231"/>
              <a:gd name="adj2" fmla="val 70505"/>
            </a:avLst>
          </a:prstGeom>
          <a:noFill/>
          <a:ln w="38100">
            <a:solidFill>
              <a:srgbClr val="0000FF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en-US" sz="1800"/>
          </a:p>
        </p:txBody>
      </p:sp>
      <p:sp>
        <p:nvSpPr>
          <p:cNvPr id="9" name="Text Box 6"/>
          <p:cNvSpPr txBox="1">
            <a:spLocks noChangeArrowheads="1"/>
          </p:cNvSpPr>
          <p:nvPr/>
        </p:nvSpPr>
        <p:spPr bwMode="auto">
          <a:xfrm>
            <a:off x="5435600" y="2178050"/>
            <a:ext cx="2160588" cy="161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hr-HR" sz="10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DA</a:t>
            </a:r>
          </a:p>
        </p:txBody>
      </p:sp>
      <p:sp>
        <p:nvSpPr>
          <p:cNvPr id="10" name="WordArt 10"/>
          <p:cNvSpPr>
            <a:spLocks noChangeArrowheads="1" noChangeShapeType="1" noTextEdit="1"/>
          </p:cNvSpPr>
          <p:nvPr/>
        </p:nvSpPr>
        <p:spPr bwMode="auto">
          <a:xfrm>
            <a:off x="4356100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1</a:t>
            </a:r>
          </a:p>
        </p:txBody>
      </p:sp>
      <p:sp>
        <p:nvSpPr>
          <p:cNvPr id="11" name="WordArt 11"/>
          <p:cNvSpPr>
            <a:spLocks noChangeArrowheads="1" noChangeShapeType="1" noTextEdit="1"/>
          </p:cNvSpPr>
          <p:nvPr/>
        </p:nvSpPr>
        <p:spPr bwMode="auto">
          <a:xfrm>
            <a:off x="4859338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2</a:t>
            </a:r>
          </a:p>
        </p:txBody>
      </p:sp>
      <p:sp>
        <p:nvSpPr>
          <p:cNvPr id="12" name="WordArt 12"/>
          <p:cNvSpPr>
            <a:spLocks noChangeArrowheads="1" noChangeShapeType="1" noTextEdit="1"/>
          </p:cNvSpPr>
          <p:nvPr/>
        </p:nvSpPr>
        <p:spPr bwMode="auto">
          <a:xfrm>
            <a:off x="5435600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3</a:t>
            </a:r>
          </a:p>
        </p:txBody>
      </p:sp>
      <p:sp>
        <p:nvSpPr>
          <p:cNvPr id="13" name="WordArt 13"/>
          <p:cNvSpPr>
            <a:spLocks noChangeArrowheads="1" noChangeShapeType="1" noTextEdit="1"/>
          </p:cNvSpPr>
          <p:nvPr/>
        </p:nvSpPr>
        <p:spPr bwMode="auto">
          <a:xfrm>
            <a:off x="5940425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4</a:t>
            </a:r>
          </a:p>
        </p:txBody>
      </p:sp>
      <p:sp>
        <p:nvSpPr>
          <p:cNvPr id="14" name="WordArt 14"/>
          <p:cNvSpPr>
            <a:spLocks noChangeArrowheads="1" noChangeShapeType="1" noTextEdit="1"/>
          </p:cNvSpPr>
          <p:nvPr/>
        </p:nvSpPr>
        <p:spPr bwMode="auto">
          <a:xfrm>
            <a:off x="6443663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5</a:t>
            </a:r>
          </a:p>
        </p:txBody>
      </p:sp>
      <p:pic>
        <p:nvPicPr>
          <p:cNvPr id="15" name="Picture 15" descr="j0234131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078663" y="5157788"/>
            <a:ext cx="1057275" cy="1123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0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000"/>
                            </p:stCondLst>
                            <p:childTnLst>
                              <p:par>
                                <p:cTn id="2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0"/>
                            </p:stCondLst>
                            <p:childTnLst>
                              <p:par>
                                <p:cTn id="3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Startup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60</TotalTime>
  <Words>571</Words>
  <Application>Microsoft Office PowerPoint</Application>
  <PresentationFormat>On-screen Show (4:3)</PresentationFormat>
  <Paragraphs>167</Paragraphs>
  <Slides>23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8" baseType="lpstr">
      <vt:lpstr>Arial</vt:lpstr>
      <vt:lpstr>Arial Black</vt:lpstr>
      <vt:lpstr>Calibri</vt:lpstr>
      <vt:lpstr>Verdana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Ivana Gluhačić</dc:creator>
  <cp:lastModifiedBy>Maja Jelić-Kolar</cp:lastModifiedBy>
  <cp:revision>4</cp:revision>
  <dcterms:created xsi:type="dcterms:W3CDTF">2012-12-20T12:48:19Z</dcterms:created>
  <dcterms:modified xsi:type="dcterms:W3CDTF">2016-09-08T12:07:39Z</dcterms:modified>
</cp:coreProperties>
</file>