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3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4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8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66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4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79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29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3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613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8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8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0FE-F1B4-466A-BB13-93CE5F735B8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9838-6442-4480-9F61-0AF9318C4D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35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%C3%A9gumes_04.jpg" TargetMode="External"/><Relationship Id="rId13" Type="http://schemas.openxmlformats.org/officeDocument/2006/relationships/hyperlink" Target="http://www.besplatne-slike.net/zivotinje/krave-goveda/slides/crveno-belo-tele-sa-kravom-u-pozadini.html" TargetMode="External"/><Relationship Id="rId18" Type="http://schemas.openxmlformats.org/officeDocument/2006/relationships/hyperlink" Target="http://www.flickr.com/photos/nicmcphee/16276040/in/set-774847" TargetMode="External"/><Relationship Id="rId3" Type="http://schemas.openxmlformats.org/officeDocument/2006/relationships/hyperlink" Target="http://hr.wikipedia.org/wiki/Seoski_turizam" TargetMode="External"/><Relationship Id="rId21" Type="http://schemas.openxmlformats.org/officeDocument/2006/relationships/hyperlink" Target="http://www.nilssonlee.se/" TargetMode="External"/><Relationship Id="rId7" Type="http://schemas.openxmlformats.org/officeDocument/2006/relationships/hyperlink" Target="http://hr.wikipedia.org/wiki/Jabuka" TargetMode="External"/><Relationship Id="rId12" Type="http://schemas.openxmlformats.org/officeDocument/2006/relationships/hyperlink" Target="http://hr.wikipedia.org/wiki/Doma%C4%87i_puran" TargetMode="External"/><Relationship Id="rId17" Type="http://schemas.openxmlformats.org/officeDocument/2006/relationships/hyperlink" Target="https://creativecommons.org/licenses/by-nd/2.0/" TargetMode="External"/><Relationship Id="rId25" Type="http://schemas.openxmlformats.org/officeDocument/2006/relationships/hyperlink" Target="http://creativecommons.org/licenses/by/2.5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flickr.com/photos/basecampbaker/7696035858/in/photolist-cJ5ckq-cJ5jNU-cJ58Xj-cJ5eab-7e88gS-cHQVGb-geTs3C-92KNSE-cHQQ2m-69gZYW-duh1QY-cHRuLh-cHREZC-cHRCaA-cHRs5j-cHQXGJ-cHQuu1-cHRxvd-cHQZz3-cHR3Qf-cHRXGN-cHReBJ-cHRpWm-cHRbVd-cHRi6y-cHRmFG-cHQC8f" TargetMode="External"/><Relationship Id="rId20" Type="http://schemas.openxmlformats.org/officeDocument/2006/relationships/hyperlink" Target="http://unsplas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" TargetMode="External"/><Relationship Id="rId11" Type="http://schemas.openxmlformats.org/officeDocument/2006/relationships/hyperlink" Target="http://creativecommons.org/licenses/by-sa/2.0" TargetMode="External"/><Relationship Id="rId24" Type="http://schemas.openxmlformats.org/officeDocument/2006/relationships/hyperlink" Target="http://ru.wikipedia.org/wiki/%D0%9F%D0%B0%D1%80%D0%BA%D0%B5%D1%82" TargetMode="External"/><Relationship Id="rId5" Type="http://schemas.openxmlformats.org/officeDocument/2006/relationships/hyperlink" Target="http://hr.wikipedia.org/wiki/%C5%A0tajerska_(austrijska_savezna_dr%C5%BEava)" TargetMode="External"/><Relationship Id="rId15" Type="http://schemas.openxmlformats.org/officeDocument/2006/relationships/hyperlink" Target="http://hr.wikipedia.org/wiki/Krapinski_pra%C4%8Dovjek" TargetMode="External"/><Relationship Id="rId23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://cs.wikipedia.org/wiki/Malbec" TargetMode="External"/><Relationship Id="rId19" Type="http://schemas.openxmlformats.org/officeDocument/2006/relationships/hyperlink" Target="http://en.wikipedia.org/wiki/Charvet_Place_Vend%C3%B4me" TargetMode="External"/><Relationship Id="rId4" Type="http://schemas.openxmlformats.org/officeDocument/2006/relationships/hyperlink" Target="http://creativecommons.org/licenses/by-sa/3.0/deed.en" TargetMode="External"/><Relationship Id="rId9" Type="http://schemas.openxmlformats.org/officeDocument/2006/relationships/hyperlink" Target="http://en.wikipedia.org/wiki/Public_domain" TargetMode="External"/><Relationship Id="rId14" Type="http://schemas.openxmlformats.org/officeDocument/2006/relationships/hyperlink" Target="http://hr.wikipedia.org/wiki/Trako%C5%A1%C4%87an" TargetMode="External"/><Relationship Id="rId22" Type="http://schemas.openxmlformats.org/officeDocument/2006/relationships/hyperlink" Target="https://www.flickr.com/photos/epsos/6018530849/in/photolist-aaQxxg-aaQxx6-kyPhy-2foNMw-24Fy9-fBsGfa-9MS4RD-2nApgA-gH6yTL-fAf98M-51M5P3-8NA7k5-aipYpb-8MESb1-7PTTeh-iDbUb-astrJn-kVkAmv-6ZwDK2-amSGQY-26YwK-2foNpb-6sp4Ei-gS91r8-8avTPu-463P6k-nqmisv-d6xeGh-HAm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172200" cy="1894362"/>
          </a:xfrm>
        </p:spPr>
        <p:txBody>
          <a:bodyPr/>
          <a:lstStyle/>
          <a:p>
            <a:r>
              <a:rPr lang="hr-HR" dirty="0"/>
              <a:t>Gospodarstvo brežuljkastog kraja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9639" y="61902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Marina Janečić, S. S. Kranjčević, Zagreb</a:t>
            </a:r>
          </a:p>
        </p:txBody>
      </p:sp>
      <p:pic>
        <p:nvPicPr>
          <p:cNvPr id="5" name="irc_mi" descr="http://upload.wikimedia.org/wikipedia/commons/b/b6/Fields_hr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3109478" cy="200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r-HR" b="1" dirty="0"/>
              <a:t>Gospodarstvo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277200"/>
          </a:xfrm>
        </p:spPr>
        <p:txBody>
          <a:bodyPr>
            <a:normAutofit/>
          </a:bodyPr>
          <a:lstStyle/>
          <a:p>
            <a:r>
              <a:rPr lang="hr-HR" b="1" dirty="0">
                <a:latin typeface="Calibri" pitchFamily="34" charset="0"/>
              </a:rPr>
              <a:t>GOSPODAR</a:t>
            </a:r>
            <a:r>
              <a:rPr lang="hr-HR" dirty="0">
                <a:latin typeface="Calibri" pitchFamily="34" charset="0"/>
              </a:rPr>
              <a:t> – onaj koji odlučuje, brine za sebe</a:t>
            </a:r>
          </a:p>
          <a:p>
            <a:pPr lvl="1"/>
            <a:r>
              <a:rPr lang="hr-HR" dirty="0">
                <a:latin typeface="Calibri" pitchFamily="34" charset="0"/>
              </a:rPr>
              <a:t>KAKO? – proizvodi da bi se mogao prehraniti</a:t>
            </a:r>
          </a:p>
          <a:p>
            <a:pPr lvl="1"/>
            <a:endParaRPr lang="hr-HR" dirty="0">
              <a:latin typeface="Calibri" pitchFamily="34" charset="0"/>
            </a:endParaRPr>
          </a:p>
          <a:p>
            <a:r>
              <a:rPr lang="hr-HR" b="1" dirty="0">
                <a:latin typeface="Calibri" pitchFamily="34" charset="0"/>
              </a:rPr>
              <a:t>GOSPODARSTVO</a:t>
            </a:r>
            <a:r>
              <a:rPr lang="hr-HR" dirty="0">
                <a:latin typeface="Calibri" pitchFamily="34" charset="0"/>
              </a:rPr>
              <a:t> – ono što ljudi čine da bi se prehranili: </a:t>
            </a:r>
          </a:p>
          <a:p>
            <a:pPr lvl="1"/>
            <a:r>
              <a:rPr lang="hr-HR" dirty="0">
                <a:latin typeface="Calibri" pitchFamily="34" charset="0"/>
              </a:rPr>
              <a:t>proizvode</a:t>
            </a:r>
          </a:p>
          <a:p>
            <a:pPr lvl="1"/>
            <a:r>
              <a:rPr lang="hr-HR" dirty="0">
                <a:latin typeface="Calibri" pitchFamily="34" charset="0"/>
              </a:rPr>
              <a:t>troše</a:t>
            </a:r>
          </a:p>
          <a:p>
            <a:pPr lvl="1"/>
            <a:r>
              <a:rPr lang="hr-HR" dirty="0">
                <a:latin typeface="Calibri" pitchFamily="34" charset="0"/>
              </a:rPr>
              <a:t>razmjenjuju</a:t>
            </a:r>
          </a:p>
          <a:p>
            <a:endParaRPr lang="hr-HR" dirty="0">
              <a:latin typeface="Calibri" pitchFamily="34" charset="0"/>
            </a:endParaRPr>
          </a:p>
          <a:p>
            <a:r>
              <a:rPr lang="hr-HR" b="1" dirty="0">
                <a:latin typeface="Calibri" pitchFamily="34" charset="0"/>
              </a:rPr>
              <a:t>SEOSKO GOSPODARSTVO </a:t>
            </a:r>
            <a:r>
              <a:rPr lang="hr-HR" dirty="0">
                <a:latin typeface="Calibri" pitchFamily="34" charset="0"/>
              </a:rPr>
              <a:t>– posjed na kojem ljudi proizvode hranu za sebe i za prodaju</a:t>
            </a:r>
          </a:p>
          <a:p>
            <a:endParaRPr lang="hr-HR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Gospodarstvo je ljudska djelatnost koju čine:</a:t>
            </a:r>
          </a:p>
          <a:p>
            <a:pPr lvl="1"/>
            <a:r>
              <a:rPr lang="hr-HR" dirty="0">
                <a:latin typeface="Calibri" pitchFamily="34" charset="0"/>
              </a:rPr>
              <a:t>proizvodnja</a:t>
            </a:r>
          </a:p>
          <a:p>
            <a:pPr lvl="1"/>
            <a:r>
              <a:rPr lang="hr-HR" dirty="0">
                <a:latin typeface="Calibri" pitchFamily="34" charset="0"/>
              </a:rPr>
              <a:t>potrošnja</a:t>
            </a:r>
          </a:p>
          <a:p>
            <a:pPr lvl="1"/>
            <a:r>
              <a:rPr lang="hr-HR" dirty="0">
                <a:latin typeface="Calibri" pitchFamily="34" charset="0"/>
              </a:rPr>
              <a:t>razmjena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706090"/>
          </a:xfrm>
        </p:spPr>
        <p:txBody>
          <a:bodyPr>
            <a:normAutofit/>
          </a:bodyPr>
          <a:lstStyle/>
          <a:p>
            <a:r>
              <a:rPr lang="hr-HR" b="1" dirty="0"/>
              <a:t>GOSPODARSTVO BREŽULJKASTOG KRAJA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149080"/>
            <a:ext cx="8496944" cy="2448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b="1" dirty="0">
                <a:latin typeface="Calibri" pitchFamily="34" charset="0"/>
              </a:rPr>
              <a:t>Mala imanja na obroncima brežuljaka.</a:t>
            </a:r>
          </a:p>
          <a:p>
            <a:pPr algn="ctr">
              <a:buNone/>
            </a:pPr>
            <a:endParaRPr lang="hr-HR" b="1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povrtnjaci, voćnjaci, vinogradi</a:t>
            </a:r>
          </a:p>
          <a:p>
            <a:r>
              <a:rPr lang="hr-HR" dirty="0">
                <a:latin typeface="Calibri" pitchFamily="34" charset="0"/>
              </a:rPr>
              <a:t>padine brežuljaka omogućavaju dovoljno svjetla svakom trsu i svakoj voćki</a:t>
            </a:r>
          </a:p>
          <a:p>
            <a:r>
              <a:rPr lang="hr-HR" dirty="0">
                <a:latin typeface="Calibri" pitchFamily="34" charset="0"/>
              </a:rPr>
              <a:t>na imanjima se uzgajaju perad, svinje i goveda</a:t>
            </a:r>
          </a:p>
          <a:p>
            <a:r>
              <a:rPr lang="hr-HR" dirty="0">
                <a:latin typeface="Calibri" pitchFamily="34" charset="0"/>
              </a:rPr>
              <a:t>da bi se stoka i perad prehranila ljudi se bave i ratarstvom (uzgajaju kukuruz)</a:t>
            </a:r>
          </a:p>
          <a:p>
            <a:endParaRPr lang="hr-HR" dirty="0">
              <a:latin typeface="Calibri" pitchFamily="34" charset="0"/>
            </a:endParaRPr>
          </a:p>
        </p:txBody>
      </p:sp>
      <p:pic>
        <p:nvPicPr>
          <p:cNvPr id="7" name="irc_mi" descr="http://upload.wikimedia.org/wikipedia/commons/c/ce/Sausal_vineyard_landscap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31041"/>
            <a:ext cx="3888432" cy="263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upload.wikimedia.org/wikipedia/commons/b/b6/Fields_hr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894212" cy="264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706090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Prehrambena industrija</a:t>
            </a:r>
          </a:p>
        </p:txBody>
      </p:sp>
      <p:pic>
        <p:nvPicPr>
          <p:cNvPr id="9" name="irc_mi" descr="http://upload.wikimedia.org/wikipedia/commons/3/35/L%C3%A9gumes_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8815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upload.wikimedia.org/wikipedia/commons/d/de/Jabuka_jonagol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24744"/>
            <a:ext cx="15804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upload.wikimedia.org/wikipedia/commons/9/91/Malbec_grapes_in_Cahor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2952328" cy="22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s://encrypted-tbn3.gstatic.com/images?q=tbn:ANd9GcTaUuM7TLp-IDO63HVrb6of6nVnnj29-C1pNpcdI_048thHJYZ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01008"/>
            <a:ext cx="2265949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upload.wikimedia.org/wikipedia/commons/4/4c/Bourbon_Red_turkeys.jpg"/>
          <p:cNvPicPr/>
          <p:nvPr/>
        </p:nvPicPr>
        <p:blipFill>
          <a:blip r:embed="rId7" cstate="print"/>
          <a:srcRect l="19039" r="16945"/>
          <a:stretch>
            <a:fillRect/>
          </a:stretch>
        </p:blipFill>
        <p:spPr bwMode="auto">
          <a:xfrm>
            <a:off x="1475656" y="3501008"/>
            <a:ext cx="3024336" cy="31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706090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ŠUMARSTVO I  DRVNA INDUSTRIJA</a:t>
            </a:r>
          </a:p>
        </p:txBody>
      </p:sp>
      <p:pic>
        <p:nvPicPr>
          <p:cNvPr id="1026" name="Picture 2" descr="http://37.media.tumblr.com/f6c67ec2821a91051e4175f8a102e1e2/tumblr_n6rzpcsMk41st5lhm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52736"/>
            <a:ext cx="3426555" cy="2283478"/>
          </a:xfrm>
          <a:prstGeom prst="rect">
            <a:avLst/>
          </a:prstGeom>
          <a:noFill/>
        </p:spPr>
      </p:pic>
      <p:pic>
        <p:nvPicPr>
          <p:cNvPr id="1027" name="Picture 3" descr="6018530849_e962a377f5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73016"/>
            <a:ext cx="2186757" cy="30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0/03/Bogen%C5%A1perk_parke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4767" y="3573016"/>
            <a:ext cx="2209521" cy="30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35280" cy="706090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Tekstilna industrija</a:t>
            </a:r>
          </a:p>
        </p:txBody>
      </p:sp>
      <p:pic>
        <p:nvPicPr>
          <p:cNvPr id="18434" name="Picture 2" descr="http://upload.wikimedia.org/wikipedia/commons/2/29/Charvet_Place_Vend%C3%B4me_fourth_floor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626" y="3861048"/>
            <a:ext cx="4212862" cy="2808312"/>
          </a:xfrm>
          <a:prstGeom prst="rect">
            <a:avLst/>
          </a:prstGeom>
          <a:noFill/>
        </p:spPr>
      </p:pic>
      <p:pic>
        <p:nvPicPr>
          <p:cNvPr id="8" name="Picture 7" descr="http://upload.wikimedia.org/wikipedia/commons/b/b8/Textile-Spinning_ro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435280" cy="706090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turizam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6309320"/>
            <a:ext cx="3240360" cy="360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dirty="0">
                <a:latin typeface="Calibri" pitchFamily="34" charset="0"/>
              </a:rPr>
              <a:t>Seoski turizam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6309320"/>
            <a:ext cx="3168352" cy="3600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Zdravstveni turizam</a:t>
            </a:r>
          </a:p>
        </p:txBody>
      </p:sp>
      <p:pic>
        <p:nvPicPr>
          <p:cNvPr id="11" name="irc_mi" descr="http://i661.photobucket.com/albums/uu340/Ivamar_photos/350px-Trakoan_2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3168352" cy="221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4/4b/Krapina_-_Hruskovo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3240360" cy="22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upload.wikimedia.org/wikipedia/commons/2/26/Vu%C4%8Dkovec_%28Croatia%29_-_toplice,_otvoreni_bazeni_%28sjever%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89040"/>
            <a:ext cx="31498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TheRWA\Desktop\7696035858_6e945eaee7_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789040"/>
            <a:ext cx="3240359" cy="2448272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99592" y="3212976"/>
            <a:ext cx="6984776" cy="3600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Kulturno-povijesne znamenitosti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Calibri" pitchFamily="34" charset="0"/>
              </a:rPr>
              <a:t>KORIŠTENE SLIKE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6048672"/>
          </a:xfrm>
        </p:spPr>
        <p:txBody>
          <a:bodyPr>
            <a:normAutofit fontScale="47500" lnSpcReduction="20000"/>
          </a:bodyPr>
          <a:lstStyle/>
          <a:p>
            <a:r>
              <a:rPr lang="hr-HR" i="1" dirty="0"/>
              <a:t>Fields hr 1.jpg </a:t>
            </a:r>
          </a:p>
          <a:p>
            <a:pPr lvl="1"/>
            <a:r>
              <a:rPr lang="hr-HR" dirty="0"/>
              <a:t>Autor:  </a:t>
            </a:r>
            <a:r>
              <a:rPr lang="hr-HR" dirty="0">
                <a:hlinkClick r:id="rId3" tooltip="User:MayaSimFan"/>
              </a:rPr>
              <a:t>MayaSimFan</a:t>
            </a:r>
            <a:r>
              <a:rPr lang="hr-HR" dirty="0"/>
              <a:t> - </a:t>
            </a:r>
            <a:r>
              <a:rPr lang="hr-HR" u="sng" dirty="0">
                <a:hlinkClick r:id="rId4"/>
              </a:rPr>
              <a:t>CC BY-SA 3.0</a:t>
            </a:r>
            <a:endParaRPr lang="hr-HR" dirty="0"/>
          </a:p>
          <a:p>
            <a:r>
              <a:rPr lang="hr-HR" i="1" dirty="0"/>
              <a:t>Sausal vineyard landscape.jpg</a:t>
            </a:r>
          </a:p>
          <a:p>
            <a:pPr lvl="1"/>
            <a:r>
              <a:rPr lang="hr-HR" dirty="0"/>
              <a:t>Autor:  </a:t>
            </a:r>
            <a:r>
              <a:rPr lang="hr-HR" dirty="0">
                <a:hlinkClick r:id="rId5" tooltip="User:Hermann A.M. Mucke (stranica ne postoji)"/>
              </a:rPr>
              <a:t>Hermann A.M. Mucke</a:t>
            </a:r>
            <a:r>
              <a:rPr lang="hr-HR" dirty="0"/>
              <a:t> - </a:t>
            </a:r>
            <a:r>
              <a:rPr lang="hr-HR" dirty="0">
                <a:hlinkClick r:id="rId6"/>
              </a:rPr>
              <a:t>CC BY 2.5</a:t>
            </a:r>
            <a:endParaRPr lang="hr-HR" dirty="0"/>
          </a:p>
          <a:p>
            <a:r>
              <a:rPr lang="hr-HR" i="1" dirty="0"/>
              <a:t>Jabuka jonagold.jpg </a:t>
            </a:r>
          </a:p>
          <a:p>
            <a:pPr lvl="1"/>
            <a:r>
              <a:rPr lang="hr-HR" dirty="0"/>
              <a:t>Autor: </a:t>
            </a:r>
            <a:r>
              <a:rPr lang="hr-HR" dirty="0">
                <a:hlinkClick r:id="rId7" tooltip="User:Silverije (stranica ne postoji)"/>
              </a:rPr>
              <a:t>Silverije</a:t>
            </a:r>
            <a:r>
              <a:rPr lang="hr-HR" dirty="0"/>
              <a:t> - </a:t>
            </a:r>
            <a:r>
              <a:rPr lang="hr-HR" u="sng" dirty="0">
                <a:hlinkClick r:id="rId4"/>
              </a:rPr>
              <a:t>CC BY-SA 3.0</a:t>
            </a:r>
            <a:endParaRPr lang="hr-HR" dirty="0"/>
          </a:p>
          <a:p>
            <a:r>
              <a:rPr lang="hr-HR" i="1" dirty="0"/>
              <a:t>Légumes.jpg </a:t>
            </a:r>
          </a:p>
          <a:p>
            <a:pPr lvl="1"/>
            <a:r>
              <a:rPr lang="hr-HR" dirty="0"/>
              <a:t>Autor: </a:t>
            </a:r>
            <a:r>
              <a:rPr lang="hr-HR" dirty="0">
                <a:hlinkClick r:id="rId8" tooltip="User:Arnaud 25"/>
              </a:rPr>
              <a:t>Arnaud 25</a:t>
            </a:r>
            <a:r>
              <a:rPr lang="hr-HR" dirty="0"/>
              <a:t>– </a:t>
            </a:r>
            <a:r>
              <a:rPr lang="hr-HR" dirty="0">
                <a:hlinkClick r:id="rId9"/>
              </a:rPr>
              <a:t>Public Domain</a:t>
            </a:r>
            <a:endParaRPr lang="hr-HR" dirty="0"/>
          </a:p>
          <a:p>
            <a:r>
              <a:rPr lang="hr-HR" i="1" dirty="0"/>
              <a:t>Malbec grapes in Cahors.jpg </a:t>
            </a:r>
          </a:p>
          <a:p>
            <a:pPr lvl="1"/>
            <a:r>
              <a:rPr lang="hr-HR" dirty="0"/>
              <a:t>Autor: </a:t>
            </a:r>
            <a:r>
              <a:rPr lang="hr-HR" dirty="0">
                <a:hlinkClick r:id="rId10"/>
              </a:rPr>
              <a:t>Lapastoure Didier </a:t>
            </a:r>
            <a:r>
              <a:rPr lang="hr-HR" dirty="0"/>
              <a:t>– </a:t>
            </a:r>
            <a:r>
              <a:rPr lang="hr-HR" dirty="0">
                <a:hlinkClick r:id="rId11"/>
              </a:rPr>
              <a:t>CC BY-SA 2.0</a:t>
            </a:r>
            <a:endParaRPr lang="hr-HR" dirty="0"/>
          </a:p>
          <a:p>
            <a:r>
              <a:rPr lang="hr-HR" i="1" dirty="0"/>
              <a:t>Bourbon Red turkeys.jpg</a:t>
            </a:r>
          </a:p>
          <a:p>
            <a:pPr lvl="1"/>
            <a:r>
              <a:rPr lang="hr-HR" dirty="0"/>
              <a:t>Autor: </a:t>
            </a:r>
            <a:r>
              <a:rPr lang="hr-HR" dirty="0">
                <a:hlinkClick r:id="rId12"/>
              </a:rPr>
              <a:t>James Emery </a:t>
            </a:r>
            <a:r>
              <a:rPr lang="hr-HR" dirty="0"/>
              <a:t>– </a:t>
            </a:r>
            <a:r>
              <a:rPr lang="hr-HR" dirty="0">
                <a:hlinkClick r:id="rId11"/>
              </a:rPr>
              <a:t>CC BY-SA 2.0</a:t>
            </a:r>
            <a:endParaRPr lang="hr-HR" dirty="0"/>
          </a:p>
          <a:p>
            <a:r>
              <a:rPr lang="hr-HR" i="1" dirty="0"/>
              <a:t>crveno belo tele sa kravom u pozadini.jpg</a:t>
            </a:r>
            <a:endParaRPr lang="hr-HR" dirty="0"/>
          </a:p>
          <a:p>
            <a:pPr lvl="1"/>
            <a:r>
              <a:rPr lang="hr-HR" dirty="0"/>
              <a:t>Autor: </a:t>
            </a:r>
            <a:r>
              <a:rPr lang="hr-HR" dirty="0">
                <a:hlinkClick r:id="rId13"/>
              </a:rPr>
              <a:t>Rosendah</a:t>
            </a:r>
            <a:r>
              <a:rPr lang="hr-HR" b="1" i="1" dirty="0">
                <a:hlinkClick r:id="rId13"/>
              </a:rPr>
              <a:t> </a:t>
            </a:r>
            <a:r>
              <a:rPr lang="hr-HR" dirty="0"/>
              <a:t>– </a:t>
            </a:r>
            <a:r>
              <a:rPr lang="hr-HR" dirty="0">
                <a:hlinkClick r:id="rId9"/>
              </a:rPr>
              <a:t>Public Domain</a:t>
            </a:r>
            <a:endParaRPr lang="hr-HR" dirty="0"/>
          </a:p>
          <a:p>
            <a:r>
              <a:rPr lang="hr-HR" i="1" dirty="0"/>
              <a:t>Bourbon Red turkeys.jpg</a:t>
            </a:r>
          </a:p>
          <a:p>
            <a:pPr lvl="1"/>
            <a:r>
              <a:rPr lang="hr-HR" dirty="0"/>
              <a:t>Autor: </a:t>
            </a:r>
            <a:r>
              <a:rPr lang="hr-HR" dirty="0">
                <a:hlinkClick r:id="rId12"/>
              </a:rPr>
              <a:t>James Emery </a:t>
            </a:r>
            <a:r>
              <a:rPr lang="hr-HR" dirty="0"/>
              <a:t>– </a:t>
            </a:r>
            <a:r>
              <a:rPr lang="hr-HR" dirty="0">
                <a:hlinkClick r:id="rId11"/>
              </a:rPr>
              <a:t>CC BY-SA 2.0</a:t>
            </a:r>
            <a:endParaRPr lang="hr-HR" dirty="0"/>
          </a:p>
          <a:p>
            <a:r>
              <a:rPr lang="hr-HR" i="1" dirty="0"/>
              <a:t>Trakošćan 2007 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dirty="0">
                <a:hlinkClick r:id="rId14" tooltip="hr:User:Maxman"/>
              </a:rPr>
              <a:t>Maxman</a:t>
            </a:r>
            <a:r>
              <a:rPr lang="hr-HR" dirty="0"/>
              <a:t> - </a:t>
            </a:r>
            <a:r>
              <a:rPr lang="hr-HR" u="sng" dirty="0">
                <a:hlinkClick r:id="rId4"/>
              </a:rPr>
              <a:t>CC BY-SA 3.0</a:t>
            </a:r>
            <a:endParaRPr lang="hr-HR" dirty="0"/>
          </a:p>
          <a:p>
            <a:r>
              <a:rPr lang="hr-HR" i="1" dirty="0"/>
              <a:t>Krapina - Hruskovo 01.jpg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dirty="0">
                <a:hlinkClick r:id="rId15" tooltip="User:Divna Jaksic"/>
              </a:rPr>
              <a:t>Divna Jaksic </a:t>
            </a:r>
            <a:r>
              <a:rPr lang="hr-HR" dirty="0"/>
              <a:t>- </a:t>
            </a:r>
            <a:r>
              <a:rPr lang="hr-HR" dirty="0">
                <a:hlinkClick r:id="rId9"/>
              </a:rPr>
              <a:t>Public Domain</a:t>
            </a:r>
            <a:endParaRPr lang="hr-HR" dirty="0"/>
          </a:p>
          <a:p>
            <a:r>
              <a:rPr lang="hr-HR" i="1" dirty="0"/>
              <a:t>Baker County Tourism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dirty="0">
                <a:hlinkClick r:id="rId16"/>
              </a:rPr>
              <a:t>Baker County Tourism </a:t>
            </a:r>
            <a:r>
              <a:rPr lang="hr-HR" dirty="0"/>
              <a:t>- </a:t>
            </a:r>
            <a:r>
              <a:rPr lang="hr-HR" dirty="0">
                <a:hlinkClick r:id="rId17"/>
              </a:rPr>
              <a:t>CC BY-ND 2.0</a:t>
            </a:r>
            <a:endParaRPr lang="hr-HR" dirty="0"/>
          </a:p>
          <a:p>
            <a:r>
              <a:rPr lang="hr-HR" i="1" dirty="0"/>
              <a:t>Textile-Spinning room.jpg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b="1" dirty="0">
                <a:hlinkClick r:id="rId18" tooltip="Go to Nic McPhee's photostream"/>
              </a:rPr>
              <a:t>Nic McPhee</a:t>
            </a:r>
            <a:r>
              <a:rPr lang="hr-HR" dirty="0">
                <a:hlinkClick r:id="rId16"/>
              </a:rPr>
              <a:t> </a:t>
            </a:r>
            <a:r>
              <a:rPr lang="hr-HR" dirty="0"/>
              <a:t>- </a:t>
            </a:r>
            <a:r>
              <a:rPr lang="hr-HR" dirty="0">
                <a:hlinkClick r:id="rId11"/>
              </a:rPr>
              <a:t>CC BY-SA 2.0</a:t>
            </a:r>
            <a:endParaRPr lang="hr-HR" dirty="0"/>
          </a:p>
          <a:p>
            <a:r>
              <a:rPr lang="en-US" i="1" dirty="0" err="1"/>
              <a:t>Charvet</a:t>
            </a:r>
            <a:r>
              <a:rPr lang="en-US" i="1" dirty="0"/>
              <a:t> Place </a:t>
            </a:r>
            <a:r>
              <a:rPr lang="en-US" i="1" dirty="0" err="1"/>
              <a:t>Vendôme</a:t>
            </a:r>
            <a:r>
              <a:rPr lang="en-US" i="1" dirty="0"/>
              <a:t> fourth floor 04</a:t>
            </a:r>
            <a:r>
              <a:rPr lang="hr-HR" i="1" dirty="0"/>
              <a:t>.jpg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dirty="0">
                <a:hlinkClick r:id="rId19" tooltip="User:Ctruongngoc"/>
              </a:rPr>
              <a:t>TRUONG-NGOC</a:t>
            </a:r>
            <a:r>
              <a:rPr lang="hr-HR" dirty="0"/>
              <a:t> </a:t>
            </a:r>
            <a:r>
              <a:rPr lang="hr-HR" dirty="0">
                <a:hlinkClick r:id="rId16"/>
              </a:rPr>
              <a:t> </a:t>
            </a:r>
            <a:r>
              <a:rPr lang="hr-HR" dirty="0"/>
              <a:t>- </a:t>
            </a:r>
            <a:r>
              <a:rPr lang="hr-HR" u="sng" dirty="0">
                <a:hlinkClick r:id="rId4"/>
              </a:rPr>
              <a:t>CC BY-SA 3.0</a:t>
            </a:r>
            <a:endParaRPr lang="hr-HR" u="sng" dirty="0"/>
          </a:p>
          <a:p>
            <a:r>
              <a:rPr lang="hr-HR" dirty="0">
                <a:hlinkClick r:id="rId20"/>
              </a:rPr>
              <a:t>Unsplash</a:t>
            </a:r>
            <a:endParaRPr lang="hr-HR" dirty="0"/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dirty="0">
                <a:hlinkClick r:id="rId21"/>
              </a:rPr>
              <a:t>Jonas Nilsson Lee </a:t>
            </a:r>
            <a:r>
              <a:rPr lang="hr-HR" dirty="0">
                <a:hlinkClick r:id="rId16"/>
              </a:rPr>
              <a:t> </a:t>
            </a:r>
            <a:r>
              <a:rPr lang="hr-HR" dirty="0"/>
              <a:t>- </a:t>
            </a:r>
            <a:r>
              <a:rPr lang="hr-HR" dirty="0">
                <a:hlinkClick r:id="rId9"/>
              </a:rPr>
              <a:t>Public Domain</a:t>
            </a:r>
            <a:endParaRPr lang="hr-HR" dirty="0"/>
          </a:p>
          <a:p>
            <a:r>
              <a:rPr lang="hr-HR" i="1" dirty="0"/>
              <a:t>Beautiful Chair from Wood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b="1" dirty="0">
                <a:hlinkClick r:id="rId22" tooltip="Go to epSos .de's photostream"/>
              </a:rPr>
              <a:t>epSos .de</a:t>
            </a:r>
            <a:r>
              <a:rPr lang="hr-HR" dirty="0">
                <a:hlinkClick r:id="rId21"/>
              </a:rPr>
              <a:t> </a:t>
            </a:r>
            <a:r>
              <a:rPr lang="hr-HR" dirty="0">
                <a:hlinkClick r:id="rId16"/>
              </a:rPr>
              <a:t> </a:t>
            </a:r>
            <a:r>
              <a:rPr lang="hr-HR" dirty="0"/>
              <a:t>- </a:t>
            </a:r>
            <a:r>
              <a:rPr lang="hr-HR" dirty="0">
                <a:hlinkClick r:id="rId23"/>
              </a:rPr>
              <a:t>CC BY 2.0</a:t>
            </a:r>
            <a:endParaRPr lang="hr-HR" dirty="0"/>
          </a:p>
          <a:p>
            <a:r>
              <a:rPr lang="hr-HR" i="1" dirty="0"/>
              <a:t>Bogenšperk parket</a:t>
            </a:r>
          </a:p>
          <a:p>
            <a:pPr lvl="1"/>
            <a:r>
              <a:rPr lang="hr-HR" dirty="0"/>
              <a:t>Autor</a:t>
            </a:r>
            <a:r>
              <a:rPr lang="hr-HR" i="1" dirty="0"/>
              <a:t>:</a:t>
            </a:r>
            <a:r>
              <a:rPr lang="hr-HR" dirty="0"/>
              <a:t> </a:t>
            </a:r>
            <a:r>
              <a:rPr lang="hr-HR" dirty="0">
                <a:hlinkClick r:id="rId24"/>
              </a:rPr>
              <a:t>Janeznovak  </a:t>
            </a:r>
            <a:r>
              <a:rPr lang="hr-HR" dirty="0"/>
              <a:t>- </a:t>
            </a:r>
            <a:r>
              <a:rPr lang="hr-HR" dirty="0">
                <a:hlinkClick r:id="rId25"/>
              </a:rPr>
              <a:t>CC BY 2.5</a:t>
            </a:r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143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Gospodarstvo brežuljkastog kraja</vt:lpstr>
      <vt:lpstr>Gospodarstvo</vt:lpstr>
      <vt:lpstr>GOSPODARSTVO BREŽULJKASTOG KRAJA</vt:lpstr>
      <vt:lpstr>Prehrambena industrija</vt:lpstr>
      <vt:lpstr>ŠUMARSTVO I  DRVNA INDUSTRIJA</vt:lpstr>
      <vt:lpstr>Tekstilna industrija</vt:lpstr>
      <vt:lpstr>turizam</vt:lpstr>
      <vt:lpstr>KORIŠTENE SLIKE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brežuljkastog kraja</dc:title>
  <dc:creator>TheRWA</dc:creator>
  <cp:lastModifiedBy>Maja Jelić-Kolar</cp:lastModifiedBy>
  <cp:revision>141</cp:revision>
  <dcterms:created xsi:type="dcterms:W3CDTF">2014-06-19T18:55:04Z</dcterms:created>
  <dcterms:modified xsi:type="dcterms:W3CDTF">2016-12-05T12:12:57Z</dcterms:modified>
</cp:coreProperties>
</file>