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71" r:id="rId4"/>
    <p:sldId id="258" r:id="rId5"/>
    <p:sldId id="260" r:id="rId6"/>
    <p:sldId id="272" r:id="rId7"/>
    <p:sldId id="261" r:id="rId8"/>
    <p:sldId id="262" r:id="rId9"/>
    <p:sldId id="273" r:id="rId10"/>
    <p:sldId id="263" r:id="rId11"/>
    <p:sldId id="264" r:id="rId12"/>
    <p:sldId id="265" r:id="rId13"/>
    <p:sldId id="278" r:id="rId14"/>
    <p:sldId id="274" r:id="rId15"/>
    <p:sldId id="266" r:id="rId16"/>
    <p:sldId id="267" r:id="rId17"/>
    <p:sldId id="275" r:id="rId18"/>
    <p:sldId id="268" r:id="rId19"/>
    <p:sldId id="276" r:id="rId20"/>
    <p:sldId id="277" r:id="rId21"/>
    <p:sldId id="269" r:id="rId22"/>
    <p:sldId id="270" r:id="rId2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99FF"/>
    <a:srgbClr val="003399"/>
    <a:srgbClr val="336699"/>
    <a:srgbClr val="00808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90678" autoAdjust="0"/>
  </p:normalViewPr>
  <p:slideViewPr>
    <p:cSldViewPr>
      <p:cViewPr varScale="1">
        <p:scale>
          <a:sx n="104" d="100"/>
          <a:sy n="104" d="100"/>
        </p:scale>
        <p:origin x="144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B3D0A59-718E-47BC-A6B0-8CEEFAAB3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0BE018E-21B4-4F68-890D-31EC57791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3C18AF-7A5E-4642-8DAA-75B7ADFE991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8D63A8-8ABC-49E4-A9E8-44EC98FF0A7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B7B634-671D-4309-A10F-774688B92C2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BEB18-6FC4-4FFA-971A-B6228DF4DDB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0ECBBE-2137-4E76-8837-7E8AB52A6B8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19D4F1-C90B-489E-A7C3-CC856ED5E57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84524-059D-4B9C-BE7A-2229A69B848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893A2E-FACE-4CF8-97F5-AE74AD6574E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6A52CA-CB7F-4205-B4BD-6494C641C1F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6D55A7-8D42-43B4-A7D5-9141BC9186B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527C8-00C8-4B1B-A785-C54E27DDF61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1D6641-6ED1-4438-9721-6CAE698B4A7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9D185C-9EA9-453C-8388-C3A113B52A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5FDF3-AE4F-4B66-857A-08790B376B8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5C00D2-4E89-4E65-8987-5316A5149CCA}" type="datetime1">
              <a:rPr lang="en-US" smtClean="0"/>
              <a:t>9/13/2016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780E5-45B7-4073-8D48-A315062998B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666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56936F-7BCB-4EAB-877E-7B1E75358691}" type="datetime1">
              <a:rPr lang="en-US" smtClean="0"/>
              <a:t>9/13/2016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780E5-45B7-4073-8D48-A315062998B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1568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F7AE82-D299-4F21-A2A1-FD76BD43FCF3}" type="datetime1">
              <a:rPr lang="en-US" smtClean="0"/>
              <a:t>9/13/2016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780E5-45B7-4073-8D48-A315062998B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149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880633-6335-4F45-98AA-BE34F7B906C5}" type="datetime1">
              <a:rPr lang="en-US" smtClean="0"/>
              <a:t>9/13/2016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780E5-45B7-4073-8D48-A315062998B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0394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9BCFFE-4D4A-446A-8E16-7199F11DC810}" type="datetime1">
              <a:rPr lang="en-US" smtClean="0"/>
              <a:t>9/13/2016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780E5-45B7-4073-8D48-A315062998B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335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523BE7-1276-4C27-B6BD-AF93B154C6F6}" type="datetime1">
              <a:rPr lang="en-US" smtClean="0"/>
              <a:t>9/13/2016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780E5-45B7-4073-8D48-A315062998B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648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5691A2-E7EA-424F-9372-89E6BEB9B14C}" type="datetime1">
              <a:rPr lang="en-US" smtClean="0"/>
              <a:t>9/13/2016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780E5-45B7-4073-8D48-A315062998B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436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BFDACC-2693-4162-A8C6-24C8309CB097}" type="datetime1">
              <a:rPr lang="en-US" smtClean="0"/>
              <a:t>9/13/2016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780E5-45B7-4073-8D48-A315062998B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821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5E6543-C87E-485B-93CC-E4141FF67703}" type="datetime1">
              <a:rPr lang="en-US" smtClean="0"/>
              <a:t>9/13/2016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780E5-45B7-4073-8D48-A315062998B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3975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49A527-5512-4BD8-9EAA-6BA1B218CB77}" type="datetime1">
              <a:rPr lang="en-US" smtClean="0"/>
              <a:t>9/13/2016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780E5-45B7-4073-8D48-A315062998B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9973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EF63BC-0653-4029-8FF6-D83E80538CE0}" type="datetime1">
              <a:rPr lang="en-US" smtClean="0"/>
              <a:t>9/13/2016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780E5-45B7-4073-8D48-A315062998B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8219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D195D3-787E-4DBC-8029-2F6049C55409}" type="datetime1">
              <a:rPr lang="en-US" smtClean="0"/>
              <a:t>9/13/2016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0780E5-45B7-4073-8D48-A315062998B6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6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55576" y="764704"/>
            <a:ext cx="7772400" cy="175828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sz="3200" dirty="0">
                <a:latin typeface="+mn-lt"/>
              </a:rPr>
              <a:t>MOJA ŽUPANIJA</a:t>
            </a:r>
            <a:br>
              <a:rPr lang="hr-HR" sz="3200" dirty="0">
                <a:latin typeface="+mn-lt"/>
              </a:rPr>
            </a:br>
            <a:r>
              <a:rPr lang="hr-HR" dirty="0">
                <a:latin typeface="+mn-lt"/>
              </a:rPr>
              <a:t>BRODSKO-POSAVSKA ŽUPANIJA</a:t>
            </a:r>
            <a:br>
              <a:rPr lang="hr-HR" dirty="0">
                <a:latin typeface="Comic Sans MS" pitchFamily="66" charset="0"/>
              </a:rPr>
            </a:br>
            <a:endParaRPr lang="en-US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6237312"/>
            <a:ext cx="462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dirty="0">
                <a:ea typeface="Batang" pitchFamily="18" charset="-127"/>
                <a:cs typeface="Times New Roman" pitchFamily="18" charset="0"/>
              </a:rPr>
              <a:t>Vesna Pandurić, OŠ Ivan Filipović, V. Kopanica</a:t>
            </a:r>
            <a:endParaRPr lang="hr-HR" dirty="0"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2132856"/>
            <a:ext cx="5256584" cy="37372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/>
              <a:t>PROMETNA POVEZANOST</a:t>
            </a: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r-HR" sz="4000"/>
              <a:t>Autocesta Lipovac-Zagreb,</a:t>
            </a:r>
          </a:p>
          <a:p>
            <a:pPr eaLnBrk="1" hangingPunct="1"/>
            <a:r>
              <a:rPr lang="hr-HR" sz="4000"/>
              <a:t>željeznički promet,</a:t>
            </a:r>
          </a:p>
          <a:p>
            <a:pPr eaLnBrk="1" hangingPunct="1"/>
            <a:r>
              <a:rPr lang="hr-HR" sz="4000"/>
              <a:t>rijeka Sava.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/>
              <a:t>GOSPODARSTVO</a:t>
            </a: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305800" cy="4114800"/>
          </a:xfrm>
        </p:spPr>
        <p:txBody>
          <a:bodyPr/>
          <a:lstStyle/>
          <a:p>
            <a:pPr eaLnBrk="1" hangingPunct="1"/>
            <a:r>
              <a:rPr lang="hr-HR" sz="4000"/>
              <a:t>Holding Đuro Đaković – metalurgija</a:t>
            </a:r>
          </a:p>
          <a:p>
            <a:pPr eaLnBrk="1" hangingPunct="1"/>
            <a:r>
              <a:rPr lang="hr-HR" sz="4000"/>
              <a:t>Oriolik d.d. Oriovac</a:t>
            </a:r>
          </a:p>
          <a:p>
            <a:pPr eaLnBrk="1" hangingPunct="1"/>
            <a:r>
              <a:rPr lang="hr-HR" sz="4000"/>
              <a:t>Slavonija drvna industrija</a:t>
            </a:r>
          </a:p>
          <a:p>
            <a:pPr eaLnBrk="1" hangingPunct="1"/>
            <a:endParaRPr lang="hr-HR" sz="4000"/>
          </a:p>
          <a:p>
            <a:pPr eaLnBrk="1" hangingPunct="1">
              <a:buFontTx/>
              <a:buNone/>
            </a:pP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4648200" y="838200"/>
            <a:ext cx="38100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sz="4000" dirty="0"/>
              <a:t>Poljoprivredna proizvodnja:</a:t>
            </a:r>
          </a:p>
          <a:p>
            <a:pPr eaLnBrk="1" hangingPunct="1">
              <a:buFontTx/>
              <a:buNone/>
            </a:pPr>
            <a:r>
              <a:rPr lang="hr-HR" sz="4000" dirty="0"/>
              <a:t> - ratarstvo,</a:t>
            </a:r>
          </a:p>
          <a:p>
            <a:pPr eaLnBrk="1" hangingPunct="1">
              <a:buFontTx/>
              <a:buNone/>
            </a:pPr>
            <a:r>
              <a:rPr lang="hr-HR" sz="4000" dirty="0"/>
              <a:t> - stočarstvo,</a:t>
            </a:r>
          </a:p>
          <a:p>
            <a:pPr eaLnBrk="1" hangingPunct="1">
              <a:buFontTx/>
              <a:buNone/>
            </a:pPr>
            <a:r>
              <a:rPr lang="hr-HR" sz="4000" dirty="0"/>
              <a:t> - svinjogojstvo,</a:t>
            </a:r>
          </a:p>
          <a:p>
            <a:pPr eaLnBrk="1" hangingPunct="1">
              <a:buFontTx/>
              <a:buNone/>
            </a:pPr>
            <a:endParaRPr lang="hr-HR" sz="4000" dirty="0"/>
          </a:p>
        </p:txBody>
      </p:sp>
      <p:pic>
        <p:nvPicPr>
          <p:cNvPr id="30724" name="Picture 4" descr="RAVNI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604837"/>
            <a:ext cx="28575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build="p"/>
      <p:bldP spid="14340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- </a:t>
            </a:r>
            <a:r>
              <a:rPr lang="hr-HR" sz="4000" dirty="0"/>
              <a:t>vinogradarstvo,</a:t>
            </a:r>
          </a:p>
        </p:txBody>
      </p:sp>
      <p:pic>
        <p:nvPicPr>
          <p:cNvPr id="9" name="Rezervirano mjesto sadržaja 8" descr="vinograd(69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3528" y="2636912"/>
            <a:ext cx="4283423" cy="2855615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sz="4000" dirty="0"/>
              <a:t>- voćarstvo.</a:t>
            </a:r>
          </a:p>
        </p:txBody>
      </p:sp>
      <p:pic>
        <p:nvPicPr>
          <p:cNvPr id="10" name="Rezervirano mjesto sadržaja 9" descr="nasad_jabuka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723853" y="2636912"/>
            <a:ext cx="4212469" cy="28083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TURIZAM</a:t>
            </a:r>
          </a:p>
        </p:txBody>
      </p:sp>
      <p:sp>
        <p:nvSpPr>
          <p:cNvPr id="15363" name="Rezervirano mjesto sadržaja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989888" cy="4114800"/>
          </a:xfrm>
        </p:spPr>
        <p:txBody>
          <a:bodyPr/>
          <a:lstStyle/>
          <a:p>
            <a:r>
              <a:rPr lang="hr-HR" dirty="0"/>
              <a:t>SEOSKI TURIZAM</a:t>
            </a:r>
          </a:p>
          <a:p>
            <a:r>
              <a:rPr lang="hr-HR" dirty="0"/>
              <a:t>LOVNI TURIZAM</a:t>
            </a:r>
          </a:p>
          <a:p>
            <a:pPr>
              <a:buFontTx/>
              <a:buNone/>
            </a:pPr>
            <a:endParaRPr lang="hr-HR" dirty="0"/>
          </a:p>
        </p:txBody>
      </p:sp>
      <p:pic>
        <p:nvPicPr>
          <p:cNvPr id="15366" name="Rezervirano mjesto sadržaja 11" descr="Karta_Lovista_Nova1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65688" y="3861048"/>
            <a:ext cx="3810000" cy="1447800"/>
          </a:xfrm>
        </p:spPr>
      </p:pic>
      <p:pic>
        <p:nvPicPr>
          <p:cNvPr id="15367" name="Picture 3" descr="C:\Users\User\Pictures\kapel02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539" y="2996952"/>
            <a:ext cx="3887788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268321" y="5333092"/>
            <a:ext cx="1496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LOVNA KARTA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3600"/>
              <a:t>KULTURNA BAŠTINA BRODSKO-POSAVSKE ŽUPANIJE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r-HR"/>
              <a:t>TVRĐAVA BROD</a:t>
            </a:r>
          </a:p>
        </p:txBody>
      </p:sp>
      <p:pic>
        <p:nvPicPr>
          <p:cNvPr id="31748" name="Picture 4" descr="tvrdj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133600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r_kocije170x1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429000"/>
            <a:ext cx="38100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84784"/>
            <a:ext cx="7772400" cy="461121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dirty="0"/>
              <a:t>FRANJEVAČKI SAMOSTAN, SLAVONSKI BROD</a:t>
            </a:r>
          </a:p>
          <a:p>
            <a:pPr eaLnBrk="1" hangingPunct="1">
              <a:buFontTx/>
              <a:buNone/>
            </a:pPr>
            <a:endParaRPr lang="hr-HR" dirty="0"/>
          </a:p>
          <a:p>
            <a:pPr eaLnBrk="1" hangingPunct="1">
              <a:buFontTx/>
              <a:buNone/>
            </a:pPr>
            <a:endParaRPr lang="hr-HR" dirty="0"/>
          </a:p>
        </p:txBody>
      </p:sp>
      <p:pic>
        <p:nvPicPr>
          <p:cNvPr id="34821" name="Picture 5" descr="r_samost170x120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4" y="2290014"/>
            <a:ext cx="3874560" cy="273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SAMOSTA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514" y="2290014"/>
            <a:ext cx="3550370" cy="273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/>
              <a:t>FRANJEVAČKI SAMOSTAN U CERNIKU</a:t>
            </a:r>
          </a:p>
        </p:txBody>
      </p:sp>
      <p:pic>
        <p:nvPicPr>
          <p:cNvPr id="18435" name="Rezervirano mjesto sadržaja 5" descr="cerni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38275" y="1877219"/>
            <a:ext cx="6267450" cy="42481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eaLnBrk="1" hangingPunct="1"/>
            <a:r>
              <a:rPr lang="hr-HR"/>
              <a:t>KUĆA BRLIĆEVIH</a:t>
            </a:r>
          </a:p>
        </p:txBody>
      </p:sp>
      <p:pic>
        <p:nvPicPr>
          <p:cNvPr id="19461" name="Picture 4" descr="brlicka1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371600"/>
            <a:ext cx="354806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IVANA B-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371600"/>
            <a:ext cx="34512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/>
              <a:t>SPOMEN GALERIJA IVANA MEŠTROVIĆA, VRPOLJE</a:t>
            </a:r>
          </a:p>
        </p:txBody>
      </p:sp>
      <p:pic>
        <p:nvPicPr>
          <p:cNvPr id="20483" name="Rezervirano mjesto sadržaja 5" descr="0001352827_m_0_w8v39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13121" y="1772816"/>
            <a:ext cx="5117757" cy="382808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>
                <a:latin typeface="+mn-lt"/>
              </a:rPr>
              <a:t>REPUBLIKA HRVATSKA</a:t>
            </a:r>
            <a:endParaRPr lang="en-US">
              <a:latin typeface="+mn-lt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idx="1"/>
          </p:nvPr>
        </p:nvSpPr>
        <p:spPr>
          <a:xfrm>
            <a:off x="4953000" y="1905000"/>
            <a:ext cx="3886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sz="4400"/>
              <a:t>Živimo u RH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4400"/>
          </a:p>
          <a:p>
            <a:pPr eaLnBrk="1" hangingPunct="1">
              <a:lnSpc>
                <a:spcPct val="90000"/>
              </a:lnSpc>
            </a:pPr>
            <a:r>
              <a:rPr lang="hr-HR" sz="4400"/>
              <a:t>Glavni grad RH je Zagreb</a:t>
            </a:r>
          </a:p>
        </p:txBody>
      </p:sp>
      <p:pic>
        <p:nvPicPr>
          <p:cNvPr id="4101" name="Picture 10" descr="KAR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81200"/>
            <a:ext cx="45720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slov 5"/>
          <p:cNvSpPr>
            <a:spLocks noGrp="1"/>
          </p:cNvSpPr>
          <p:nvPr>
            <p:ph type="title"/>
          </p:nvPr>
        </p:nvSpPr>
        <p:spPr>
          <a:xfrm>
            <a:off x="564895" y="692696"/>
            <a:ext cx="7886700" cy="1325563"/>
          </a:xfrm>
        </p:spPr>
        <p:txBody>
          <a:bodyPr/>
          <a:lstStyle/>
          <a:p>
            <a:r>
              <a:rPr lang="hr-HR" sz="3200" dirty="0"/>
              <a:t>SPOMEN DOM DRAGUITNA TADIJANOVIĆA, SLAVONSKI BROD</a:t>
            </a:r>
          </a:p>
        </p:txBody>
      </p:sp>
      <p:pic>
        <p:nvPicPr>
          <p:cNvPr id="21507" name="Rezervirano mjesto sadržaja 8" descr="IMG_2534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084" y="2636912"/>
            <a:ext cx="3581665" cy="2686248"/>
          </a:xfrm>
        </p:spPr>
      </p:pic>
      <p:pic>
        <p:nvPicPr>
          <p:cNvPr id="21508" name="Rezervirano mjesto sadržaja 9" descr="IMG_2606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94250" y="2636912"/>
            <a:ext cx="3621926" cy="27164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685800"/>
            <a:ext cx="7772400" cy="5410200"/>
          </a:xfrm>
        </p:spPr>
        <p:txBody>
          <a:bodyPr/>
          <a:lstStyle/>
          <a:p>
            <a:pPr eaLnBrk="1" hangingPunct="1"/>
            <a:r>
              <a:rPr lang="hr-HR"/>
              <a:t>GALERIJA RUŽIĆ</a:t>
            </a:r>
          </a:p>
          <a:p>
            <a:pPr eaLnBrk="1" hangingPunct="1"/>
            <a:endParaRPr lang="hr-HR"/>
          </a:p>
          <a:p>
            <a:pPr eaLnBrk="1" hangingPunct="1"/>
            <a:endParaRPr lang="hr-HR"/>
          </a:p>
        </p:txBody>
      </p:sp>
      <p:pic>
        <p:nvPicPr>
          <p:cNvPr id="36868" name="Picture 4" descr="galer170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988840"/>
            <a:ext cx="3924434" cy="31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b-ruzic1Ć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8628" y="1988840"/>
            <a:ext cx="2879397" cy="31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692696"/>
            <a:ext cx="6838528" cy="50405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dirty="0"/>
              <a:t>POZDRAV IZ SLAVONSKOG BRODA!</a:t>
            </a:r>
          </a:p>
        </p:txBody>
      </p:sp>
      <p:pic>
        <p:nvPicPr>
          <p:cNvPr id="37892" name="Picture 4" descr="SA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628800"/>
            <a:ext cx="6840438" cy="406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12" descr="130672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87788" y="1109662"/>
            <a:ext cx="4629150" cy="4629150"/>
          </a:xfrm>
          <a:noFill/>
        </p:spPr>
      </p:pic>
      <p:sp>
        <p:nvSpPr>
          <p:cNvPr id="5123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620713"/>
            <a:ext cx="3008313" cy="5505450"/>
          </a:xfrm>
        </p:spPr>
        <p:txBody>
          <a:bodyPr/>
          <a:lstStyle/>
          <a:p>
            <a:r>
              <a:rPr lang="hr-HR" sz="4400"/>
              <a:t>Hrvatska je podijeljena na </a:t>
            </a:r>
            <a:r>
              <a:rPr lang="hr-HR" sz="4400">
                <a:solidFill>
                  <a:srgbClr val="00B0F0"/>
                </a:solidFill>
              </a:rPr>
              <a:t>21 županiju</a:t>
            </a:r>
            <a:r>
              <a:rPr lang="hr-HR" sz="4400"/>
              <a:t>, a jednu od njih čini grad Zagreb.</a:t>
            </a:r>
            <a:r>
              <a:rPr lang="en-US" sz="4400"/>
              <a:t> </a:t>
            </a:r>
          </a:p>
          <a:p>
            <a:endParaRPr lang="hr-H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/>
              <a:t>BRODSKO-POSAVSKA ŽUPANIJA</a:t>
            </a:r>
            <a:endParaRPr lang="en-US"/>
          </a:p>
        </p:txBody>
      </p:sp>
      <p:sp>
        <p:nvSpPr>
          <p:cNvPr id="6155" name="Rectangle 11"/>
          <p:cNvSpPr>
            <a:spLocks noGrp="1" noChangeArrowheads="1"/>
          </p:cNvSpPr>
          <p:nvPr>
            <p:ph idx="1"/>
          </p:nvPr>
        </p:nvSpPr>
        <p:spPr>
          <a:xfrm>
            <a:off x="408780" y="1556792"/>
            <a:ext cx="8291513" cy="1584325"/>
          </a:xfrm>
          <a:noFill/>
        </p:spPr>
        <p:txBody>
          <a:bodyPr/>
          <a:lstStyle/>
          <a:p>
            <a:pPr eaLnBrk="1" hangingPunct="1"/>
            <a:r>
              <a:rPr lang="hr-HR" sz="2800" dirty="0">
                <a:cs typeface="Times New Roman" pitchFamily="18" charset="0"/>
              </a:rPr>
              <a:t>Brodsko-posavska županija</a:t>
            </a:r>
            <a:r>
              <a:rPr lang="hr-HR" sz="2800" dirty="0"/>
              <a:t> </a:t>
            </a:r>
            <a:r>
              <a:rPr lang="hr-HR" sz="2800" dirty="0">
                <a:cs typeface="Times New Roman" pitchFamily="18" charset="0"/>
              </a:rPr>
              <a:t>jedna je od najužih i</a:t>
            </a:r>
            <a:endParaRPr lang="hr-HR" sz="2800" dirty="0"/>
          </a:p>
          <a:p>
            <a:pPr eaLnBrk="1" hangingPunct="1">
              <a:buFontTx/>
              <a:buNone/>
            </a:pPr>
            <a:r>
              <a:rPr lang="hr-HR" sz="2800" dirty="0"/>
              <a:t>   </a:t>
            </a:r>
            <a:r>
              <a:rPr lang="hr-HR" sz="2800" dirty="0">
                <a:cs typeface="Times New Roman" pitchFamily="18" charset="0"/>
              </a:rPr>
              <a:t>najdužih županija</a:t>
            </a:r>
            <a:r>
              <a:rPr lang="hr-HR" sz="2800" dirty="0"/>
              <a:t>.</a:t>
            </a:r>
          </a:p>
          <a:p>
            <a:pPr eaLnBrk="1" hangingPunct="1">
              <a:buFontTx/>
              <a:buNone/>
            </a:pPr>
            <a:r>
              <a:rPr lang="hr-HR" sz="2800" dirty="0"/>
              <a:t>   Na čelu županije je ŽUPAN.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544" y="3208233"/>
            <a:ext cx="4427984" cy="3148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"/>
          <p:cNvSpPr>
            <a:spLocks noGrp="1" noChangeArrowheads="1"/>
          </p:cNvSpPr>
          <p:nvPr>
            <p:ph idx="1"/>
          </p:nvPr>
        </p:nvSpPr>
        <p:spPr>
          <a:xfrm>
            <a:off x="467544" y="644526"/>
            <a:ext cx="8299450" cy="5711825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hr-HR" sz="4000" dirty="0"/>
              <a:t>   S</a:t>
            </a:r>
            <a:r>
              <a:rPr lang="hr-HR" sz="4000" dirty="0">
                <a:cs typeface="Times New Roman" pitchFamily="18" charset="0"/>
              </a:rPr>
              <a:t>mještena je u južnom dijelu slavonske nizine,</a:t>
            </a:r>
            <a:r>
              <a:rPr lang="hr-HR" sz="4000" dirty="0"/>
              <a:t> </a:t>
            </a:r>
            <a:r>
              <a:rPr lang="hr-HR" sz="4000" dirty="0">
                <a:cs typeface="Times New Roman" pitchFamily="18" charset="0"/>
              </a:rPr>
              <a:t>na prostoru između planine: </a:t>
            </a:r>
            <a:endParaRPr lang="hr-HR" sz="4000" dirty="0"/>
          </a:p>
          <a:p>
            <a:pPr eaLnBrk="1" hangingPunct="1"/>
            <a:r>
              <a:rPr lang="hr-HR" sz="4000" dirty="0">
                <a:cs typeface="Times New Roman" pitchFamily="18" charset="0"/>
              </a:rPr>
              <a:t>Psunja, </a:t>
            </a:r>
            <a:endParaRPr lang="hr-HR" sz="4000" dirty="0"/>
          </a:p>
          <a:p>
            <a:pPr eaLnBrk="1" hangingPunct="1"/>
            <a:r>
              <a:rPr lang="hr-HR" sz="4000" dirty="0">
                <a:cs typeface="Times New Roman" pitchFamily="18" charset="0"/>
              </a:rPr>
              <a:t>Požeškog i </a:t>
            </a:r>
            <a:endParaRPr lang="hr-HR" sz="4000" dirty="0"/>
          </a:p>
          <a:p>
            <a:pPr eaLnBrk="1" hangingPunct="1"/>
            <a:r>
              <a:rPr lang="hr-HR" sz="4000" dirty="0" err="1">
                <a:cs typeface="Times New Roman" pitchFamily="18" charset="0"/>
              </a:rPr>
              <a:t>Diljskog</a:t>
            </a:r>
            <a:r>
              <a:rPr lang="hr-HR" sz="4000" dirty="0">
                <a:cs typeface="Times New Roman" pitchFamily="18" charset="0"/>
              </a:rPr>
              <a:t> gorja sa sjevera te</a:t>
            </a:r>
            <a:endParaRPr lang="hr-HR" sz="4000" dirty="0"/>
          </a:p>
          <a:p>
            <a:pPr eaLnBrk="1" hangingPunct="1"/>
            <a:r>
              <a:rPr lang="hr-HR" sz="4000" dirty="0">
                <a:cs typeface="Times New Roman" pitchFamily="18" charset="0"/>
              </a:rPr>
              <a:t>rijeke Save s juga</a:t>
            </a:r>
            <a:r>
              <a:rPr lang="hr-HR" dirty="0"/>
              <a:t>.</a:t>
            </a:r>
            <a:r>
              <a:rPr lang="hr-HR" sz="4000" dirty="0">
                <a:cs typeface="Times New Roman" pitchFamily="18" charset="0"/>
              </a:rPr>
              <a:t> </a:t>
            </a:r>
          </a:p>
          <a:p>
            <a:pPr eaLnBrk="1" hangingPunct="1"/>
            <a:endParaRPr lang="hr-HR" sz="4000" dirty="0"/>
          </a:p>
          <a:p>
            <a:pPr eaLnBrk="1" hangingPunct="1">
              <a:buFontTx/>
              <a:buNone/>
            </a:pPr>
            <a:endParaRPr lang="hr-HR" sz="4000" dirty="0"/>
          </a:p>
          <a:p>
            <a:pPr lvl="4" eaLnBrk="1" hangingPunct="1">
              <a:buFontTx/>
              <a:buNone/>
            </a:pPr>
            <a:r>
              <a:rPr lang="hr-HR" sz="4000" dirty="0"/>
              <a:t>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/>
          <p:cNvSpPr>
            <a:spLocks noGrp="1"/>
          </p:cNvSpPr>
          <p:nvPr>
            <p:ph type="title"/>
          </p:nvPr>
        </p:nvSpPr>
        <p:spPr>
          <a:xfrm>
            <a:off x="1475656" y="1355150"/>
            <a:ext cx="3960440" cy="1325563"/>
          </a:xfrm>
        </p:spPr>
        <p:txBody>
          <a:bodyPr/>
          <a:lstStyle/>
          <a:p>
            <a:r>
              <a:rPr lang="hr-HR" dirty="0"/>
              <a:t>GRB             ZASTAVA</a:t>
            </a:r>
          </a:p>
        </p:txBody>
      </p:sp>
      <p:pic>
        <p:nvPicPr>
          <p:cNvPr id="8197" name="Picture 11" descr="grb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650" y="2276475"/>
            <a:ext cx="2571750" cy="3295650"/>
          </a:xfrm>
          <a:noFill/>
        </p:spPr>
      </p:pic>
      <p:pic>
        <p:nvPicPr>
          <p:cNvPr id="8198" name="Picture 12" descr="grza200601311523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2708275"/>
            <a:ext cx="504031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pPr eaLnBrk="1" hangingPunct="1"/>
            <a:r>
              <a:rPr lang="hr-HR"/>
              <a:t>SLAVONSKI BROD</a:t>
            </a: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idx="1"/>
          </p:nvPr>
        </p:nvSpPr>
        <p:spPr>
          <a:xfrm>
            <a:off x="762000" y="16002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4000" dirty="0"/>
              <a:t>Slavonski Brod je središte Brodsko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4000" dirty="0"/>
              <a:t>posavske županije.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4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4000" dirty="0"/>
              <a:t>Po veličini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4000" dirty="0"/>
              <a:t>7. grad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4000" dirty="0"/>
              <a:t>u Hrvatskoj.</a:t>
            </a:r>
            <a:endParaRPr lang="en-US" sz="4000" dirty="0"/>
          </a:p>
        </p:txBody>
      </p:sp>
      <p:pic>
        <p:nvPicPr>
          <p:cNvPr id="9222" name="Picture 8" descr="slavonski_brod111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914089"/>
            <a:ext cx="3735288" cy="280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7"/>
          <p:cNvSpPr>
            <a:spLocks noGrp="1" noChangeArrowheads="1"/>
          </p:cNvSpPr>
          <p:nvPr>
            <p:ph idx="1"/>
          </p:nvPr>
        </p:nvSpPr>
        <p:spPr>
          <a:xfrm>
            <a:off x="468313" y="685800"/>
            <a:ext cx="8999537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sz="4000" dirty="0"/>
              <a:t> Županija je podijeljena na: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hr-HR" sz="4000" dirty="0"/>
              <a:t>2 grada: Slavonski Brod i</a:t>
            </a:r>
          </a:p>
          <a:p>
            <a:pPr eaLnBrk="1" hangingPunct="1">
              <a:buFontTx/>
              <a:buNone/>
            </a:pPr>
            <a:r>
              <a:rPr lang="hr-HR" sz="4000" dirty="0"/>
              <a:t>                  Nova Gradiška,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hr-HR" sz="4000" dirty="0"/>
              <a:t>26 općina.</a:t>
            </a:r>
          </a:p>
          <a:p>
            <a:pPr eaLnBrk="1" hangingPunct="1">
              <a:buFont typeface="Wingdings" pitchFamily="2" charset="2"/>
              <a:buChar char="v"/>
            </a:pPr>
            <a:endParaRPr lang="hr-HR" sz="4000" dirty="0"/>
          </a:p>
          <a:p>
            <a:pPr eaLnBrk="1" hangingPunct="1">
              <a:buFontTx/>
              <a:buNone/>
            </a:pPr>
            <a:r>
              <a:rPr lang="hr-HR" sz="4000" dirty="0"/>
              <a:t>GRADOM upravlja GRADONAČELNIK.</a:t>
            </a:r>
          </a:p>
          <a:p>
            <a:pPr eaLnBrk="1" hangingPunct="1">
              <a:buFontTx/>
              <a:buNone/>
            </a:pPr>
            <a:endParaRPr lang="hr-HR" sz="4000" dirty="0"/>
          </a:p>
          <a:p>
            <a:pPr eaLnBrk="1" hangingPunct="1">
              <a:buFontTx/>
              <a:buNone/>
            </a:pPr>
            <a:r>
              <a:rPr lang="hr-HR" sz="4000" dirty="0"/>
              <a:t>OPĆINOM upravlja NAČELNIK.</a:t>
            </a:r>
          </a:p>
          <a:p>
            <a:pPr eaLnBrk="1" hangingPunct="1">
              <a:buFontTx/>
              <a:buNone/>
            </a:pP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052513"/>
            <a:ext cx="4040188" cy="1122362"/>
          </a:xfrm>
        </p:spPr>
        <p:txBody>
          <a:bodyPr>
            <a:normAutofit fontScale="25000" lnSpcReduction="20000"/>
          </a:bodyPr>
          <a:lstStyle/>
          <a:p>
            <a:endParaRPr lang="hr-HR" sz="3200" dirty="0"/>
          </a:p>
          <a:p>
            <a:endParaRPr lang="hr-HR" sz="3200" dirty="0"/>
          </a:p>
          <a:p>
            <a:endParaRPr lang="hr-HR" sz="3200" dirty="0"/>
          </a:p>
          <a:p>
            <a:endParaRPr lang="hr-HR" sz="3200" dirty="0"/>
          </a:p>
          <a:p>
            <a:endParaRPr lang="hr-HR" sz="3200" dirty="0"/>
          </a:p>
          <a:p>
            <a:endParaRPr lang="hr-HR" sz="3200" dirty="0"/>
          </a:p>
          <a:p>
            <a:r>
              <a:rPr lang="hr-HR" sz="12800" dirty="0"/>
              <a:t>SLAVONSKI BROD	</a:t>
            </a:r>
          </a:p>
        </p:txBody>
      </p:sp>
      <p:sp>
        <p:nvSpPr>
          <p:cNvPr id="11268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59 141 stanovnika</a:t>
            </a:r>
          </a:p>
          <a:p>
            <a:pPr>
              <a:buFontTx/>
              <a:buNone/>
            </a:pPr>
            <a:endParaRPr lang="hr-HR" dirty="0"/>
          </a:p>
          <a:p>
            <a:pPr>
              <a:buFontTx/>
              <a:buNone/>
            </a:pPr>
            <a:endParaRPr lang="hr-HR" dirty="0"/>
          </a:p>
        </p:txBody>
      </p:sp>
      <p:sp>
        <p:nvSpPr>
          <p:cNvPr id="11269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908050"/>
            <a:ext cx="4041775" cy="1266825"/>
          </a:xfrm>
        </p:spPr>
        <p:txBody>
          <a:bodyPr/>
          <a:lstStyle/>
          <a:p>
            <a:r>
              <a:rPr lang="hr-HR" sz="3200" dirty="0"/>
              <a:t>NOVA GRADIŠKA</a:t>
            </a:r>
          </a:p>
        </p:txBody>
      </p:sp>
      <p:sp>
        <p:nvSpPr>
          <p:cNvPr id="11270" name="Rezervirano mjesto sadržaja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r-HR" dirty="0"/>
              <a:t>14 196 stanovnika</a:t>
            </a:r>
          </a:p>
        </p:txBody>
      </p:sp>
      <p:pic>
        <p:nvPicPr>
          <p:cNvPr id="11273" name="Picture 2" descr="C:\Users\User\Pictures\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996952"/>
            <a:ext cx="374173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1" descr="C:\Users\User\Pictures\slavonski-brod-croatia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852936"/>
            <a:ext cx="4572000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  <p:bldP spid="1127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</TotalTime>
  <Words>246</Words>
  <Application>Microsoft Office PowerPoint</Application>
  <PresentationFormat>On-screen Show (4:3)</PresentationFormat>
  <Paragraphs>86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Batang</vt:lpstr>
      <vt:lpstr>Calibri</vt:lpstr>
      <vt:lpstr>Calibri Light</vt:lpstr>
      <vt:lpstr>Comic Sans MS</vt:lpstr>
      <vt:lpstr>Times New Roman</vt:lpstr>
      <vt:lpstr>Wingdings</vt:lpstr>
      <vt:lpstr>Office Theme</vt:lpstr>
      <vt:lpstr>MOJA ŽUPANIJA BRODSKO-POSAVSKA ŽUPANIJA </vt:lpstr>
      <vt:lpstr>REPUBLIKA HRVATSKA</vt:lpstr>
      <vt:lpstr>PowerPoint Presentation</vt:lpstr>
      <vt:lpstr>BRODSKO-POSAVSKA ŽUPANIJA</vt:lpstr>
      <vt:lpstr>PowerPoint Presentation</vt:lpstr>
      <vt:lpstr>GRB             ZASTAVA</vt:lpstr>
      <vt:lpstr>SLAVONSKI BROD</vt:lpstr>
      <vt:lpstr>PowerPoint Presentation</vt:lpstr>
      <vt:lpstr>PowerPoint Presentation</vt:lpstr>
      <vt:lpstr>PROMETNA POVEZANOST</vt:lpstr>
      <vt:lpstr>GOSPODARSTVO</vt:lpstr>
      <vt:lpstr>PowerPoint Presentation</vt:lpstr>
      <vt:lpstr>PowerPoint Presentation</vt:lpstr>
      <vt:lpstr>TURIZAM</vt:lpstr>
      <vt:lpstr>KULTURNA BAŠTINA BRODSKO-POSAVSKE ŽUPANIJE</vt:lpstr>
      <vt:lpstr>PowerPoint Presentation</vt:lpstr>
      <vt:lpstr>FRANJEVAČKI SAMOSTAN U CERNIKU</vt:lpstr>
      <vt:lpstr>PowerPoint Presentation</vt:lpstr>
      <vt:lpstr>SPOMEN GALERIJA IVANA MEŠTROVIĆA, VRPOLJE</vt:lpstr>
      <vt:lpstr>SPOMEN DOM DRAGUITNA TADIJANOVIĆA, SLAVONSKI BROD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Maja Jelić-Kolar</cp:lastModifiedBy>
  <cp:revision>44</cp:revision>
  <cp:lastPrinted>1601-01-01T00:00:00Z</cp:lastPrinted>
  <dcterms:created xsi:type="dcterms:W3CDTF">1601-01-01T00:00:00Z</dcterms:created>
  <dcterms:modified xsi:type="dcterms:W3CDTF">2016-09-13T06:14:24Z</dcterms:modified>
</cp:coreProperties>
</file>