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8" r:id="rId6"/>
    <p:sldId id="298" r:id="rId7"/>
    <p:sldId id="299" r:id="rId8"/>
    <p:sldId id="300" r:id="rId9"/>
    <p:sldId id="307" r:id="rId10"/>
    <p:sldId id="302" r:id="rId11"/>
    <p:sldId id="301" r:id="rId12"/>
    <p:sldId id="303" r:id="rId13"/>
    <p:sldId id="304" r:id="rId14"/>
    <p:sldId id="305" r:id="rId15"/>
    <p:sldId id="306" r:id="rId1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5274" autoAdjust="0"/>
  </p:normalViewPr>
  <p:slideViewPr>
    <p:cSldViewPr snapToGrid="0">
      <p:cViewPr varScale="1">
        <p:scale>
          <a:sx n="83" d="100"/>
          <a:sy n="83" d="100"/>
        </p:scale>
        <p:origin x="677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D730DB-723A-4333-BFE1-6E39AC35F055}" type="datetime1">
              <a:rPr lang="hr-HR" smtClean="0"/>
              <a:t>28.4.2021.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F09D3-4BF6-4D75-9978-008DFA0840FA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545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učni oblik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" name="Prostoručni oblik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" name="Prostoručni oblik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" name="Prostoručni oblik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" name="Prostoručni oblik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" name="Prostoručni oblik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49" name="Prostoručni oblik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učni oblik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59" name="Prostoručni oblik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60" name="Prostoručni oblik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učni oblik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učni oblik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3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učni oblik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115" name="Prostoručni oblik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6" name="Prostoručni oblik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učni oblik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učni oblik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8BA61-7580-426D-988A-043BB0A0C923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BE3CE-8847-486F-8C12-57EB0110DEAC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BD611-8B2E-4508-B71D-D846FEB9FAFE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DF4EC-903D-473E-8B59-87AFDE6FB992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155DE-0FE3-4FB1-BBB4-5D90BD82F9C8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83BF7-44DD-4FC0-91E4-E992C220CCFC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i oblik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7" name="Prostoručni oblik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1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2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1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2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7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8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učni oblik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5" name="Prostoručni oblik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9" name="Prostoručni oblik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0" name="Prostoručni oblik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6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7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5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6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7" name="Prostoručni oblik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8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6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7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1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2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0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1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2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3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4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5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6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7" name="Prostoručni oblik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8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9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0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1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2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3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4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5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6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7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8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9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0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1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2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3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4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5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6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7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8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9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0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1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2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3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4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5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6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7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8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9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0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1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2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3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4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5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6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7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8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9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0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1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2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3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4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5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6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7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8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9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0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1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2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3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4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5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6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7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8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9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0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1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2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3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4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5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6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7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8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9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učni oblik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2" name="Prostoručni oblik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3" name="Prostoručni oblik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4" name="Prostoručni oblik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5" name="Prostoručni oblik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6" name="Prostoručni oblik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7" name="Prostoručni oblik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8" name="Prostoručni oblik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9" name="Prostoručni oblik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0" name="Prostoručni oblik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1" name="Prostoručni oblik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2" name="Prostoručni oblik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3" name="Prostoručni oblik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i oblik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5" name="Prostoručni oblik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6" name="Prostoručni oblik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7" name="Prostoručni oblik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i oblik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9" name="Prostoručni oblik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0" name="Prostoručni oblik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1" name="Prostoručni oblik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2" name="Prostoručni oblik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3" name="Prostoručni oblik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4" name="Prostoručni oblik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i oblik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i oblik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7" name="Prostoručni oblik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8" name="Prostoručni oblik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učni oblik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2" name="Prostoručni oblik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3" name="Prostoručni oblik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4" name="Prostoručni oblik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5" name="Prostoručni oblik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6" name="Prostoručni oblik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7" name="Prostoručni oblik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8" name="Prostoručni oblik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9" name="Prostoručni oblik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0" name="Prostoručni oblik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1" name="Prostoručni oblik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2" name="Prostoručni oblik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3" name="Prostoručni oblik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4" name="Prostoručni oblik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5" name="Prostoručni oblik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6" name="Prostoručni oblik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7" name="Prostoručni oblik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8" name="Prostoručni oblik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9" name="Prostoručni oblik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310" name="Prostoručni oblik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učni oblik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3" name="Prostoručni oblik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4" name="Prostoručni oblik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5" name="Prostoručni oblik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6" name="Prostoručni oblik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7" name="Prostoručni oblik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8" name="Prostoručni oblik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9" name="Prostoručni oblik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0" name="Prostoručni oblik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1" name="Prostoručni oblik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2" name="Prostoručni oblik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3" name="Prostoručni oblik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4" name="Prostoručni oblik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5" name="Prostoručni oblik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6" name="Prostoručni oblik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7" name="Prostoručni oblik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8" name="Prostoručni oblik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9" name="Prostoručni oblik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0" name="Prostoručni oblik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1" name="Prostoručni oblik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2" name="Prostoručni oblik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3" name="Prostoručni oblik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4" name="Prostoručni oblik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5" name="Prostoručni oblik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6" name="Prostoručni oblik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7" name="Prostoručni oblik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8" name="Prostoručni oblik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9" name="Prostoručni oblik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0" name="Prostoručni oblik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1" name="Prostoručni oblik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2" name="Prostoručni oblik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3" name="Prostoručni oblik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4" name="Prostoručni oblik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5" name="Prostoručni oblik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6" name="Prostoručni oblik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7" name="Prostoručni oblik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i oblik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6" name="Prostoručni oblik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7" name="Prostoručni oblik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8" name="Prostoručni oblik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9" name="Prostoručni oblik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0" name="Prostoručni oblik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1" name="Prostoručni oblik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2" name="Prostoručni oblik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3" name="Prostoručni oblik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4" name="Prostoručni oblik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5" name="Prostoručni oblik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6" name="Prostoručni oblik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7" name="Prostoručni oblik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8" name="Prostoručni oblik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9" name="Prostoručni oblik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0" name="Prostoručni oblik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1" name="Prostoručni oblik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2" name="Prostoručni oblik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3" name="Prostoručni oblik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4" name="Prostoručni oblik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5" name="Prostoručni oblik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6" name="Prostoručni oblik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7" name="Prostoručni oblik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8" name="Prostoručni oblik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9" name="Prostoručni oblik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0" name="Prostoručni oblik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1" name="Prostoručni oblik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2" name="Prostoručni oblik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3" name="Prostoručni oblik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4" name="Prostoručni oblik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5" name="Prostoručni oblik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6" name="Prostoručni oblik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7" name="Prostoručni oblik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8" name="Prostoručni oblik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9" name="Prostoručni oblik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0" name="Prostoručni oblik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1" name="Prostoručni oblik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2" name="Prostoručni oblik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3" name="Prostoručni oblik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4" name="Prostoručni oblik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5" name="Prostoručni oblik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6" name="Prostoručni oblik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7" name="Prostoručni oblik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8" name="Prostoručni oblik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9" name="Prostoručni oblik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0" name="Prostoručni oblik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1" name="Prostoručni oblik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i oblik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7" name="Prostoručni oblik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8" name="Prostoručni oblik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9" name="Prostoručni oblik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0" name="Prostoručni oblik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1" name="Prostoručni oblik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2" name="Prostoručni oblik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3" name="Prostoručni oblik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4" name="Prostoručni oblik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i oblik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0" name="Prostoručni oblik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1" name="Prostoručni oblik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2" name="Prostoručni oblik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3" name="Prostoručni oblik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4" name="Prostoručni oblik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5" name="Prostoručni oblik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i oblik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4" name="Prostoručni oblik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5" name="Prostoručni oblik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6" name="Prostoručni oblik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7" name="Prostoručni oblik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8" name="Prostoručni oblik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3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4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5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6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7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8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9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7A71B7-2790-4602-8F3E-B4FB3EB33B8F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03E52-72A8-4B3B-8AD9-2E4B29767F44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B0F71-FD57-4046-88A3-221AFCCDB064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720015-E1C2-4800-B3D7-7885EBE1A17B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i oblik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Prostoručni oblik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učni oblik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učni oblik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učni oblik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učni oblik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8300BD5-D070-4168-B411-BFF8EF46D43C}" type="datetime1">
              <a:rPr lang="hr-HR" noProof="0" smtClean="0"/>
              <a:t>28.4.2021.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Č ili Ć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217821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hr-HR" dirty="0" smtClean="0"/>
              <a:t>Ivana </a:t>
            </a:r>
            <a:r>
              <a:rPr lang="hr-HR" dirty="0" err="1" smtClean="0"/>
              <a:t>Ivetić</a:t>
            </a:r>
            <a:endParaRPr lang="hr-HR" dirty="0" smtClean="0"/>
          </a:p>
          <a:p>
            <a:pPr rtl="0"/>
            <a:endParaRPr lang="hr-HR" dirty="0" smtClean="0"/>
          </a:p>
          <a:p>
            <a:pPr rtl="0"/>
            <a:endParaRPr lang="hr-HR" dirty="0" smtClean="0"/>
          </a:p>
          <a:p>
            <a:pPr rtl="0"/>
            <a:r>
              <a:rPr lang="hr-HR" sz="2000" dirty="0" smtClean="0"/>
              <a:t>                                                                            Autorica: Natalija Mihelin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Čitanka, 76. stranica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2.Napiši obrnutim abecednim redom pet riječi u kojima se nalazi slovo ć.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Vreća, proljeće, lišće…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3.Uz podcrtane riječi u pjesmi napiši jednu upitnu i uskličnu rečenicu.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Gdje je moja čarapa?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Hej, vrati mi čačkalicu!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4.Prekriži pogrešno napisane riječi.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KUČA    MAĆKA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5. Napiši vrste povrća u čijemu se nazivu nalazi slovo č.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Artičoka, rajčica, češnjak, cvjetača, 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</a:rPr>
              <a:t>buča</a:t>
            </a:r>
            <a:endParaRPr lang="hr-H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14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ispravno naučiti čitati pjesmu.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4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Zadaću predaj u čavrljanje.</a:t>
            </a:r>
            <a:br>
              <a:rPr lang="hr-HR" dirty="0" smtClean="0"/>
            </a:br>
            <a:r>
              <a:rPr lang="hr-HR" sz="3100" dirty="0" smtClean="0"/>
              <a:t>Zaslužio si/zaslužila si odmor.</a:t>
            </a:r>
            <a:endParaRPr lang="hr-HR" sz="3100" dirty="0"/>
          </a:p>
        </p:txBody>
      </p:sp>
    </p:spTree>
    <p:extLst>
      <p:ext uri="{BB962C8B-B14F-4D97-AF65-F5344CB8AC3E}">
        <p14:creationId xmlns:p14="http://schemas.microsoft.com/office/powerpoint/2010/main" val="31916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POTREBAN MATERIJAL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/>
              <a:t>Trag u priči 2</a:t>
            </a:r>
            <a:r>
              <a:rPr lang="hr-HR" smtClean="0"/>
              <a:t>,  2.dio,  75</a:t>
            </a:r>
            <a:r>
              <a:rPr lang="hr-HR" dirty="0" smtClean="0"/>
              <a:t>. i 76. stranica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2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Pročitaj pjesmu na 75. stranici.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38" y="457200"/>
            <a:ext cx="2316011" cy="5943600"/>
          </a:xfrm>
        </p:spPr>
      </p:pic>
      <p:sp>
        <p:nvSpPr>
          <p:cNvPr id="9" name="Rezervirano mjesto sadržaja 8"/>
          <p:cNvSpPr>
            <a:spLocks noGrp="1"/>
          </p:cNvSpPr>
          <p:nvPr>
            <p:ph type="body" sz="half" idx="2"/>
          </p:nvPr>
        </p:nvSpPr>
        <p:spPr>
          <a:xfrm>
            <a:off x="1124988" y="3604029"/>
            <a:ext cx="4056611" cy="171611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sz="1700" dirty="0" smtClean="0"/>
              <a:t>Poslušaj zvučni zapis.</a:t>
            </a:r>
            <a:endParaRPr lang="hr-HR" sz="1700" dirty="0"/>
          </a:p>
        </p:txBody>
      </p:sp>
      <p:pic>
        <p:nvPicPr>
          <p:cNvPr id="3" name="č ili 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9380" y="4339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si uočio čitajući pjesmu?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Koji se glasovi ponavljaju?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76217" y="1188720"/>
            <a:ext cx="3121891" cy="2286000"/>
          </a:xfrm>
        </p:spPr>
        <p:txBody>
          <a:bodyPr/>
          <a:lstStyle/>
          <a:p>
            <a:r>
              <a:rPr lang="hr-HR" dirty="0" smtClean="0"/>
              <a:t>Naglas izgovori riječi u kojima vidiš ć.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1385454" y="3777672"/>
            <a:ext cx="2955637" cy="106864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Ćuk, proljeće, kuća, vreća, ćilim, lišće….</a:t>
            </a:r>
            <a:endParaRPr lang="hr-HR" sz="20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38" y="457200"/>
            <a:ext cx="2316011" cy="5943600"/>
          </a:xfrm>
        </p:spPr>
      </p:pic>
    </p:spTree>
    <p:extLst>
      <p:ext uri="{BB962C8B-B14F-4D97-AF65-F5344CB8AC3E}">
        <p14:creationId xmlns:p14="http://schemas.microsoft.com/office/powerpoint/2010/main" val="17940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622502" cy="2286000"/>
          </a:xfrm>
        </p:spPr>
        <p:txBody>
          <a:bodyPr/>
          <a:lstStyle/>
          <a:p>
            <a:r>
              <a:rPr lang="hr-HR" dirty="0" smtClean="0"/>
              <a:t>Podvuci riječi u kojima vidiš č.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82" y="475672"/>
            <a:ext cx="2316011" cy="5943600"/>
          </a:xfrm>
        </p:spPr>
      </p:pic>
      <p:sp>
        <p:nvSpPr>
          <p:cNvPr id="9" name="Rezervirano mjesto sadržaja 8"/>
          <p:cNvSpPr>
            <a:spLocks noGrp="1"/>
          </p:cNvSpPr>
          <p:nvPr>
            <p:ph type="body" sz="half" idx="2"/>
          </p:nvPr>
        </p:nvSpPr>
        <p:spPr>
          <a:xfrm>
            <a:off x="1097279" y="3474720"/>
            <a:ext cx="4056611" cy="171611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45720" indent="0"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6" name="Luk 5"/>
          <p:cNvSpPr/>
          <p:nvPr/>
        </p:nvSpPr>
        <p:spPr>
          <a:xfrm>
            <a:off x="7028873" y="1616826"/>
            <a:ext cx="1662545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7102764" y="1819061"/>
            <a:ext cx="1422400" cy="74394"/>
          </a:xfrm>
          <a:custGeom>
            <a:avLst/>
            <a:gdLst>
              <a:gd name="connsiteX0" fmla="*/ 0 w 1422400"/>
              <a:gd name="connsiteY0" fmla="*/ 28212 h 74394"/>
              <a:gd name="connsiteX1" fmla="*/ 55418 w 1422400"/>
              <a:gd name="connsiteY1" fmla="*/ 65157 h 74394"/>
              <a:gd name="connsiteX2" fmla="*/ 267854 w 1422400"/>
              <a:gd name="connsiteY2" fmla="*/ 55921 h 74394"/>
              <a:gd name="connsiteX3" fmla="*/ 295563 w 1422400"/>
              <a:gd name="connsiteY3" fmla="*/ 46684 h 74394"/>
              <a:gd name="connsiteX4" fmla="*/ 387927 w 1422400"/>
              <a:gd name="connsiteY4" fmla="*/ 37448 h 74394"/>
              <a:gd name="connsiteX5" fmla="*/ 1043709 w 1422400"/>
              <a:gd name="connsiteY5" fmla="*/ 37448 h 74394"/>
              <a:gd name="connsiteX6" fmla="*/ 1117600 w 1422400"/>
              <a:gd name="connsiteY6" fmla="*/ 55921 h 74394"/>
              <a:gd name="connsiteX7" fmla="*/ 1237672 w 1422400"/>
              <a:gd name="connsiteY7" fmla="*/ 74394 h 74394"/>
              <a:gd name="connsiteX8" fmla="*/ 1422400 w 1422400"/>
              <a:gd name="connsiteY8" fmla="*/ 65157 h 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400" h="74394">
                <a:moveTo>
                  <a:pt x="0" y="28212"/>
                </a:moveTo>
                <a:cubicBezTo>
                  <a:pt x="18473" y="40527"/>
                  <a:pt x="33335" y="62873"/>
                  <a:pt x="55418" y="65157"/>
                </a:cubicBezTo>
                <a:cubicBezTo>
                  <a:pt x="125921" y="72450"/>
                  <a:pt x="197184" y="61357"/>
                  <a:pt x="267854" y="55921"/>
                </a:cubicBezTo>
                <a:cubicBezTo>
                  <a:pt x="277561" y="55174"/>
                  <a:pt x="285940" y="48164"/>
                  <a:pt x="295563" y="46684"/>
                </a:cubicBezTo>
                <a:cubicBezTo>
                  <a:pt x="326145" y="41979"/>
                  <a:pt x="357139" y="40527"/>
                  <a:pt x="387927" y="37448"/>
                </a:cubicBezTo>
                <a:cubicBezTo>
                  <a:pt x="613229" y="-37650"/>
                  <a:pt x="428341" y="20589"/>
                  <a:pt x="1043709" y="37448"/>
                </a:cubicBezTo>
                <a:cubicBezTo>
                  <a:pt x="1089252" y="38696"/>
                  <a:pt x="1081315" y="47858"/>
                  <a:pt x="1117600" y="55921"/>
                </a:cubicBezTo>
                <a:cubicBezTo>
                  <a:pt x="1140653" y="61044"/>
                  <a:pt x="1217065" y="71450"/>
                  <a:pt x="1237672" y="74394"/>
                </a:cubicBezTo>
                <a:cubicBezTo>
                  <a:pt x="1373054" y="63111"/>
                  <a:pt x="1311435" y="65157"/>
                  <a:pt x="1422400" y="651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ostoručno 1"/>
          <p:cNvSpPr/>
          <p:nvPr/>
        </p:nvSpPr>
        <p:spPr>
          <a:xfrm>
            <a:off x="7777018" y="2475345"/>
            <a:ext cx="711200" cy="84324"/>
          </a:xfrm>
          <a:custGeom>
            <a:avLst/>
            <a:gdLst>
              <a:gd name="connsiteX0" fmla="*/ 0 w 711200"/>
              <a:gd name="connsiteY0" fmla="*/ 64655 h 84324"/>
              <a:gd name="connsiteX1" fmla="*/ 64655 w 711200"/>
              <a:gd name="connsiteY1" fmla="*/ 55419 h 84324"/>
              <a:gd name="connsiteX2" fmla="*/ 92364 w 711200"/>
              <a:gd name="connsiteY2" fmla="*/ 46182 h 84324"/>
              <a:gd name="connsiteX3" fmla="*/ 184727 w 711200"/>
              <a:gd name="connsiteY3" fmla="*/ 27710 h 84324"/>
              <a:gd name="connsiteX4" fmla="*/ 249382 w 711200"/>
              <a:gd name="connsiteY4" fmla="*/ 9237 h 84324"/>
              <a:gd name="connsiteX5" fmla="*/ 304800 w 711200"/>
              <a:gd name="connsiteY5" fmla="*/ 0 h 84324"/>
              <a:gd name="connsiteX6" fmla="*/ 378691 w 711200"/>
              <a:gd name="connsiteY6" fmla="*/ 9237 h 84324"/>
              <a:gd name="connsiteX7" fmla="*/ 406400 w 711200"/>
              <a:gd name="connsiteY7" fmla="*/ 27710 h 84324"/>
              <a:gd name="connsiteX8" fmla="*/ 434109 w 711200"/>
              <a:gd name="connsiteY8" fmla="*/ 36946 h 84324"/>
              <a:gd name="connsiteX9" fmla="*/ 517237 w 711200"/>
              <a:gd name="connsiteY9" fmla="*/ 83128 h 84324"/>
              <a:gd name="connsiteX10" fmla="*/ 711200 w 711200"/>
              <a:gd name="connsiteY10" fmla="*/ 83128 h 8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200" h="84324">
                <a:moveTo>
                  <a:pt x="0" y="64655"/>
                </a:moveTo>
                <a:cubicBezTo>
                  <a:pt x="21552" y="61576"/>
                  <a:pt x="43307" y="59689"/>
                  <a:pt x="64655" y="55419"/>
                </a:cubicBezTo>
                <a:cubicBezTo>
                  <a:pt x="74202" y="53510"/>
                  <a:pt x="83003" y="48857"/>
                  <a:pt x="92364" y="46182"/>
                </a:cubicBezTo>
                <a:cubicBezTo>
                  <a:pt x="130939" y="35160"/>
                  <a:pt x="141187" y="34966"/>
                  <a:pt x="184727" y="27710"/>
                </a:cubicBezTo>
                <a:cubicBezTo>
                  <a:pt x="211140" y="18905"/>
                  <a:pt x="220383" y="15037"/>
                  <a:pt x="249382" y="9237"/>
                </a:cubicBezTo>
                <a:cubicBezTo>
                  <a:pt x="267746" y="5564"/>
                  <a:pt x="286327" y="3079"/>
                  <a:pt x="304800" y="0"/>
                </a:cubicBezTo>
                <a:cubicBezTo>
                  <a:pt x="329430" y="3079"/>
                  <a:pt x="354744" y="2706"/>
                  <a:pt x="378691" y="9237"/>
                </a:cubicBezTo>
                <a:cubicBezTo>
                  <a:pt x="389401" y="12158"/>
                  <a:pt x="396471" y="22746"/>
                  <a:pt x="406400" y="27710"/>
                </a:cubicBezTo>
                <a:cubicBezTo>
                  <a:pt x="415108" y="32064"/>
                  <a:pt x="424873" y="33867"/>
                  <a:pt x="434109" y="36946"/>
                </a:cubicBezTo>
                <a:cubicBezTo>
                  <a:pt x="445727" y="44691"/>
                  <a:pt x="491226" y="82044"/>
                  <a:pt x="517237" y="83128"/>
                </a:cubicBezTo>
                <a:cubicBezTo>
                  <a:pt x="581835" y="85820"/>
                  <a:pt x="646546" y="83128"/>
                  <a:pt x="711200" y="83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ostoručno 2"/>
          <p:cNvSpPr/>
          <p:nvPr/>
        </p:nvSpPr>
        <p:spPr>
          <a:xfrm>
            <a:off x="7102764" y="2687782"/>
            <a:ext cx="314036" cy="47305"/>
          </a:xfrm>
          <a:custGeom>
            <a:avLst/>
            <a:gdLst>
              <a:gd name="connsiteX0" fmla="*/ 0 w 314036"/>
              <a:gd name="connsiteY0" fmla="*/ 0 h 47305"/>
              <a:gd name="connsiteX1" fmla="*/ 55418 w 314036"/>
              <a:gd name="connsiteY1" fmla="*/ 36945 h 47305"/>
              <a:gd name="connsiteX2" fmla="*/ 101600 w 314036"/>
              <a:gd name="connsiteY2" fmla="*/ 46182 h 47305"/>
              <a:gd name="connsiteX3" fmla="*/ 314036 w 314036"/>
              <a:gd name="connsiteY3" fmla="*/ 46182 h 4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47305">
                <a:moveTo>
                  <a:pt x="0" y="0"/>
                </a:moveTo>
                <a:cubicBezTo>
                  <a:pt x="18473" y="12315"/>
                  <a:pt x="35207" y="27758"/>
                  <a:pt x="55418" y="36945"/>
                </a:cubicBezTo>
                <a:cubicBezTo>
                  <a:pt x="69710" y="43441"/>
                  <a:pt x="85911" y="45622"/>
                  <a:pt x="101600" y="46182"/>
                </a:cubicBezTo>
                <a:cubicBezTo>
                  <a:pt x="172367" y="48710"/>
                  <a:pt x="243224" y="46182"/>
                  <a:pt x="314036" y="46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ostoručno 4"/>
          <p:cNvSpPr/>
          <p:nvPr/>
        </p:nvSpPr>
        <p:spPr>
          <a:xfrm>
            <a:off x="8303491" y="2752436"/>
            <a:ext cx="397164" cy="17164"/>
          </a:xfrm>
          <a:custGeom>
            <a:avLst/>
            <a:gdLst>
              <a:gd name="connsiteX0" fmla="*/ 0 w 397164"/>
              <a:gd name="connsiteY0" fmla="*/ 0 h 17164"/>
              <a:gd name="connsiteX1" fmla="*/ 397164 w 397164"/>
              <a:gd name="connsiteY1" fmla="*/ 9237 h 1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164" h="17164">
                <a:moveTo>
                  <a:pt x="0" y="0"/>
                </a:moveTo>
                <a:cubicBezTo>
                  <a:pt x="160904" y="32183"/>
                  <a:pt x="30483" y="9237"/>
                  <a:pt x="397164" y="92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5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Podvuci riječi u kojima vidiš č.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82" y="475672"/>
            <a:ext cx="2316011" cy="5943600"/>
          </a:xfrm>
        </p:spPr>
      </p:pic>
      <p:sp>
        <p:nvSpPr>
          <p:cNvPr id="9" name="Rezervirano mjesto sadržaja 8"/>
          <p:cNvSpPr>
            <a:spLocks noGrp="1"/>
          </p:cNvSpPr>
          <p:nvPr>
            <p:ph type="body" sz="half" idx="2"/>
          </p:nvPr>
        </p:nvSpPr>
        <p:spPr>
          <a:xfrm>
            <a:off x="1097279" y="3474720"/>
            <a:ext cx="4056611" cy="171611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45720" indent="0"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6" name="Luk 5"/>
          <p:cNvSpPr/>
          <p:nvPr/>
        </p:nvSpPr>
        <p:spPr>
          <a:xfrm>
            <a:off x="7028873" y="1616826"/>
            <a:ext cx="1662545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7102764" y="1819061"/>
            <a:ext cx="1422400" cy="74394"/>
          </a:xfrm>
          <a:custGeom>
            <a:avLst/>
            <a:gdLst>
              <a:gd name="connsiteX0" fmla="*/ 0 w 1422400"/>
              <a:gd name="connsiteY0" fmla="*/ 28212 h 74394"/>
              <a:gd name="connsiteX1" fmla="*/ 55418 w 1422400"/>
              <a:gd name="connsiteY1" fmla="*/ 65157 h 74394"/>
              <a:gd name="connsiteX2" fmla="*/ 267854 w 1422400"/>
              <a:gd name="connsiteY2" fmla="*/ 55921 h 74394"/>
              <a:gd name="connsiteX3" fmla="*/ 295563 w 1422400"/>
              <a:gd name="connsiteY3" fmla="*/ 46684 h 74394"/>
              <a:gd name="connsiteX4" fmla="*/ 387927 w 1422400"/>
              <a:gd name="connsiteY4" fmla="*/ 37448 h 74394"/>
              <a:gd name="connsiteX5" fmla="*/ 1043709 w 1422400"/>
              <a:gd name="connsiteY5" fmla="*/ 37448 h 74394"/>
              <a:gd name="connsiteX6" fmla="*/ 1117600 w 1422400"/>
              <a:gd name="connsiteY6" fmla="*/ 55921 h 74394"/>
              <a:gd name="connsiteX7" fmla="*/ 1237672 w 1422400"/>
              <a:gd name="connsiteY7" fmla="*/ 74394 h 74394"/>
              <a:gd name="connsiteX8" fmla="*/ 1422400 w 1422400"/>
              <a:gd name="connsiteY8" fmla="*/ 65157 h 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400" h="74394">
                <a:moveTo>
                  <a:pt x="0" y="28212"/>
                </a:moveTo>
                <a:cubicBezTo>
                  <a:pt x="18473" y="40527"/>
                  <a:pt x="33335" y="62873"/>
                  <a:pt x="55418" y="65157"/>
                </a:cubicBezTo>
                <a:cubicBezTo>
                  <a:pt x="125921" y="72450"/>
                  <a:pt x="197184" y="61357"/>
                  <a:pt x="267854" y="55921"/>
                </a:cubicBezTo>
                <a:cubicBezTo>
                  <a:pt x="277561" y="55174"/>
                  <a:pt x="285940" y="48164"/>
                  <a:pt x="295563" y="46684"/>
                </a:cubicBezTo>
                <a:cubicBezTo>
                  <a:pt x="326145" y="41979"/>
                  <a:pt x="357139" y="40527"/>
                  <a:pt x="387927" y="37448"/>
                </a:cubicBezTo>
                <a:cubicBezTo>
                  <a:pt x="613229" y="-37650"/>
                  <a:pt x="428341" y="20589"/>
                  <a:pt x="1043709" y="37448"/>
                </a:cubicBezTo>
                <a:cubicBezTo>
                  <a:pt x="1089252" y="38696"/>
                  <a:pt x="1081315" y="47858"/>
                  <a:pt x="1117600" y="55921"/>
                </a:cubicBezTo>
                <a:cubicBezTo>
                  <a:pt x="1140653" y="61044"/>
                  <a:pt x="1217065" y="71450"/>
                  <a:pt x="1237672" y="74394"/>
                </a:cubicBezTo>
                <a:cubicBezTo>
                  <a:pt x="1373054" y="63111"/>
                  <a:pt x="1311435" y="65157"/>
                  <a:pt x="1422400" y="651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3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72055" y="1485900"/>
            <a:ext cx="9595946" cy="178281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Primjećuješ li razliku u izgovoru glasa č i glasa ć?</a:t>
            </a:r>
            <a:endParaRPr lang="hr-HR" sz="32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219200" y="4454034"/>
            <a:ext cx="9447213" cy="118476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77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Čitanka, 75. stranica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528572" y="1745673"/>
            <a:ext cx="9134856" cy="3893128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1.Abecednim redom napiši pet riječi u kojima se nalazi č.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Ančica, čarapa, kvočka, mačak, priča…</a:t>
            </a:r>
          </a:p>
          <a:p>
            <a:pPr marL="45720" indent="0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Ti možeš napisati neke druge riječi!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vratak u školu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39_TF02895269" id="{F9382F4B-DE72-4AAE-A89B-B018400F3B1D}" vid="{19EA58EB-799A-4D28-A8EC-FF21AC08652F}"/>
    </a:ext>
  </a:extLst>
</a:theme>
</file>

<file path=ppt/theme/theme2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2006/metadata/properties"/>
    <ds:schemaRef ds:uri="a4f35948-e619-41b3-aa29-22878b09cfd2"/>
    <ds:schemaRef ds:uri="http://purl.org/dc/terms/"/>
    <ds:schemaRef ds:uri="40262f94-9f35-4ac3-9a90-690165a166b7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sa zabavnim jesenskim motivima (za široki zaslon)</Template>
  <TotalTime>99</TotalTime>
  <Words>214</Words>
  <Application>Microsoft Office PowerPoint</Application>
  <PresentationFormat>Široki zaslon</PresentationFormat>
  <Paragraphs>36</Paragraphs>
  <Slides>12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Cambria</vt:lpstr>
      <vt:lpstr>Povratak u školu 16 x 9</vt:lpstr>
      <vt:lpstr>Č ili Ć</vt:lpstr>
      <vt:lpstr>POTREBAN MATERIJAL </vt:lpstr>
      <vt:lpstr>Pročitaj pjesmu na 75. stranici.</vt:lpstr>
      <vt:lpstr>Što si uočio čitajući pjesmu?</vt:lpstr>
      <vt:lpstr>Naglas izgovori riječi u kojima vidiš ć. </vt:lpstr>
      <vt:lpstr>Podvuci riječi u kojima vidiš č.</vt:lpstr>
      <vt:lpstr>Podvuci riječi u kojima vidiš č.</vt:lpstr>
      <vt:lpstr>Primjećuješ li razliku u izgovoru glasa č i glasa ć?</vt:lpstr>
      <vt:lpstr>Čitanka, 75. stranica</vt:lpstr>
      <vt:lpstr>Čitanka, 76. stranica</vt:lpstr>
      <vt:lpstr>Pokušaj ispravno naučiti čitati pjesmu.</vt:lpstr>
      <vt:lpstr>Zadaću predaj u čavrljanje. Zaslužio si/zaslužila si odmor.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 ili Ć</dc:title>
  <dc:creator>Natalija Mihelin</dc:creator>
  <cp:lastModifiedBy>Natalija Mihelin</cp:lastModifiedBy>
  <cp:revision>16</cp:revision>
  <dcterms:created xsi:type="dcterms:W3CDTF">2021-04-27T20:28:41Z</dcterms:created>
  <dcterms:modified xsi:type="dcterms:W3CDTF">2021-04-28T18:49:25Z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