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3" r:id="rId7"/>
    <p:sldId id="264" r:id="rId8"/>
    <p:sldId id="265" r:id="rId9"/>
    <p:sldId id="267" r:id="rId10"/>
    <p:sldId id="268" r:id="rId11"/>
    <p:sldId id="269" r:id="rId1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37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B324ECF-477F-460B-8B5B-5F9E0BEEB6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24F5EED-1BA6-432D-AA0F-1293396C76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25F3921-BE09-4A0D-A23A-5327495D5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36074-7223-46E5-9112-FE0A48546F45}" type="datetimeFigureOut">
              <a:rPr lang="hr-HR" smtClean="0"/>
              <a:t>8.3.2021.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7347FD0-8450-45E6-90E5-7AA5AB12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98E35F7-C67F-4F82-9847-CBC9786B4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88CC0-1FD2-4286-831D-977085A661E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21281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4BA34C2-E454-41AC-B781-FB4BA18CA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7538054E-201A-497A-B019-2A195CCF72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0DE9E23-ACEE-4E09-978C-6FE9559F5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36074-7223-46E5-9112-FE0A48546F45}" type="datetimeFigureOut">
              <a:rPr lang="hr-HR" smtClean="0"/>
              <a:t>8.3.2021.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6339370-D41D-4D2A-9023-B90E1875D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CCBF0CD-F892-4F01-81C8-DDCCD4758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88CC0-1FD2-4286-831D-977085A661E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05744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87DC17CD-6BAD-4548-B3B3-8D0A686D47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FDC9458A-ACBD-489F-8284-99CE3ADD97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CCEB449-3A5E-4161-A7FA-EA733D12B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36074-7223-46E5-9112-FE0A48546F45}" type="datetimeFigureOut">
              <a:rPr lang="hr-HR" smtClean="0"/>
              <a:t>8.3.2021.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49568B2-EBFF-4F83-B3B2-F213A13CA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A62212B-2E42-4E82-BFC4-0BE9DB83B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88CC0-1FD2-4286-831D-977085A661E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19816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96E6959-BF93-498F-BB34-1C5853B71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5FAA7D-CA6F-434D-9240-045936FA44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084292F-38CE-4158-9EF8-17F1FC370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36074-7223-46E5-9112-FE0A48546F45}" type="datetimeFigureOut">
              <a:rPr lang="hr-HR" smtClean="0"/>
              <a:t>8.3.2021.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E895613-357F-4ECA-B16A-8D08E3CD9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D52C2C1-B1BD-4E60-8D0B-5B5DDC403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88CC0-1FD2-4286-831D-977085A661E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0220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BF58BF3-A6A2-4304-996D-03605C810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3558473E-CAEE-4639-9030-C924239FF2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13E0315-2C07-40BD-8063-547AC0956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36074-7223-46E5-9112-FE0A48546F45}" type="datetimeFigureOut">
              <a:rPr lang="hr-HR" smtClean="0"/>
              <a:t>8.3.2021.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C23ADD0-E72E-464F-9D88-00BE1BA20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06081B3-0191-46ED-9C71-A162486E6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88CC0-1FD2-4286-831D-977085A661E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94666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E30F3CF-36A0-4668-B0CF-BE1C9E65F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3294526-DEEB-45FA-928A-AEC96830F7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04BBFFFE-61B4-48F0-A348-8C9B024180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B2766C7B-242D-4E76-BD40-27CB4AFAB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36074-7223-46E5-9112-FE0A48546F45}" type="datetimeFigureOut">
              <a:rPr lang="hr-HR" smtClean="0"/>
              <a:t>8.3.2021.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BD2087D1-614F-488A-9B11-D2665405F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517D41A1-D342-45E7-BD07-D4A1FADE8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88CC0-1FD2-4286-831D-977085A661E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07613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BEBB9B4-F754-48F1-8AFA-9565FC65F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62ABCEEC-E604-4CA0-A0A7-DA6A2FB4DF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663AFD8A-3BEF-46EA-B689-9F72DC57F7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4220072F-27C0-4A8C-B1EC-EE0805DDE9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79E193EE-19AB-4329-8302-B11B417123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1B91AF78-DCEA-4898-8F17-0C4F6DFBD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36074-7223-46E5-9112-FE0A48546F45}" type="datetimeFigureOut">
              <a:rPr lang="hr-HR" smtClean="0"/>
              <a:t>8.3.2021.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B3D491B0-BE15-4EB8-B6C4-C35D1281C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DFC1424C-9681-41C7-84EC-D18083BC9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88CC0-1FD2-4286-831D-977085A661E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56650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9FA5296-8995-4EA2-8BD6-777B20C11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DDAB4692-060D-4B93-9004-2A34ED55A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36074-7223-46E5-9112-FE0A48546F45}" type="datetimeFigureOut">
              <a:rPr lang="hr-HR" smtClean="0"/>
              <a:t>8.3.2021.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0103AE2A-031D-41CE-B93D-296EF7264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1F401E80-99D8-4D07-8B13-72FEA9773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88CC0-1FD2-4286-831D-977085A661E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11343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55216C9D-C889-476F-9DD5-A9473DFA1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36074-7223-46E5-9112-FE0A48546F45}" type="datetimeFigureOut">
              <a:rPr lang="hr-HR" smtClean="0"/>
              <a:t>8.3.2021.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FCD4169E-7DFA-4418-B2FE-B66019A9E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B526AC99-A2BD-4907-A520-424EFB108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88CC0-1FD2-4286-831D-977085A661E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62000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EA72ABA-CF1A-4252-90C4-DF5D56F48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365A6EB-EF91-41BE-883B-9FA4B050D3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8F025A27-CC38-45EE-9866-508CDDF6AC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297CB1D0-7FBC-413E-874B-D97CF83B0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36074-7223-46E5-9112-FE0A48546F45}" type="datetimeFigureOut">
              <a:rPr lang="hr-HR" smtClean="0"/>
              <a:t>8.3.2021.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C2945C91-6381-49FC-954D-4C48B9FDA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9CECBE6C-4476-4A7E-BA2E-323573764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88CC0-1FD2-4286-831D-977085A661E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20971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60AA991-1776-4F51-8379-9CAEC1DDA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4A518015-6BB5-4843-A9F2-45932A58A2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7477088F-7F12-4B8F-BFC6-44F2D56793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07139ED2-0C4C-47E6-8FBC-A7252132B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36074-7223-46E5-9112-FE0A48546F45}" type="datetimeFigureOut">
              <a:rPr lang="hr-HR" smtClean="0"/>
              <a:t>8.3.2021.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FE30FF5A-087A-41F6-B0AD-822EA6157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FD89F66B-29C5-4169-81A2-3693C3D47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88CC0-1FD2-4286-831D-977085A661E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31991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D025074C-D987-497E-954D-ACBFD23F3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C75B6122-3EE0-4404-B945-E4622D5A7F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7DBA227-8897-4362-B606-4AF1A10315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36074-7223-46E5-9112-FE0A48546F45}" type="datetimeFigureOut">
              <a:rPr lang="hr-HR" smtClean="0"/>
              <a:t>8.3.2021.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ED80B32-CAFB-4B8A-BC20-8D8F969647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3BB9E5F-6E03-4004-A890-31B3F74F66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88CC0-1FD2-4286-831D-977085A661E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70267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s://app.wizer.me/preview/87BXUB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B36630B6-17DF-4757-B650-8820CF9823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045"/>
          <a:stretch/>
        </p:blipFill>
        <p:spPr>
          <a:xfrm>
            <a:off x="-2232920" y="-83548"/>
            <a:ext cx="12191980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1B693CD-495A-4380-89FC-DFA0765A5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553" y="3091928"/>
            <a:ext cx="9078562" cy="2387600"/>
          </a:xfrm>
        </p:spPr>
        <p:txBody>
          <a:bodyPr>
            <a:normAutofit/>
          </a:bodyPr>
          <a:lstStyle/>
          <a:p>
            <a:pPr algn="l"/>
            <a:r>
              <a:rPr lang="hr-HR" sz="6600" dirty="0" err="1"/>
              <a:t>Roald</a:t>
            </a:r>
            <a:r>
              <a:rPr lang="hr-HR" sz="6600" dirty="0"/>
              <a:t> </a:t>
            </a:r>
            <a:r>
              <a:rPr lang="hr-HR" sz="6600" dirty="0" err="1"/>
              <a:t>Dahl</a:t>
            </a:r>
            <a:r>
              <a:rPr lang="hr-HR" sz="6600" dirty="0"/>
              <a:t>: Charlie i tvornica čokolade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2D12533B-6BD9-4F74-BC57-646805180E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553" y="5624945"/>
            <a:ext cx="9078562" cy="592975"/>
          </a:xfrm>
        </p:spPr>
        <p:txBody>
          <a:bodyPr anchor="ctr">
            <a:normAutofit/>
          </a:bodyPr>
          <a:lstStyle/>
          <a:p>
            <a:pPr algn="l"/>
            <a:r>
              <a:rPr lang="hr-HR" dirty="0"/>
              <a:t>- ulomak iz romana</a:t>
            </a:r>
          </a:p>
        </p:txBody>
      </p:sp>
    </p:spTree>
    <p:extLst>
      <p:ext uri="{BB962C8B-B14F-4D97-AF65-F5344CB8AC3E}">
        <p14:creationId xmlns:p14="http://schemas.microsoft.com/office/powerpoint/2010/main" val="39932658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niOkvir 10">
            <a:extLst>
              <a:ext uri="{FF2B5EF4-FFF2-40B4-BE49-F238E27FC236}">
                <a16:creationId xmlns:a16="http://schemas.microsoft.com/office/drawing/2014/main" id="{BB2EEA29-D84E-4E24-A97C-DBA1961A2D90}"/>
              </a:ext>
            </a:extLst>
          </p:cNvPr>
          <p:cNvSpPr txBox="1"/>
          <p:nvPr/>
        </p:nvSpPr>
        <p:spPr>
          <a:xfrm>
            <a:off x="972599" y="484028"/>
            <a:ext cx="992505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Roald</a:t>
            </a:r>
            <a:r>
              <a:rPr lang="hr-HR" sz="2400" dirty="0"/>
              <a:t> </a:t>
            </a:r>
            <a:r>
              <a:rPr lang="hr-HR" sz="2400" dirty="0" err="1"/>
              <a:t>Dahl</a:t>
            </a:r>
            <a:r>
              <a:rPr lang="hr-HR" sz="2400" dirty="0"/>
              <a:t>: Charlie i tvornica čokolade</a:t>
            </a:r>
          </a:p>
          <a:p>
            <a:endParaRPr lang="hr-HR" sz="2400" dirty="0"/>
          </a:p>
          <a:p>
            <a:pPr marL="285750" indent="-285750">
              <a:buFontTx/>
              <a:buChar char="-"/>
            </a:pPr>
            <a:r>
              <a:rPr lang="hr-HR" sz="2400" dirty="0"/>
              <a:t>ulomak iz romana</a:t>
            </a:r>
          </a:p>
          <a:p>
            <a:r>
              <a:rPr lang="hr-HR" sz="2400" b="1" dirty="0"/>
              <a:t>FABULA</a:t>
            </a:r>
          </a:p>
          <a:p>
            <a:r>
              <a:rPr lang="hr-HR" sz="2400" dirty="0"/>
              <a:t>UVOD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/>
              <a:t>Charlie na cesti u snijegu pronalazi 50 penija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hr-HR" sz="2400" dirty="0"/>
              <a:t>Charlie kupuje </a:t>
            </a:r>
            <a:r>
              <a:rPr lang="hr-HR" sz="2400" dirty="0" err="1"/>
              <a:t>Wonkinu</a:t>
            </a:r>
            <a:r>
              <a:rPr lang="hr-HR" sz="2400" dirty="0"/>
              <a:t> pjenušavo-slasnu nestvarnu slasticu</a:t>
            </a:r>
          </a:p>
          <a:p>
            <a:r>
              <a:rPr lang="hr-HR" sz="2400" dirty="0"/>
              <a:t>ZAPLET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hr-HR" sz="2400" dirty="0"/>
              <a:t>Charlie uživa u čokoladi te kupuje još jednu i pronalazi zlatnu ulaznicu</a:t>
            </a:r>
          </a:p>
          <a:p>
            <a:r>
              <a:rPr lang="hr-HR" sz="2400" dirty="0"/>
              <a:t>VRHUNAC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hr-HR" sz="2400" dirty="0"/>
              <a:t>drugi kupci pokušavaju otkupiti od </a:t>
            </a:r>
            <a:r>
              <a:rPr lang="hr-HR" sz="2400" dirty="0" err="1"/>
              <a:t>Charliea</a:t>
            </a:r>
            <a:r>
              <a:rPr lang="hr-HR" sz="2400" dirty="0"/>
              <a:t> zlatnu ulaznicu</a:t>
            </a:r>
          </a:p>
          <a:p>
            <a:r>
              <a:rPr lang="hr-HR" sz="2400" dirty="0"/>
              <a:t>RASPLET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hr-HR" sz="2400" dirty="0"/>
              <a:t>Charlie presretan trči kući s ulaznicom u ruci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61547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98A7485C-81BD-4905-BBDC-9ECA14D68A72}"/>
              </a:ext>
            </a:extLst>
          </p:cNvPr>
          <p:cNvSpPr txBox="1"/>
          <p:nvPr/>
        </p:nvSpPr>
        <p:spPr>
          <a:xfrm>
            <a:off x="1121638" y="269012"/>
            <a:ext cx="926828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/>
              <a:t>LIKOVI:</a:t>
            </a:r>
            <a:r>
              <a:rPr lang="hr-HR" sz="2400" dirty="0"/>
              <a:t> </a:t>
            </a:r>
            <a:endParaRPr lang="en-US" sz="2400" dirty="0"/>
          </a:p>
          <a:p>
            <a:endParaRPr lang="hr-HR" sz="2400" dirty="0"/>
          </a:p>
          <a:p>
            <a:r>
              <a:rPr lang="hr-HR" sz="2400" dirty="0"/>
              <a:t>GLAVNI LIK: Charlie </a:t>
            </a:r>
          </a:p>
          <a:p>
            <a:r>
              <a:rPr lang="hr-HR" sz="2400" dirty="0"/>
              <a:t>SPOREDNI LIKOVI: prodavač, dječak, visoki čovjek, žena</a:t>
            </a:r>
          </a:p>
          <a:p>
            <a:r>
              <a:rPr lang="hr-HR" sz="2400" dirty="0"/>
              <a:t> </a:t>
            </a:r>
            <a:endParaRPr lang="hr-HR" sz="2400" i="1" dirty="0"/>
          </a:p>
          <a:p>
            <a:r>
              <a:rPr lang="hr-HR" sz="2400" dirty="0"/>
              <a:t>DJEČJI ROMAN prozno je djelo koje ima složenu radnju s mnogo događaja i mnogo likova. Glavni su likovi djeca. Teme dječjih </a:t>
            </a:r>
            <a:r>
              <a:rPr lang="hr-HR" sz="2400"/>
              <a:t>romana najčešće su </a:t>
            </a:r>
            <a:r>
              <a:rPr lang="hr-HR" sz="2400" dirty="0"/>
              <a:t>fantastične pustolovine, odrastanje, školski život i slično.</a:t>
            </a:r>
          </a:p>
          <a:p>
            <a:endParaRPr lang="hr-HR" dirty="0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180A328C-3374-4493-9D94-9F260803272B}"/>
              </a:ext>
            </a:extLst>
          </p:cNvPr>
          <p:cNvSpPr txBox="1"/>
          <p:nvPr/>
        </p:nvSpPr>
        <p:spPr>
          <a:xfrm>
            <a:off x="4918610" y="3962331"/>
            <a:ext cx="505703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DOMAĆA ZADAĆA</a:t>
            </a:r>
          </a:p>
          <a:p>
            <a:r>
              <a:rPr lang="hr-HR" dirty="0"/>
              <a:t>Čitanka, stranica 55, 2. zadatak – sažeto usmeno prepričajte ulomak.</a:t>
            </a:r>
          </a:p>
          <a:p>
            <a:endParaRPr lang="hr-HR" dirty="0"/>
          </a:p>
          <a:p>
            <a:r>
              <a:rPr lang="hr-HR" dirty="0"/>
              <a:t>Riješiti kviz na poveznici</a:t>
            </a:r>
          </a:p>
          <a:p>
            <a:r>
              <a:rPr lang="hr-HR" dirty="0">
                <a:hlinkClick r:id="rId2"/>
              </a:rPr>
              <a:t>https://app.wizer.me/preview/87BXUB</a:t>
            </a:r>
            <a:r>
              <a:rPr lang="hr-HR" dirty="0"/>
              <a:t> (poveznica za učitelje za izradu osobne kopije kviza)</a:t>
            </a:r>
          </a:p>
        </p:txBody>
      </p:sp>
      <p:pic>
        <p:nvPicPr>
          <p:cNvPr id="7" name="Slika 6" descr="Slika na kojoj se prikazuje hrana, na zatvorenom, torta, čokolada&#10;&#10;Opis je automatski generiran">
            <a:extLst>
              <a:ext uri="{FF2B5EF4-FFF2-40B4-BE49-F238E27FC236}">
                <a16:creationId xmlns:a16="http://schemas.microsoft.com/office/drawing/2014/main" id="{A9FF466C-F9C8-4FAC-AD84-366035ADA0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869" y="4083923"/>
            <a:ext cx="2896201" cy="217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287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0B3B37B-5EEE-4DC4-802A-66F9A2C94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51BBA992-4352-4C78-82C0-99C11FA4F5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1054" b="729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94CEDA0-FD8E-491B-8792-69F93BDA39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40079" y="633619"/>
            <a:ext cx="4279383" cy="5495925"/>
          </a:xfrm>
          <a:prstGeom prst="rect">
            <a:avLst/>
          </a:prstGeom>
          <a:ln w="9525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FD3EBBB-DFE8-4525-B1BF-BE7BBC8DFA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6071" y="1161288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9362A14-6FB8-4FFC-AAA0-2E5AFF8A8D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1577" y="2113280"/>
            <a:ext cx="3502152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06F66921-B7EB-442F-A3B0-AF9B564189E0}"/>
              </a:ext>
            </a:extLst>
          </p:cNvPr>
          <p:cNvSpPr txBox="1"/>
          <p:nvPr/>
        </p:nvSpPr>
        <p:spPr>
          <a:xfrm>
            <a:off x="7673449" y="2354199"/>
            <a:ext cx="3666744" cy="34613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000" dirty="0"/>
              <a:t> čokolada je jedna od najcjenjenijih namirnica u različitim dijelovima svijeta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000" dirty="0"/>
              <a:t>mirisna tamnosmeđa tvar, za koju mnogi ljudi diljem svijeta misle da bez nje ne bi mogli živjeti, potječe od biljke čiji je puni naziv THEOBROMA CACAO, a značenje dolazi od riječi </a:t>
            </a:r>
            <a:r>
              <a:rPr lang="hr-HR" sz="2000" i="1" dirty="0" err="1"/>
              <a:t>theo</a:t>
            </a:r>
            <a:r>
              <a:rPr lang="hr-HR" sz="2000" dirty="0"/>
              <a:t> – bogovi i </a:t>
            </a:r>
            <a:r>
              <a:rPr lang="hr-HR" sz="2000" i="1" dirty="0"/>
              <a:t>broma</a:t>
            </a:r>
            <a:r>
              <a:rPr lang="hr-HR" sz="2000" dirty="0"/>
              <a:t> – hrana, dakle hrana bogova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9D0DDE29-358A-441D-A667-777A4EE325AD}"/>
              </a:ext>
            </a:extLst>
          </p:cNvPr>
          <p:cNvSpPr txBox="1"/>
          <p:nvPr/>
        </p:nvSpPr>
        <p:spPr>
          <a:xfrm>
            <a:off x="8078680" y="1042470"/>
            <a:ext cx="2929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JESTE LI ZNALI…</a:t>
            </a:r>
          </a:p>
        </p:txBody>
      </p:sp>
    </p:spTree>
    <p:extLst>
      <p:ext uri="{BB962C8B-B14F-4D97-AF65-F5344CB8AC3E}">
        <p14:creationId xmlns:p14="http://schemas.microsoft.com/office/powerpoint/2010/main" val="3888689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niOkvir 5">
            <a:extLst>
              <a:ext uri="{FF2B5EF4-FFF2-40B4-BE49-F238E27FC236}">
                <a16:creationId xmlns:a16="http://schemas.microsoft.com/office/drawing/2014/main" id="{9D0DDE29-358A-441D-A667-777A4EE325AD}"/>
              </a:ext>
            </a:extLst>
          </p:cNvPr>
          <p:cNvSpPr txBox="1"/>
          <p:nvPr/>
        </p:nvSpPr>
        <p:spPr>
          <a:xfrm>
            <a:off x="487004" y="124441"/>
            <a:ext cx="3651467" cy="1676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>
                <a:latin typeface="+mj-lt"/>
                <a:ea typeface="+mj-ea"/>
                <a:cs typeface="+mj-cs"/>
              </a:rPr>
              <a:t>JESTE LI ZNALI…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06F66921-B7EB-442F-A3B0-AF9B564189E0}"/>
              </a:ext>
            </a:extLst>
          </p:cNvPr>
          <p:cNvSpPr txBox="1"/>
          <p:nvPr/>
        </p:nvSpPr>
        <p:spPr>
          <a:xfrm>
            <a:off x="306031" y="1801044"/>
            <a:ext cx="3651466" cy="44854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hr-HR" sz="2400" dirty="0"/>
              <a:t>drvo kakaovca autohtono je u predjelima Južne Amerike na prostorima od Meksika na jugu sve do Amazonske visoravni na sjeveru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400" dirty="0"/>
              <a:t>kako bi uspijevalo i davalo kvalitetne plodove, potrebna mu je temperatura koja ne pada ispod 16⁰ C, dovoljno vlage i zaštita od prejakoga sunca</a:t>
            </a: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51BBA992-4352-4C78-82C0-99C11FA4F5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3" r="13282" b="-1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22916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zervirano mjesto sadržaja 7" descr="Slika na kojoj se prikazuje stol, na zatvorenom, šalica, sjedenje&#10;&#10;Opis je automatski generiran">
            <a:extLst>
              <a:ext uri="{FF2B5EF4-FFF2-40B4-BE49-F238E27FC236}">
                <a16:creationId xmlns:a16="http://schemas.microsoft.com/office/drawing/2014/main" id="{CD3782CF-80BD-46C2-AA83-1B82B12D09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25" r="3712" b="-1"/>
          <a:stretch/>
        </p:blipFill>
        <p:spPr>
          <a:xfrm>
            <a:off x="4808765" y="10"/>
            <a:ext cx="7383236" cy="6857990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6EA23B6-4B44-4D76-87BA-D81CE35EDB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8896786" cy="6858478"/>
          </a:xfrm>
          <a:custGeom>
            <a:avLst/>
            <a:gdLst>
              <a:gd name="connsiteX0" fmla="*/ 1472231 w 8896786"/>
              <a:gd name="connsiteY0" fmla="*/ 6858478 h 6858478"/>
              <a:gd name="connsiteX1" fmla="*/ 8896786 w 8896786"/>
              <a:gd name="connsiteY1" fmla="*/ 6858478 h 6858478"/>
              <a:gd name="connsiteX2" fmla="*/ 5720411 w 8896786"/>
              <a:gd name="connsiteY2" fmla="*/ 0 h 6858478"/>
              <a:gd name="connsiteX3" fmla="*/ 5714834 w 8896786"/>
              <a:gd name="connsiteY3" fmla="*/ 0 h 6858478"/>
              <a:gd name="connsiteX4" fmla="*/ 4648606 w 8896786"/>
              <a:gd name="connsiteY4" fmla="*/ 0 h 6858478"/>
              <a:gd name="connsiteX5" fmla="*/ 0 w 8896786"/>
              <a:gd name="connsiteY5" fmla="*/ 0 h 6858478"/>
              <a:gd name="connsiteX6" fmla="*/ 0 w 8896786"/>
              <a:gd name="connsiteY6" fmla="*/ 6857915 h 6858478"/>
              <a:gd name="connsiteX7" fmla="*/ 1472491 w 8896786"/>
              <a:gd name="connsiteY7" fmla="*/ 6857915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96786" h="6858478">
                <a:moveTo>
                  <a:pt x="1472231" y="6858478"/>
                </a:moveTo>
                <a:lnTo>
                  <a:pt x="8896786" y="6858478"/>
                </a:lnTo>
                <a:lnTo>
                  <a:pt x="5720411" y="0"/>
                </a:lnTo>
                <a:lnTo>
                  <a:pt x="5714834" y="0"/>
                </a:lnTo>
                <a:lnTo>
                  <a:pt x="4648606" y="0"/>
                </a:lnTo>
                <a:lnTo>
                  <a:pt x="0" y="0"/>
                </a:lnTo>
                <a:lnTo>
                  <a:pt x="0" y="6857915"/>
                </a:lnTo>
                <a:lnTo>
                  <a:pt x="1472491" y="6857915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2EEEAE0B-25B7-437B-B834-B70A93541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9"/>
            <a:ext cx="8096249" cy="6858479"/>
          </a:xfrm>
          <a:custGeom>
            <a:avLst/>
            <a:gdLst>
              <a:gd name="connsiteX0" fmla="*/ 0 w 8096249"/>
              <a:gd name="connsiteY0" fmla="*/ 6858479 h 6858479"/>
              <a:gd name="connsiteX1" fmla="*/ 2130297 w 8096249"/>
              <a:gd name="connsiteY1" fmla="*/ 6858479 h 6858479"/>
              <a:gd name="connsiteX2" fmla="*/ 2130297 w 8096249"/>
              <a:gd name="connsiteY2" fmla="*/ 6858478 h 6858479"/>
              <a:gd name="connsiteX3" fmla="*/ 8096249 w 8096249"/>
              <a:gd name="connsiteY3" fmla="*/ 6858478 h 6858479"/>
              <a:gd name="connsiteX4" fmla="*/ 4919874 w 8096249"/>
              <a:gd name="connsiteY4" fmla="*/ 0 h 6858479"/>
              <a:gd name="connsiteX5" fmla="*/ 4914297 w 8096249"/>
              <a:gd name="connsiteY5" fmla="*/ 0 h 6858479"/>
              <a:gd name="connsiteX6" fmla="*/ 3848069 w 8096249"/>
              <a:gd name="connsiteY6" fmla="*/ 0 h 6858479"/>
              <a:gd name="connsiteX7" fmla="*/ 18197 w 8096249"/>
              <a:gd name="connsiteY7" fmla="*/ 0 h 6858479"/>
              <a:gd name="connsiteX8" fmla="*/ 18197 w 8096249"/>
              <a:gd name="connsiteY8" fmla="*/ 479 h 6858479"/>
              <a:gd name="connsiteX9" fmla="*/ 0 w 8096249"/>
              <a:gd name="connsiteY9" fmla="*/ 479 h 685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96249" h="6858479">
                <a:moveTo>
                  <a:pt x="0" y="6858479"/>
                </a:moveTo>
                <a:lnTo>
                  <a:pt x="2130297" y="6858479"/>
                </a:lnTo>
                <a:lnTo>
                  <a:pt x="2130297" y="6858478"/>
                </a:lnTo>
                <a:lnTo>
                  <a:pt x="8096249" y="6858478"/>
                </a:lnTo>
                <a:lnTo>
                  <a:pt x="4919874" y="0"/>
                </a:lnTo>
                <a:lnTo>
                  <a:pt x="4914297" y="0"/>
                </a:lnTo>
                <a:lnTo>
                  <a:pt x="3848069" y="0"/>
                </a:lnTo>
                <a:lnTo>
                  <a:pt x="18197" y="0"/>
                </a:lnTo>
                <a:lnTo>
                  <a:pt x="18197" y="479"/>
                </a:lnTo>
                <a:lnTo>
                  <a:pt x="0" y="479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3CC08EB-1B3E-472A-9C47-9BE97AC19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3" y="365125"/>
            <a:ext cx="61797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z="4400" dirty="0"/>
              <a:t>JESTE LI ZNALI…</a:t>
            </a:r>
            <a:endParaRPr lang="en-US" sz="4400" dirty="0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B57E90A7-740C-4884-83C2-641C8B67F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4673" y="2022601"/>
            <a:ext cx="4655602" cy="4154361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hr-HR" sz="2400" dirty="0"/>
              <a:t>čokolada je u Europu stigla u 17. stoljeću i uskoro postala omiljen napitak, no bila je dugo vremena dostupna samo bogatijima sve do sredine 18. stoljeća zbog složenosti prerade kakaovca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hr-HR" sz="2400" dirty="0"/>
              <a:t>ukusna čokolada slična onoj kakvu danas poznajemo proizvodi se od druge polovice 19. stoljeća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942491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sjedenje, slon, tamno, strana&#10;&#10;Opis je automatski generiran">
            <a:extLst>
              <a:ext uri="{FF2B5EF4-FFF2-40B4-BE49-F238E27FC236}">
                <a16:creationId xmlns:a16="http://schemas.microsoft.com/office/drawing/2014/main" id="{12D3E80B-B119-4D7A-AF77-67C89C5B44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13" b="1408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1C0CF250-A938-437B-8F7A-7BDB39971F51}"/>
              </a:ext>
            </a:extLst>
          </p:cNvPr>
          <p:cNvSpPr txBox="1"/>
          <p:nvPr/>
        </p:nvSpPr>
        <p:spPr>
          <a:xfrm>
            <a:off x="6934200" y="1373542"/>
            <a:ext cx="371475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chemeClr val="bg1"/>
                </a:solidFill>
              </a:rPr>
              <a:t>Sada, kada smo saznali ponešto novo o čokoladi, otvorite čitanke na 52. stranici pa polako i pozorno pročitajte tekst – ulomak iz romana R. </a:t>
            </a:r>
            <a:r>
              <a:rPr lang="hr-HR" sz="2800" dirty="0" err="1">
                <a:solidFill>
                  <a:schemeClr val="bg1"/>
                </a:solidFill>
              </a:rPr>
              <a:t>Dahla</a:t>
            </a:r>
            <a:r>
              <a:rPr lang="hr-HR" sz="2800" dirty="0">
                <a:solidFill>
                  <a:schemeClr val="bg1"/>
                </a:solidFill>
              </a:rPr>
              <a:t> </a:t>
            </a:r>
            <a:r>
              <a:rPr lang="hr-HR" sz="2800" i="1" dirty="0">
                <a:solidFill>
                  <a:schemeClr val="bg1"/>
                </a:solidFill>
              </a:rPr>
              <a:t>Charlie i tvornica čokolade</a:t>
            </a:r>
            <a:r>
              <a:rPr lang="hr-HR" sz="2800">
                <a:solidFill>
                  <a:schemeClr val="bg1"/>
                </a:solidFill>
              </a:rPr>
              <a:t>. </a:t>
            </a:r>
            <a:endParaRPr lang="hr-HR" sz="2800" dirty="0">
              <a:solidFill>
                <a:schemeClr val="bg1"/>
              </a:solidFill>
            </a:endParaRPr>
          </a:p>
          <a:p>
            <a:r>
              <a:rPr lang="hr-HR" sz="28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0110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zervirano mjesto sadržaja 7" descr="Slika na kojoj se prikazuje torta, komad, slastice, snijeg&#10;&#10;Opis je automatski generiran">
            <a:extLst>
              <a:ext uri="{FF2B5EF4-FFF2-40B4-BE49-F238E27FC236}">
                <a16:creationId xmlns:a16="http://schemas.microsoft.com/office/drawing/2014/main" id="{060FBA83-5590-40C3-AC24-023C459F43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16" b="4097"/>
          <a:stretch/>
        </p:blipFill>
        <p:spPr>
          <a:xfrm>
            <a:off x="19" y="10"/>
            <a:ext cx="12191981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9873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EA16027-48AA-4F57-A58D-B47B3B85C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969" y="3090532"/>
            <a:ext cx="6891186" cy="169673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br>
              <a:rPr lang="hr-HR" sz="2500" dirty="0"/>
            </a:br>
            <a:r>
              <a:rPr lang="en-US" sz="2500" dirty="0" err="1"/>
              <a:t>Izdvojite</a:t>
            </a:r>
            <a:r>
              <a:rPr lang="en-US" sz="2500" dirty="0"/>
              <a:t> </a:t>
            </a:r>
            <a:r>
              <a:rPr lang="en-US" sz="2500" dirty="0" err="1"/>
              <a:t>glavne</a:t>
            </a:r>
            <a:r>
              <a:rPr lang="en-US" sz="2500" dirty="0"/>
              <a:t> </a:t>
            </a:r>
            <a:r>
              <a:rPr lang="en-US" sz="2500" dirty="0" err="1"/>
              <a:t>događaje</a:t>
            </a:r>
            <a:r>
              <a:rPr lang="en-US" sz="2500" dirty="0"/>
              <a:t> </a:t>
            </a:r>
            <a:r>
              <a:rPr lang="en-US" sz="2500" dirty="0" err="1"/>
              <a:t>koji</a:t>
            </a:r>
            <a:r>
              <a:rPr lang="en-US" sz="2500" dirty="0"/>
              <a:t> </a:t>
            </a:r>
            <a:r>
              <a:rPr lang="en-US" sz="2500" dirty="0" err="1"/>
              <a:t>čine</a:t>
            </a:r>
            <a:r>
              <a:rPr lang="en-US" sz="2500" dirty="0"/>
              <a:t> </a:t>
            </a:r>
            <a:r>
              <a:rPr lang="en-US" sz="2500" dirty="0" err="1"/>
              <a:t>fabulu</a:t>
            </a:r>
            <a:r>
              <a:rPr lang="en-US" sz="2500" dirty="0"/>
              <a:t> </a:t>
            </a:r>
            <a:r>
              <a:rPr lang="en-US" sz="2500" dirty="0" err="1"/>
              <a:t>ovoga</a:t>
            </a:r>
            <a:r>
              <a:rPr lang="en-US" sz="2500" dirty="0"/>
              <a:t> </a:t>
            </a:r>
            <a:r>
              <a:rPr lang="en-US" sz="2500" dirty="0" err="1"/>
              <a:t>ulomka</a:t>
            </a:r>
            <a:r>
              <a:rPr lang="en-US" sz="2500" dirty="0"/>
              <a:t>: UVOD, ZAPLET, VRHUNAC I RASPLET</a:t>
            </a:r>
            <a:r>
              <a:rPr lang="hr-HR" sz="2500" dirty="0"/>
              <a:t> i zapišite ih.</a:t>
            </a:r>
            <a:br>
              <a:rPr lang="en-US" sz="2500" dirty="0"/>
            </a:br>
            <a:endParaRPr lang="en-US" sz="250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7EAA094-9CF6-4695-958A-33D9BCAA9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23132" y="713128"/>
            <a:ext cx="1068867" cy="2126625"/>
            <a:chOff x="10918968" y="713127"/>
            <a:chExt cx="1273032" cy="253283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E80C965-DB6D-4F81-9E9E-B027384D0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5E77696A-D0A9-47F1-9E39-7E0CBCFEA4D0}"/>
              </a:ext>
            </a:extLst>
          </p:cNvPr>
          <p:cNvSpPr txBox="1"/>
          <p:nvPr/>
        </p:nvSpPr>
        <p:spPr>
          <a:xfrm>
            <a:off x="843378" y="2039553"/>
            <a:ext cx="70932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Razmislite koji su glavni događaji u ovome ulomku.</a:t>
            </a:r>
            <a:br>
              <a:rPr lang="hr-HR" sz="2400" dirty="0"/>
            </a:br>
            <a:br>
              <a:rPr lang="hr-HR" dirty="0"/>
            </a:b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72954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zervirano mjesto sadržaja 7" descr="Slika na kojoj se prikazuje torta, komad, slastice, snijeg&#10;&#10;Opis je automatski generiran">
            <a:extLst>
              <a:ext uri="{FF2B5EF4-FFF2-40B4-BE49-F238E27FC236}">
                <a16:creationId xmlns:a16="http://schemas.microsoft.com/office/drawing/2014/main" id="{060FBA83-5590-40C3-AC24-023C459F43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16" b="4097"/>
          <a:stretch/>
        </p:blipFill>
        <p:spPr>
          <a:xfrm>
            <a:off x="19" y="0"/>
            <a:ext cx="12191981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9873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18F5D444-AF48-4749-8D29-FD68F5A620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1725" y="720837"/>
            <a:ext cx="6891187" cy="5822576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hr-HR" sz="3500" b="1" dirty="0"/>
              <a:t>FABULA</a:t>
            </a:r>
          </a:p>
          <a:p>
            <a:r>
              <a:rPr lang="en-US" sz="2600" u="sng" dirty="0"/>
              <a:t>UVOD</a:t>
            </a:r>
            <a:endParaRPr lang="hr-HR" sz="2600" u="sng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600" dirty="0"/>
              <a:t>Charlie na cesti u snijegu pronalazi 50 penija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hr-HR" sz="2600" dirty="0"/>
              <a:t>Charlie kupuje </a:t>
            </a:r>
            <a:r>
              <a:rPr lang="hr-HR" sz="2600" dirty="0" err="1"/>
              <a:t>Wonkinu</a:t>
            </a:r>
            <a:r>
              <a:rPr lang="hr-HR" sz="2600" dirty="0"/>
              <a:t> pjenušavo-slasnu nestvarnu slasticu</a:t>
            </a:r>
          </a:p>
          <a:p>
            <a:r>
              <a:rPr lang="hr-HR" sz="2600" u="sng" dirty="0"/>
              <a:t>ZAPLET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hr-HR" sz="2600" dirty="0"/>
              <a:t>Charlie uživa u čokoladi te kupuje još jednu i pronalazi zlatnu ulaznicu</a:t>
            </a:r>
          </a:p>
          <a:p>
            <a:r>
              <a:rPr lang="hr-HR" sz="2600" u="sng" dirty="0"/>
              <a:t>VRHUNAC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hr-HR" sz="2600" dirty="0"/>
              <a:t>drugi kupci pokušavaju otkupiti od </a:t>
            </a:r>
            <a:r>
              <a:rPr lang="hr-HR" sz="2600" dirty="0" err="1"/>
              <a:t>Charliea</a:t>
            </a:r>
            <a:r>
              <a:rPr lang="hr-HR" sz="2600" dirty="0"/>
              <a:t> zlatnu ulaznicu</a:t>
            </a:r>
          </a:p>
          <a:p>
            <a:r>
              <a:rPr lang="hr-HR" sz="2600" u="sng" dirty="0"/>
              <a:t>RASPLET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hr-HR" sz="2600" dirty="0"/>
              <a:t>Charlie presretan trči kući s ulaznicom u ruci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7EAA094-9CF6-4695-958A-33D9BCAA9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23132" y="713128"/>
            <a:ext cx="1068867" cy="2126625"/>
            <a:chOff x="10918968" y="713127"/>
            <a:chExt cx="1273032" cy="253283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E80C965-DB6D-4F81-9E9E-B027384D0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902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693B08FD-5ECC-4728-AA84-CD6AC875BF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2" name="Freeform: Shape 21">
            <a:extLst>
              <a:ext uri="{FF2B5EF4-FFF2-40B4-BE49-F238E27FC236}">
                <a16:creationId xmlns:a16="http://schemas.microsoft.com/office/drawing/2014/main" id="{2549107E-EC98-4933-8F8F-A1713C393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6557"/>
          </a:xfrm>
          <a:custGeom>
            <a:avLst/>
            <a:gdLst>
              <a:gd name="connsiteX0" fmla="*/ 0 w 12188952"/>
              <a:gd name="connsiteY0" fmla="*/ 0 h 6216557"/>
              <a:gd name="connsiteX1" fmla="*/ 12188952 w 12188952"/>
              <a:gd name="connsiteY1" fmla="*/ 0 h 6216557"/>
              <a:gd name="connsiteX2" fmla="*/ 12188952 w 12188952"/>
              <a:gd name="connsiteY2" fmla="*/ 5609705 h 6216557"/>
              <a:gd name="connsiteX3" fmla="*/ 12049115 w 12188952"/>
              <a:gd name="connsiteY3" fmla="*/ 5640762 h 6216557"/>
              <a:gd name="connsiteX4" fmla="*/ 6096001 w 12188952"/>
              <a:gd name="connsiteY4" fmla="*/ 6216557 h 6216557"/>
              <a:gd name="connsiteX5" fmla="*/ 142887 w 12188952"/>
              <a:gd name="connsiteY5" fmla="*/ 5640762 h 6216557"/>
              <a:gd name="connsiteX6" fmla="*/ 0 w 12188952"/>
              <a:gd name="connsiteY6" fmla="*/ 5609028 h 6216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6216557">
                <a:moveTo>
                  <a:pt x="0" y="0"/>
                </a:moveTo>
                <a:lnTo>
                  <a:pt x="12188952" y="0"/>
                </a:lnTo>
                <a:lnTo>
                  <a:pt x="12188952" y="5609705"/>
                </a:lnTo>
                <a:lnTo>
                  <a:pt x="12049115" y="5640762"/>
                </a:lnTo>
                <a:cubicBezTo>
                  <a:pt x="10313281" y="6006147"/>
                  <a:pt x="8275571" y="6216557"/>
                  <a:pt x="6096001" y="6216557"/>
                </a:cubicBezTo>
                <a:cubicBezTo>
                  <a:pt x="3916432" y="6216557"/>
                  <a:pt x="1878721" y="6006147"/>
                  <a:pt x="142887" y="5640762"/>
                </a:cubicBezTo>
                <a:lnTo>
                  <a:pt x="0" y="5609028"/>
                </a:lnTo>
                <a:close/>
              </a:path>
            </a:pathLst>
          </a:custGeom>
          <a:ln w="9525">
            <a:noFill/>
          </a:ln>
          <a:effectLst>
            <a:outerShdw blurRad="88900" dist="38100" dir="5400000" algn="t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Slika 6" descr="Slika na kojoj se prikazuje hrana, na zatvorenom, torta, čokolada&#10;&#10;Opis je automatski generiran">
            <a:extLst>
              <a:ext uri="{FF2B5EF4-FFF2-40B4-BE49-F238E27FC236}">
                <a16:creationId xmlns:a16="http://schemas.microsoft.com/office/drawing/2014/main" id="{EDCD7D06-DD30-4073-983B-95916A6C5B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79" b="20236"/>
          <a:stretch/>
        </p:blipFill>
        <p:spPr>
          <a:xfrm>
            <a:off x="20" y="0"/>
            <a:ext cx="12191980" cy="6216557"/>
          </a:xfrm>
          <a:custGeom>
            <a:avLst/>
            <a:gdLst/>
            <a:ahLst/>
            <a:cxnLst/>
            <a:rect l="l" t="t" r="r" b="b"/>
            <a:pathLst>
              <a:path w="12188952" h="6216557">
                <a:moveTo>
                  <a:pt x="0" y="0"/>
                </a:moveTo>
                <a:lnTo>
                  <a:pt x="12188952" y="0"/>
                </a:lnTo>
                <a:lnTo>
                  <a:pt x="12188952" y="5609705"/>
                </a:lnTo>
                <a:lnTo>
                  <a:pt x="12049115" y="5640762"/>
                </a:lnTo>
                <a:cubicBezTo>
                  <a:pt x="10313281" y="6006147"/>
                  <a:pt x="8275571" y="6216557"/>
                  <a:pt x="6096001" y="6216557"/>
                </a:cubicBezTo>
                <a:cubicBezTo>
                  <a:pt x="3916432" y="6216557"/>
                  <a:pt x="1878721" y="6006147"/>
                  <a:pt x="142887" y="5640762"/>
                </a:cubicBezTo>
                <a:lnTo>
                  <a:pt x="0" y="5609028"/>
                </a:lnTo>
                <a:close/>
              </a:path>
            </a:pathLst>
          </a:custGeom>
        </p:spPr>
      </p:pic>
      <p:sp>
        <p:nvSpPr>
          <p:cNvPr id="10" name="Prostoručno: oblik 9">
            <a:extLst>
              <a:ext uri="{FF2B5EF4-FFF2-40B4-BE49-F238E27FC236}">
                <a16:creationId xmlns:a16="http://schemas.microsoft.com/office/drawing/2014/main" id="{F1D2C8B9-82D7-4525-A6EB-C762AFB43564}"/>
              </a:ext>
            </a:extLst>
          </p:cNvPr>
          <p:cNvSpPr/>
          <p:nvPr/>
        </p:nvSpPr>
        <p:spPr>
          <a:xfrm>
            <a:off x="4144150" y="464974"/>
            <a:ext cx="7486269" cy="725742"/>
          </a:xfrm>
          <a:custGeom>
            <a:avLst/>
            <a:gdLst>
              <a:gd name="connsiteX0" fmla="*/ 0 w 7486269"/>
              <a:gd name="connsiteY0" fmla="*/ 120959 h 725742"/>
              <a:gd name="connsiteX1" fmla="*/ 120959 w 7486269"/>
              <a:gd name="connsiteY1" fmla="*/ 0 h 725742"/>
              <a:gd name="connsiteX2" fmla="*/ 7365310 w 7486269"/>
              <a:gd name="connsiteY2" fmla="*/ 0 h 725742"/>
              <a:gd name="connsiteX3" fmla="*/ 7486269 w 7486269"/>
              <a:gd name="connsiteY3" fmla="*/ 120959 h 725742"/>
              <a:gd name="connsiteX4" fmla="*/ 7486269 w 7486269"/>
              <a:gd name="connsiteY4" fmla="*/ 604783 h 725742"/>
              <a:gd name="connsiteX5" fmla="*/ 7365310 w 7486269"/>
              <a:gd name="connsiteY5" fmla="*/ 725742 h 725742"/>
              <a:gd name="connsiteX6" fmla="*/ 120959 w 7486269"/>
              <a:gd name="connsiteY6" fmla="*/ 725742 h 725742"/>
              <a:gd name="connsiteX7" fmla="*/ 0 w 7486269"/>
              <a:gd name="connsiteY7" fmla="*/ 604783 h 725742"/>
              <a:gd name="connsiteX8" fmla="*/ 0 w 7486269"/>
              <a:gd name="connsiteY8" fmla="*/ 120959 h 725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86269" h="725742">
                <a:moveTo>
                  <a:pt x="0" y="120959"/>
                </a:moveTo>
                <a:cubicBezTo>
                  <a:pt x="0" y="54155"/>
                  <a:pt x="54155" y="0"/>
                  <a:pt x="120959" y="0"/>
                </a:cubicBezTo>
                <a:lnTo>
                  <a:pt x="7365310" y="0"/>
                </a:lnTo>
                <a:cubicBezTo>
                  <a:pt x="7432114" y="0"/>
                  <a:pt x="7486269" y="54155"/>
                  <a:pt x="7486269" y="120959"/>
                </a:cubicBezTo>
                <a:lnTo>
                  <a:pt x="7486269" y="604783"/>
                </a:lnTo>
                <a:cubicBezTo>
                  <a:pt x="7486269" y="671587"/>
                  <a:pt x="7432114" y="725742"/>
                  <a:pt x="7365310" y="725742"/>
                </a:cubicBezTo>
                <a:lnTo>
                  <a:pt x="120959" y="725742"/>
                </a:lnTo>
                <a:cubicBezTo>
                  <a:pt x="54155" y="725742"/>
                  <a:pt x="0" y="671587"/>
                  <a:pt x="0" y="604783"/>
                </a:cubicBezTo>
                <a:lnTo>
                  <a:pt x="0" y="120959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1628" tIns="111628" rIns="111628" bIns="111628" numCol="1" spcCol="1270" anchor="ctr" anchorCtr="0">
            <a:noAutofit/>
          </a:bodyPr>
          <a:lstStyle/>
          <a:p>
            <a:pPr marL="0" lvl="0" indent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r-HR" sz="2000" kern="1200" dirty="0"/>
              <a:t>Koji se likovi javljaju u ulomku?</a:t>
            </a:r>
            <a:endParaRPr lang="en-US" sz="2000" kern="1200" dirty="0"/>
          </a:p>
        </p:txBody>
      </p:sp>
      <p:sp>
        <p:nvSpPr>
          <p:cNvPr id="16" name="Prostoručno: oblik 15">
            <a:extLst>
              <a:ext uri="{FF2B5EF4-FFF2-40B4-BE49-F238E27FC236}">
                <a16:creationId xmlns:a16="http://schemas.microsoft.com/office/drawing/2014/main" id="{3A605B7B-3A3B-4340-9056-36FE66EE23EE}"/>
              </a:ext>
            </a:extLst>
          </p:cNvPr>
          <p:cNvSpPr/>
          <p:nvPr/>
        </p:nvSpPr>
        <p:spPr>
          <a:xfrm>
            <a:off x="4144148" y="1765897"/>
            <a:ext cx="7486269" cy="725742"/>
          </a:xfrm>
          <a:custGeom>
            <a:avLst/>
            <a:gdLst>
              <a:gd name="connsiteX0" fmla="*/ 0 w 7486269"/>
              <a:gd name="connsiteY0" fmla="*/ 120959 h 725742"/>
              <a:gd name="connsiteX1" fmla="*/ 120959 w 7486269"/>
              <a:gd name="connsiteY1" fmla="*/ 0 h 725742"/>
              <a:gd name="connsiteX2" fmla="*/ 7365310 w 7486269"/>
              <a:gd name="connsiteY2" fmla="*/ 0 h 725742"/>
              <a:gd name="connsiteX3" fmla="*/ 7486269 w 7486269"/>
              <a:gd name="connsiteY3" fmla="*/ 120959 h 725742"/>
              <a:gd name="connsiteX4" fmla="*/ 7486269 w 7486269"/>
              <a:gd name="connsiteY4" fmla="*/ 604783 h 725742"/>
              <a:gd name="connsiteX5" fmla="*/ 7365310 w 7486269"/>
              <a:gd name="connsiteY5" fmla="*/ 725742 h 725742"/>
              <a:gd name="connsiteX6" fmla="*/ 120959 w 7486269"/>
              <a:gd name="connsiteY6" fmla="*/ 725742 h 725742"/>
              <a:gd name="connsiteX7" fmla="*/ 0 w 7486269"/>
              <a:gd name="connsiteY7" fmla="*/ 604783 h 725742"/>
              <a:gd name="connsiteX8" fmla="*/ 0 w 7486269"/>
              <a:gd name="connsiteY8" fmla="*/ 120959 h 725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86269" h="725742">
                <a:moveTo>
                  <a:pt x="0" y="120959"/>
                </a:moveTo>
                <a:cubicBezTo>
                  <a:pt x="0" y="54155"/>
                  <a:pt x="54155" y="0"/>
                  <a:pt x="120959" y="0"/>
                </a:cubicBezTo>
                <a:lnTo>
                  <a:pt x="7365310" y="0"/>
                </a:lnTo>
                <a:cubicBezTo>
                  <a:pt x="7432114" y="0"/>
                  <a:pt x="7486269" y="54155"/>
                  <a:pt x="7486269" y="120959"/>
                </a:cubicBezTo>
                <a:lnTo>
                  <a:pt x="7486269" y="604783"/>
                </a:lnTo>
                <a:cubicBezTo>
                  <a:pt x="7486269" y="671587"/>
                  <a:pt x="7432114" y="725742"/>
                  <a:pt x="7365310" y="725742"/>
                </a:cubicBezTo>
                <a:lnTo>
                  <a:pt x="120959" y="725742"/>
                </a:lnTo>
                <a:cubicBezTo>
                  <a:pt x="54155" y="725742"/>
                  <a:pt x="0" y="671587"/>
                  <a:pt x="0" y="604783"/>
                </a:cubicBezTo>
                <a:lnTo>
                  <a:pt x="0" y="120959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727682"/>
              <a:satOff val="-41964"/>
              <a:lumOff val="4314"/>
              <a:alphaOff val="0"/>
            </a:schemeClr>
          </a:fillRef>
          <a:effectRef idx="0">
            <a:schemeClr val="accent2">
              <a:hueOff val="-727682"/>
              <a:satOff val="-41964"/>
              <a:lumOff val="431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6868" tIns="126868" rIns="126868" bIns="126868" numCol="1" spcCol="1270" anchor="ctr" anchorCtr="0">
            <a:noAutofit/>
          </a:bodyPr>
          <a:lstStyle/>
          <a:p>
            <a:pPr marL="0" lvl="0" indent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r-HR" sz="2400" kern="1200" dirty="0"/>
              <a:t>GLAVNI LIK: Charlie</a:t>
            </a:r>
            <a:endParaRPr lang="en-US" sz="2400" kern="1200" dirty="0"/>
          </a:p>
        </p:txBody>
      </p:sp>
      <p:sp>
        <p:nvSpPr>
          <p:cNvPr id="17" name="Prostoručno: oblik 16">
            <a:extLst>
              <a:ext uri="{FF2B5EF4-FFF2-40B4-BE49-F238E27FC236}">
                <a16:creationId xmlns:a16="http://schemas.microsoft.com/office/drawing/2014/main" id="{91A48D42-A1D3-4145-B941-D598394E93E3}"/>
              </a:ext>
            </a:extLst>
          </p:cNvPr>
          <p:cNvSpPr/>
          <p:nvPr/>
        </p:nvSpPr>
        <p:spPr>
          <a:xfrm>
            <a:off x="4144148" y="2703258"/>
            <a:ext cx="7486269" cy="725742"/>
          </a:xfrm>
          <a:custGeom>
            <a:avLst/>
            <a:gdLst>
              <a:gd name="connsiteX0" fmla="*/ 0 w 7486269"/>
              <a:gd name="connsiteY0" fmla="*/ 120959 h 725742"/>
              <a:gd name="connsiteX1" fmla="*/ 120959 w 7486269"/>
              <a:gd name="connsiteY1" fmla="*/ 0 h 725742"/>
              <a:gd name="connsiteX2" fmla="*/ 7365310 w 7486269"/>
              <a:gd name="connsiteY2" fmla="*/ 0 h 725742"/>
              <a:gd name="connsiteX3" fmla="*/ 7486269 w 7486269"/>
              <a:gd name="connsiteY3" fmla="*/ 120959 h 725742"/>
              <a:gd name="connsiteX4" fmla="*/ 7486269 w 7486269"/>
              <a:gd name="connsiteY4" fmla="*/ 604783 h 725742"/>
              <a:gd name="connsiteX5" fmla="*/ 7365310 w 7486269"/>
              <a:gd name="connsiteY5" fmla="*/ 725742 h 725742"/>
              <a:gd name="connsiteX6" fmla="*/ 120959 w 7486269"/>
              <a:gd name="connsiteY6" fmla="*/ 725742 h 725742"/>
              <a:gd name="connsiteX7" fmla="*/ 0 w 7486269"/>
              <a:gd name="connsiteY7" fmla="*/ 604783 h 725742"/>
              <a:gd name="connsiteX8" fmla="*/ 0 w 7486269"/>
              <a:gd name="connsiteY8" fmla="*/ 120959 h 725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86269" h="725742">
                <a:moveTo>
                  <a:pt x="0" y="120959"/>
                </a:moveTo>
                <a:cubicBezTo>
                  <a:pt x="0" y="54155"/>
                  <a:pt x="54155" y="0"/>
                  <a:pt x="120959" y="0"/>
                </a:cubicBezTo>
                <a:lnTo>
                  <a:pt x="7365310" y="0"/>
                </a:lnTo>
                <a:cubicBezTo>
                  <a:pt x="7432114" y="0"/>
                  <a:pt x="7486269" y="54155"/>
                  <a:pt x="7486269" y="120959"/>
                </a:cubicBezTo>
                <a:lnTo>
                  <a:pt x="7486269" y="604783"/>
                </a:lnTo>
                <a:cubicBezTo>
                  <a:pt x="7486269" y="671587"/>
                  <a:pt x="7432114" y="725742"/>
                  <a:pt x="7365310" y="725742"/>
                </a:cubicBezTo>
                <a:lnTo>
                  <a:pt x="120959" y="725742"/>
                </a:lnTo>
                <a:cubicBezTo>
                  <a:pt x="54155" y="725742"/>
                  <a:pt x="0" y="671587"/>
                  <a:pt x="0" y="604783"/>
                </a:cubicBezTo>
                <a:lnTo>
                  <a:pt x="0" y="120959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970242"/>
              <a:satOff val="-55952"/>
              <a:lumOff val="5752"/>
              <a:alphaOff val="0"/>
            </a:schemeClr>
          </a:fillRef>
          <a:effectRef idx="0">
            <a:schemeClr val="accent2">
              <a:hueOff val="-970242"/>
              <a:satOff val="-55952"/>
              <a:lumOff val="575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6868" tIns="126868" rIns="126868" bIns="126868" numCol="1" spcCol="1270" anchor="ctr" anchorCtr="0">
            <a:noAutofit/>
          </a:bodyPr>
          <a:lstStyle/>
          <a:p>
            <a:pPr marL="0" lvl="0" indent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r-HR" sz="2400" kern="1200" dirty="0"/>
              <a:t>SPOREDNI LIKOVI: prodavač, dječak, visoki čovjek, žena</a:t>
            </a:r>
            <a:endParaRPr lang="en-US" sz="2400" kern="1200" dirty="0"/>
          </a:p>
        </p:txBody>
      </p:sp>
      <p:sp>
        <p:nvSpPr>
          <p:cNvPr id="18" name="Prostoručno: oblik 17">
            <a:extLst>
              <a:ext uri="{FF2B5EF4-FFF2-40B4-BE49-F238E27FC236}">
                <a16:creationId xmlns:a16="http://schemas.microsoft.com/office/drawing/2014/main" id="{CB7D0D35-93DE-4D01-9381-769601FAE245}"/>
              </a:ext>
            </a:extLst>
          </p:cNvPr>
          <p:cNvSpPr/>
          <p:nvPr/>
        </p:nvSpPr>
        <p:spPr>
          <a:xfrm>
            <a:off x="4144148" y="3927940"/>
            <a:ext cx="7486269" cy="725742"/>
          </a:xfrm>
          <a:custGeom>
            <a:avLst/>
            <a:gdLst>
              <a:gd name="connsiteX0" fmla="*/ 0 w 7486269"/>
              <a:gd name="connsiteY0" fmla="*/ 120959 h 725742"/>
              <a:gd name="connsiteX1" fmla="*/ 120959 w 7486269"/>
              <a:gd name="connsiteY1" fmla="*/ 0 h 725742"/>
              <a:gd name="connsiteX2" fmla="*/ 7365310 w 7486269"/>
              <a:gd name="connsiteY2" fmla="*/ 0 h 725742"/>
              <a:gd name="connsiteX3" fmla="*/ 7486269 w 7486269"/>
              <a:gd name="connsiteY3" fmla="*/ 120959 h 725742"/>
              <a:gd name="connsiteX4" fmla="*/ 7486269 w 7486269"/>
              <a:gd name="connsiteY4" fmla="*/ 604783 h 725742"/>
              <a:gd name="connsiteX5" fmla="*/ 7365310 w 7486269"/>
              <a:gd name="connsiteY5" fmla="*/ 725742 h 725742"/>
              <a:gd name="connsiteX6" fmla="*/ 120959 w 7486269"/>
              <a:gd name="connsiteY6" fmla="*/ 725742 h 725742"/>
              <a:gd name="connsiteX7" fmla="*/ 0 w 7486269"/>
              <a:gd name="connsiteY7" fmla="*/ 604783 h 725742"/>
              <a:gd name="connsiteX8" fmla="*/ 0 w 7486269"/>
              <a:gd name="connsiteY8" fmla="*/ 120959 h 725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86269" h="725742">
                <a:moveTo>
                  <a:pt x="0" y="120959"/>
                </a:moveTo>
                <a:cubicBezTo>
                  <a:pt x="0" y="54155"/>
                  <a:pt x="54155" y="0"/>
                  <a:pt x="120959" y="0"/>
                </a:cubicBezTo>
                <a:lnTo>
                  <a:pt x="7365310" y="0"/>
                </a:lnTo>
                <a:cubicBezTo>
                  <a:pt x="7432114" y="0"/>
                  <a:pt x="7486269" y="54155"/>
                  <a:pt x="7486269" y="120959"/>
                </a:cubicBezTo>
                <a:lnTo>
                  <a:pt x="7486269" y="604783"/>
                </a:lnTo>
                <a:cubicBezTo>
                  <a:pt x="7486269" y="671587"/>
                  <a:pt x="7432114" y="725742"/>
                  <a:pt x="7365310" y="725742"/>
                </a:cubicBezTo>
                <a:lnTo>
                  <a:pt x="120959" y="725742"/>
                </a:lnTo>
                <a:cubicBezTo>
                  <a:pt x="54155" y="725742"/>
                  <a:pt x="0" y="671587"/>
                  <a:pt x="0" y="604783"/>
                </a:cubicBezTo>
                <a:lnTo>
                  <a:pt x="0" y="120959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1212803"/>
              <a:satOff val="-69940"/>
              <a:lumOff val="7190"/>
              <a:alphaOff val="0"/>
            </a:schemeClr>
          </a:fillRef>
          <a:effectRef idx="0">
            <a:schemeClr val="accent2">
              <a:hueOff val="-1212803"/>
              <a:satOff val="-69940"/>
              <a:lumOff val="719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4008" tIns="104008" rIns="104008" bIns="104008" numCol="1" spcCol="1270" anchor="ctr" anchorCtr="0">
            <a:noAutofit/>
          </a:bodyPr>
          <a:lstStyle/>
          <a:p>
            <a:pPr marL="0" lvl="0" indent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r-HR" sz="1800" kern="1200" dirty="0"/>
              <a:t>Odaberi jedan od likova, u tekstu pronađi njegove osobine i zapiši ih u bilježnicu.</a:t>
            </a:r>
            <a:endParaRPr lang="en-US" sz="1800" kern="1200" dirty="0"/>
          </a:p>
        </p:txBody>
      </p:sp>
      <p:sp>
        <p:nvSpPr>
          <p:cNvPr id="19" name="Prostoručno: oblik 18">
            <a:extLst>
              <a:ext uri="{FF2B5EF4-FFF2-40B4-BE49-F238E27FC236}">
                <a16:creationId xmlns:a16="http://schemas.microsoft.com/office/drawing/2014/main" id="{B903B614-B229-4935-BF1A-00B60879D810}"/>
              </a:ext>
            </a:extLst>
          </p:cNvPr>
          <p:cNvSpPr/>
          <p:nvPr/>
        </p:nvSpPr>
        <p:spPr>
          <a:xfrm>
            <a:off x="4144149" y="5211101"/>
            <a:ext cx="7486269" cy="725742"/>
          </a:xfrm>
          <a:custGeom>
            <a:avLst/>
            <a:gdLst>
              <a:gd name="connsiteX0" fmla="*/ 0 w 7486269"/>
              <a:gd name="connsiteY0" fmla="*/ 120959 h 725742"/>
              <a:gd name="connsiteX1" fmla="*/ 120959 w 7486269"/>
              <a:gd name="connsiteY1" fmla="*/ 0 h 725742"/>
              <a:gd name="connsiteX2" fmla="*/ 7365310 w 7486269"/>
              <a:gd name="connsiteY2" fmla="*/ 0 h 725742"/>
              <a:gd name="connsiteX3" fmla="*/ 7486269 w 7486269"/>
              <a:gd name="connsiteY3" fmla="*/ 120959 h 725742"/>
              <a:gd name="connsiteX4" fmla="*/ 7486269 w 7486269"/>
              <a:gd name="connsiteY4" fmla="*/ 604783 h 725742"/>
              <a:gd name="connsiteX5" fmla="*/ 7365310 w 7486269"/>
              <a:gd name="connsiteY5" fmla="*/ 725742 h 725742"/>
              <a:gd name="connsiteX6" fmla="*/ 120959 w 7486269"/>
              <a:gd name="connsiteY6" fmla="*/ 725742 h 725742"/>
              <a:gd name="connsiteX7" fmla="*/ 0 w 7486269"/>
              <a:gd name="connsiteY7" fmla="*/ 604783 h 725742"/>
              <a:gd name="connsiteX8" fmla="*/ 0 w 7486269"/>
              <a:gd name="connsiteY8" fmla="*/ 120959 h 725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86269" h="725742">
                <a:moveTo>
                  <a:pt x="0" y="120959"/>
                </a:moveTo>
                <a:cubicBezTo>
                  <a:pt x="0" y="54155"/>
                  <a:pt x="54155" y="0"/>
                  <a:pt x="120959" y="0"/>
                </a:cubicBezTo>
                <a:lnTo>
                  <a:pt x="7365310" y="0"/>
                </a:lnTo>
                <a:cubicBezTo>
                  <a:pt x="7432114" y="0"/>
                  <a:pt x="7486269" y="54155"/>
                  <a:pt x="7486269" y="120959"/>
                </a:cubicBezTo>
                <a:lnTo>
                  <a:pt x="7486269" y="604783"/>
                </a:lnTo>
                <a:cubicBezTo>
                  <a:pt x="7486269" y="671587"/>
                  <a:pt x="7432114" y="725742"/>
                  <a:pt x="7365310" y="725742"/>
                </a:cubicBezTo>
                <a:lnTo>
                  <a:pt x="120959" y="725742"/>
                </a:lnTo>
                <a:cubicBezTo>
                  <a:pt x="54155" y="725742"/>
                  <a:pt x="0" y="671587"/>
                  <a:pt x="0" y="604783"/>
                </a:cubicBezTo>
                <a:lnTo>
                  <a:pt x="0" y="120959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1455363"/>
              <a:satOff val="-83928"/>
              <a:lumOff val="8628"/>
              <a:alphaOff val="0"/>
            </a:schemeClr>
          </a:fillRef>
          <a:effectRef idx="0">
            <a:schemeClr val="accent2">
              <a:hueOff val="-1455363"/>
              <a:satOff val="-83928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4008" tIns="104008" rIns="104008" bIns="104008" numCol="1" spcCol="1270" anchor="ctr" anchorCtr="0">
            <a:noAutofit/>
          </a:bodyPr>
          <a:lstStyle/>
          <a:p>
            <a:pPr marL="0" lvl="0" indent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r-HR" sz="1800" b="1" kern="1200" dirty="0"/>
              <a:t>PRISJETI SE </a:t>
            </a:r>
            <a:r>
              <a:rPr lang="hr-HR" sz="1800" kern="1200" dirty="0"/>
              <a:t>– pri opisu likova možemo prikazati njihov fizički izgled, ponašanje, odnos prema drugim likovima, karakterizaciju postupcima, govorom i sl.</a:t>
            </a:r>
            <a:endParaRPr lang="en-US" sz="1800" kern="1200" dirty="0"/>
          </a:p>
        </p:txBody>
      </p:sp>
    </p:spTree>
    <p:extLst>
      <p:ext uri="{BB962C8B-B14F-4D97-AF65-F5344CB8AC3E}">
        <p14:creationId xmlns:p14="http://schemas.microsoft.com/office/powerpoint/2010/main" val="2914767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68754BA8-B1A7-48E6-8FBE-C9DB77C019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6800" y="636867"/>
            <a:ext cx="3724275" cy="5584265"/>
          </a:xfrm>
          <a:prstGeom prst="rect">
            <a:avLst/>
          </a:prstGeom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E583607E-6E75-4059-82BC-E22CCEAD5412}"/>
              </a:ext>
            </a:extLst>
          </p:cNvPr>
          <p:cNvSpPr txBox="1"/>
          <p:nvPr/>
        </p:nvSpPr>
        <p:spPr>
          <a:xfrm>
            <a:off x="5265261" y="781050"/>
            <a:ext cx="598376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Čitali smo ulomak iz DJEČJEG ROMANA.</a:t>
            </a:r>
          </a:p>
          <a:p>
            <a:endParaRPr lang="hr-HR" sz="2800" dirty="0"/>
          </a:p>
          <a:p>
            <a:r>
              <a:rPr lang="hr-HR" sz="2800" dirty="0"/>
              <a:t>Pročitajte u </a:t>
            </a:r>
            <a:r>
              <a:rPr lang="hr-HR" sz="2800" dirty="0" err="1"/>
              <a:t>čitanci</a:t>
            </a:r>
            <a:r>
              <a:rPr lang="hr-HR" sz="2800" dirty="0"/>
              <a:t> na stranici 54. što je dječji roman, a zatim zapišite u bilježnice:</a:t>
            </a:r>
          </a:p>
          <a:p>
            <a:endParaRPr lang="hr-HR" sz="2800" dirty="0"/>
          </a:p>
          <a:p>
            <a:r>
              <a:rPr lang="hr-HR" sz="2800" dirty="0"/>
              <a:t>DJEČJI ROMAN je prozno djelo koje ima složenu radnju s mnogo događaja i mnogo likova. Glavni likovi su djeca. Teme dječjih romana su najčešće fantastične pustolovine, odrastanje, školski život i slično.</a:t>
            </a:r>
          </a:p>
        </p:txBody>
      </p:sp>
    </p:spTree>
    <p:extLst>
      <p:ext uri="{BB962C8B-B14F-4D97-AF65-F5344CB8AC3E}">
        <p14:creationId xmlns:p14="http://schemas.microsoft.com/office/powerpoint/2010/main" val="2555207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567</Words>
  <Application>Microsoft Office PowerPoint</Application>
  <PresentationFormat>Široki zaslon</PresentationFormat>
  <Paragraphs>59</Paragraphs>
  <Slides>11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Tema sustava Office</vt:lpstr>
      <vt:lpstr>Roald Dahl: Charlie i tvornica čokolade</vt:lpstr>
      <vt:lpstr>PowerPoint prezentacija</vt:lpstr>
      <vt:lpstr>PowerPoint prezentacija</vt:lpstr>
      <vt:lpstr>JESTE LI ZNALI…</vt:lpstr>
      <vt:lpstr>PowerPoint prezentacija</vt:lpstr>
      <vt:lpstr> Izdvojite glavne događaje koji čine fabulu ovoga ulomka: UVOD, ZAPLET, VRHUNAC I RASPLET i zapišite ih. 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Roald Dahl: Charlie i tvornica čokolade</dc:title>
  <dc:creator>Tanja Skiba</dc:creator>
  <cp:lastModifiedBy>Tanja Skiba</cp:lastModifiedBy>
  <cp:revision>12</cp:revision>
  <dcterms:created xsi:type="dcterms:W3CDTF">2020-03-22T22:23:09Z</dcterms:created>
  <dcterms:modified xsi:type="dcterms:W3CDTF">2021-03-08T20:31:00Z</dcterms:modified>
</cp:coreProperties>
</file>