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59" r:id="rId14"/>
    <p:sldId id="260" r:id="rId15"/>
    <p:sldId id="261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108" d="100"/>
          <a:sy n="108" d="100"/>
        </p:scale>
        <p:origin x="9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D576-39F9-4E54-8360-F0D392D40AB0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331DE-01C3-411D-8D2B-F4714D062DF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/>
          <p:nvPr/>
        </p:nvSpPr>
        <p:spPr>
          <a:xfrm>
            <a:off x="4860032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91880" y="2348880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dirty="0"/>
              <a:t>DIJETE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55576" y="404664"/>
            <a:ext cx="7143800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8. Udovi završavaju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55840" y="1404796"/>
            <a:ext cx="2786082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PRSTIMA.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8177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2495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813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1131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546549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65912" y="491794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78349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337124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97487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89649" y="585298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129287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55576" y="548680"/>
            <a:ext cx="7143800" cy="4154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9. Cijelo tijelo prekriva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98584" y="1620250"/>
            <a:ext cx="2786082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KOŽA.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8177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2495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813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1131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54654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65912" y="50619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7834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33712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97487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89649" y="59970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129287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3568" y="548680"/>
            <a:ext cx="7143800" cy="4154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10. Bez obzira na spol, svi su ljudi 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112328" y="1548812"/>
            <a:ext cx="3571900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RAVNOPRAVNI.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7457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1775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093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0411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474541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3904" y="50619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06341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265116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2547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17641" y="59970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05727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8501122" cy="53860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 ZA DRUGI DIO KVIZA:</a:t>
            </a:r>
          </a:p>
          <a:p>
            <a:pPr>
              <a:defRPr/>
            </a:pP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 drugom dijelu kviza ima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pitanja. </a:t>
            </a:r>
          </a:p>
          <a:p>
            <a:pPr>
              <a:defRPr/>
            </a:pP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 odgovor imate 5 sekundi.</a:t>
            </a:r>
          </a:p>
          <a:p>
            <a:pPr>
              <a:defRPr/>
            </a:pP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 pitanja odgovaraš s “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ili “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</a:t>
            </a:r>
            <a:r>
              <a:rPr lang="hr-H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”.</a:t>
            </a: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hr-HR" sz="28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83568" y="548680"/>
            <a:ext cx="7564433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 Dječaci i djevojčice međusobno se razlikuju po spolovilu.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74178" y="3999927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3909390" y="2252090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90440" y="2441002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3610940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114178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4690440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195265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5698503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33503" y="542074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552" y="476672"/>
            <a:ext cx="7418385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Ruke i noge su donji udovi.</a:t>
            </a:r>
          </a:p>
          <a:p>
            <a:pPr algn="just"/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buFontTx/>
              <a:buAutoNum type="arabicPeriod"/>
            </a:pP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>
            <a:off x="3211307" y="5420146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714545" y="5420146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4290807" y="5420146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4795632" y="5420146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5298870" y="5420146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9" name="Picture 14" descr="j02341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33870" y="4701009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6"/>
          <p:cNvSpPr>
            <a:spLocks noChangeArrowheads="1"/>
          </p:cNvSpPr>
          <p:nvPr/>
        </p:nvSpPr>
        <p:spPr bwMode="auto">
          <a:xfrm>
            <a:off x="3825700" y="2262622"/>
            <a:ext cx="2952750" cy="2592387"/>
          </a:xfrm>
          <a:prstGeom prst="wedgeEllipseCallout">
            <a:avLst>
              <a:gd name="adj1" fmla="val -85966"/>
              <a:gd name="adj2" fmla="val 49240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>
              <a:solidFill>
                <a:srgbClr val="009900"/>
              </a:solidFill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254328" y="2619812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NE</a:t>
            </a:r>
            <a:endParaRPr lang="en-US" sz="10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ess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560" y="404664"/>
            <a:ext cx="7564433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Neka se djeca mogu roditi s tjelesnim nedostatkom ili oštećenjem.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02170" y="3855911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3837382" y="2108074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18432" y="2296986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3538932" y="599586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042170" y="599586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4618432" y="599586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123257" y="599586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5626495" y="599586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61495" y="527672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83568" y="548680"/>
            <a:ext cx="7564433" cy="42780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Djevojčice se razvijaju u žene, a dječaci u muškarce.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74178" y="3999927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3909390" y="2252090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90440" y="2441002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3610940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4114178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4690440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5195265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5698503" y="6139877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33503" y="5420740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7544" y="476672"/>
            <a:ext cx="7564433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Bez obzira na oštećenje, invalidi imaju sva prava kao i svi ostali ljudi.</a:t>
            </a: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58154" y="3927919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834525">
            <a:off x="4119291" y="2327451"/>
            <a:ext cx="3478213" cy="2058987"/>
          </a:xfrm>
          <a:prstGeom prst="wedgeEllipseCallout">
            <a:avLst>
              <a:gd name="adj1" fmla="val -72231"/>
              <a:gd name="adj2" fmla="val 70505"/>
            </a:avLst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10094" y="2495200"/>
            <a:ext cx="21605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r-HR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</a:t>
            </a: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>
            <a:off x="3394916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3898154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4474416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4979241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>
            <a:off x="5482479" y="6067869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2" name="Picture 15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7479" y="5348732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83568" y="1628800"/>
            <a:ext cx="7072362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r-HR" sz="4400" dirty="0"/>
              <a:t> Zapišite redne brojeve pitanja.</a:t>
            </a:r>
          </a:p>
          <a:p>
            <a:pPr marL="342900" indent="-342900">
              <a:buFontTx/>
              <a:buAutoNum type="arabicPeriod"/>
            </a:pPr>
            <a:endParaRPr lang="hr-HR" sz="4400" dirty="0"/>
          </a:p>
          <a:p>
            <a:pPr marL="342900" indent="-342900">
              <a:buFontTx/>
              <a:buAutoNum type="arabicPeriod"/>
            </a:pPr>
            <a:r>
              <a:rPr lang="hr-HR" sz="4400" dirty="0"/>
              <a:t> Imate </a:t>
            </a:r>
            <a:r>
              <a:rPr lang="hr-HR" sz="4400" b="1" dirty="0">
                <a:solidFill>
                  <a:srgbClr val="FF0000"/>
                </a:solidFill>
              </a:rPr>
              <a:t>10 sekundi</a:t>
            </a:r>
            <a:r>
              <a:rPr lang="hr-HR" sz="4400" b="1" dirty="0"/>
              <a:t> </a:t>
            </a:r>
            <a:r>
              <a:rPr lang="hr-HR" sz="4400" dirty="0"/>
              <a:t>za razmišljanje.</a:t>
            </a:r>
          </a:p>
          <a:p>
            <a:pPr marL="342900" indent="-342900">
              <a:buFontTx/>
              <a:buAutoNum type="arabicPeriod"/>
            </a:pPr>
            <a:endParaRPr lang="hr-HR" sz="4400" dirty="0"/>
          </a:p>
          <a:p>
            <a:pPr marL="342900" indent="-342900">
              <a:buFontTx/>
              <a:buAutoNum type="arabicPeriod"/>
            </a:pPr>
            <a:r>
              <a:rPr lang="hr-HR" sz="4400" dirty="0"/>
              <a:t> U kvizu ima </a:t>
            </a:r>
            <a:r>
              <a:rPr lang="hr-HR" sz="4400" b="1" dirty="0">
                <a:solidFill>
                  <a:srgbClr val="FF0000"/>
                </a:solidFill>
              </a:rPr>
              <a:t>10</a:t>
            </a:r>
            <a:r>
              <a:rPr lang="hr-HR" sz="4400" dirty="0">
                <a:solidFill>
                  <a:srgbClr val="FF0000"/>
                </a:solidFill>
              </a:rPr>
              <a:t> </a:t>
            </a:r>
            <a:r>
              <a:rPr lang="hr-HR" sz="4400" dirty="0"/>
              <a:t>pitanja.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3568" y="342916"/>
            <a:ext cx="7143800" cy="1006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hr-H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UPUTE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552" y="548680"/>
            <a:ext cx="7143800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1. Glavni </a:t>
            </a:r>
            <a:r>
              <a:rPr lang="hr-HR" sz="44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dijelovi tijela </a:t>
            </a:r>
            <a:r>
              <a:rPr lang="hr-HR" sz="4400" dirty="0"/>
              <a:t>i u </a:t>
            </a:r>
            <a:r>
              <a:rPr lang="hr-HR" sz="44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dječaka</a:t>
            </a:r>
            <a:r>
              <a:rPr lang="hr-HR" sz="4400" dirty="0"/>
              <a:t> i u </a:t>
            </a:r>
            <a:r>
              <a:rPr lang="hr-HR" sz="4400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djevojčica</a:t>
            </a:r>
            <a:r>
              <a:rPr lang="hr-HR" sz="4400" dirty="0"/>
              <a:t> jesu</a:t>
            </a:r>
          </a:p>
          <a:p>
            <a:pPr>
              <a:buFont typeface="Arial" charset="0"/>
              <a:buChar char="•"/>
            </a:pPr>
            <a:r>
              <a:rPr lang="hr-HR" sz="4400" dirty="0"/>
              <a:t>glava,</a:t>
            </a:r>
          </a:p>
          <a:p>
            <a:pPr>
              <a:buFont typeface="Arial" charset="0"/>
              <a:buChar char="•"/>
            </a:pPr>
            <a:r>
              <a:rPr lang="hr-HR" sz="4400" dirty="0"/>
              <a:t>trup i</a:t>
            </a:r>
          </a:p>
          <a:p>
            <a:pPr>
              <a:buFont typeface="Arial" charset="0"/>
              <a:buChar char="•"/>
            </a:pPr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10990" y="3406200"/>
            <a:ext cx="6929486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000" b="1" dirty="0"/>
              <a:t>UDOVI (RUKE I NOGE).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601738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033538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465338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897138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330525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9888" y="50619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762325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121100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481463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273625" y="59970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5913263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55576" y="548680"/>
            <a:ext cx="7143800" cy="4154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2. Na glavi raste kosa. </a:t>
            </a:r>
          </a:p>
          <a:p>
            <a:r>
              <a:rPr lang="hr-HR" sz="4400" dirty="0"/>
              <a:t>Prednja strana glave naziva </a:t>
            </a:r>
          </a:p>
          <a:p>
            <a:r>
              <a:rPr lang="hr-HR" sz="4400" dirty="0"/>
              <a:t>se 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469956" y="1906002"/>
            <a:ext cx="22145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LICE.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8177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2495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813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113162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54654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65912" y="50619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7834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33712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97487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89649" y="59970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129287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3568" y="548680"/>
            <a:ext cx="7143800" cy="4154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3. Na licu su oči, nos, usta i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55072" y="1477374"/>
            <a:ext cx="22145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UŠI.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7457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1775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093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041154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474541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3904" y="5061964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06341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265116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2547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17641" y="5997001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057279" y="5997001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3568" y="404664"/>
            <a:ext cx="7143800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4. Glavu i trup povezuje 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97948" y="1261920"/>
            <a:ext cx="22145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VRAT.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745754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177554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09354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041154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474541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3904" y="491794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06341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265116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25479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17641" y="585298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057279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3568" y="476672"/>
            <a:ext cx="7143800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5. Na prednjoj strani trupa razlikujemo prsa i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898410" y="1333928"/>
            <a:ext cx="22145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TRBUH.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7457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1775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093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0411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474541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3904" y="498995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06341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265116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25479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17641" y="592499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057279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55576" y="404664"/>
            <a:ext cx="7143800" cy="4154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6. Ruke služe za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13228" y="690416"/>
            <a:ext cx="22145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RAD.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8177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2495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813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113162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546549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65912" y="4917948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78349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337124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97487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89649" y="5852985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129287" y="5852985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3568" y="476672"/>
            <a:ext cx="7143800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hr-HR" sz="4400" dirty="0"/>
              <a:t>7. Noge služe za</a:t>
            </a:r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  <a:p>
            <a:endParaRPr lang="hr-HR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12658" y="619548"/>
            <a:ext cx="22145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hr-HR" sz="4000" b="1" dirty="0"/>
              <a:t>kretanje.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27457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1775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2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36093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3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4041154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4</a:t>
            </a:r>
          </a:p>
        </p:txBody>
      </p:sp>
      <p:sp>
        <p:nvSpPr>
          <p:cNvPr id="9" name="WordArt 10"/>
          <p:cNvSpPr>
            <a:spLocks noChangeArrowheads="1" noChangeShapeType="1" noTextEdit="1"/>
          </p:cNvSpPr>
          <p:nvPr/>
        </p:nvSpPr>
        <p:spPr bwMode="auto">
          <a:xfrm>
            <a:off x="4474541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5</a:t>
            </a:r>
          </a:p>
        </p:txBody>
      </p:sp>
      <p:pic>
        <p:nvPicPr>
          <p:cNvPr id="10" name="Picture 11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3904" y="4989956"/>
            <a:ext cx="10572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12"/>
          <p:cNvSpPr>
            <a:spLocks noChangeArrowheads="1" noChangeShapeType="1" noTextEdit="1"/>
          </p:cNvSpPr>
          <p:nvPr/>
        </p:nvSpPr>
        <p:spPr bwMode="auto">
          <a:xfrm>
            <a:off x="4906341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6</a:t>
            </a:r>
          </a:p>
        </p:txBody>
      </p:sp>
      <p:sp>
        <p:nvSpPr>
          <p:cNvPr id="12" name="WordArt 13"/>
          <p:cNvSpPr>
            <a:spLocks noChangeArrowheads="1" noChangeShapeType="1" noTextEdit="1"/>
          </p:cNvSpPr>
          <p:nvPr/>
        </p:nvSpPr>
        <p:spPr bwMode="auto">
          <a:xfrm>
            <a:off x="5265116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7</a:t>
            </a: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>
            <a:off x="5625479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8</a:t>
            </a:r>
          </a:p>
        </p:txBody>
      </p:sp>
      <p:sp>
        <p:nvSpPr>
          <p:cNvPr id="14" name="WordArt 15"/>
          <p:cNvSpPr>
            <a:spLocks noChangeArrowheads="1" noChangeShapeType="1" noTextEdit="1"/>
          </p:cNvSpPr>
          <p:nvPr/>
        </p:nvSpPr>
        <p:spPr bwMode="auto">
          <a:xfrm>
            <a:off x="6417641" y="5924993"/>
            <a:ext cx="5048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10</a:t>
            </a:r>
          </a:p>
        </p:txBody>
      </p:sp>
      <p:sp>
        <p:nvSpPr>
          <p:cNvPr id="15" name="WordArt 16"/>
          <p:cNvSpPr>
            <a:spLocks noChangeArrowheads="1" noChangeShapeType="1" noTextEdit="1"/>
          </p:cNvSpPr>
          <p:nvPr/>
        </p:nvSpPr>
        <p:spPr bwMode="auto">
          <a:xfrm>
            <a:off x="6057279" y="5924993"/>
            <a:ext cx="288925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E1F08"/>
                  </a:solidFill>
                  <a:round/>
                  <a:headEnd/>
                  <a:tailEnd/>
                </a:ln>
                <a:solidFill>
                  <a:srgbClr val="FE1F08"/>
                </a:solidFill>
                <a:latin typeface="Verdana"/>
                <a:ea typeface="Verdana"/>
                <a:cs typeface="Verdana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34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362</Words>
  <Application>Microsoft Office PowerPoint</Application>
  <PresentationFormat>On-screen Show (4:3)</PresentationFormat>
  <Paragraphs>214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4</cp:revision>
  <dcterms:created xsi:type="dcterms:W3CDTF">2013-04-11T16:48:22Z</dcterms:created>
  <dcterms:modified xsi:type="dcterms:W3CDTF">2016-09-08T12:12:01Z</dcterms:modified>
</cp:coreProperties>
</file>