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0" r:id="rId1"/>
  </p:sldMasterIdLst>
  <p:notesMasterIdLst>
    <p:notesMasterId r:id="rId19"/>
  </p:notesMasterIdLst>
  <p:sldIdLst>
    <p:sldId id="256" r:id="rId2"/>
    <p:sldId id="369" r:id="rId3"/>
    <p:sldId id="372" r:id="rId4"/>
    <p:sldId id="379" r:id="rId5"/>
    <p:sldId id="370" r:id="rId6"/>
    <p:sldId id="378" r:id="rId7"/>
    <p:sldId id="385" r:id="rId8"/>
    <p:sldId id="374" r:id="rId9"/>
    <p:sldId id="376" r:id="rId10"/>
    <p:sldId id="371" r:id="rId11"/>
    <p:sldId id="373" r:id="rId12"/>
    <p:sldId id="380" r:id="rId13"/>
    <p:sldId id="383" r:id="rId14"/>
    <p:sldId id="382" r:id="rId15"/>
    <p:sldId id="365" r:id="rId16"/>
    <p:sldId id="384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5696"/>
    <a:srgbClr val="996633"/>
    <a:srgbClr val="FF6600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920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763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7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627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603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91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228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359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79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27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30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780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229600" cy="1080121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hr-HR" dirty="0">
                <a:latin typeface="+mn-lt"/>
              </a:rPr>
              <a:t>Električna energija</a:t>
            </a:r>
          </a:p>
        </p:txBody>
      </p:sp>
      <p:sp>
        <p:nvSpPr>
          <p:cNvPr id="4" name="Podnaslov 2"/>
          <p:cNvSpPr>
            <a:spLocks noGrp="1"/>
          </p:cNvSpPr>
          <p:nvPr/>
        </p:nvSpPr>
        <p:spPr>
          <a:xfrm>
            <a:off x="2915816" y="6093296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161" y="2420888"/>
            <a:ext cx="213435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195736" y="2996952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Utičnice i prekidače ne smijemo dirati prljavim rukama.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2050" name="Picture 2" descr="C:\Users\Korisnik\Pictures\My Scans\Slike za prezentacije\scan0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3976389" cy="29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Koja je tvrdnja točna?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628800"/>
            <a:ext cx="8424936" cy="46805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2800" dirty="0">
                <a:solidFill>
                  <a:srgbClr val="663300"/>
                </a:solidFill>
              </a:rPr>
              <a:t>a)  U naše domove struja dolazi kroz utičnice do žica.</a:t>
            </a:r>
          </a:p>
          <a:p>
            <a:pPr marL="651510" indent="-514350">
              <a:buAutoNum type="alphaLcParenR" startAt="2"/>
            </a:pPr>
            <a:r>
              <a:rPr lang="hr-HR" sz="2800" dirty="0">
                <a:solidFill>
                  <a:srgbClr val="663300"/>
                </a:solidFill>
              </a:rPr>
              <a:t>U naše domove struja dolazi kroz prekidače do </a:t>
            </a:r>
          </a:p>
          <a:p>
            <a:pPr marL="137160" indent="0">
              <a:buNone/>
            </a:pPr>
            <a:r>
              <a:rPr lang="hr-HR" sz="2800" dirty="0">
                <a:solidFill>
                  <a:srgbClr val="663300"/>
                </a:solidFill>
              </a:rPr>
              <a:t>       utičnica.</a:t>
            </a:r>
          </a:p>
          <a:p>
            <a:pPr marL="137160" indent="0">
              <a:buNone/>
            </a:pPr>
            <a:r>
              <a:rPr lang="hr-HR" sz="2800" dirty="0">
                <a:solidFill>
                  <a:srgbClr val="663300"/>
                </a:solidFill>
              </a:rPr>
              <a:t>c) U naše domove struja dolazi kroz prekidače do </a:t>
            </a:r>
          </a:p>
          <a:p>
            <a:pPr marL="137160" indent="0">
              <a:buNone/>
            </a:pPr>
            <a:r>
              <a:rPr lang="hr-HR" sz="2800" dirty="0">
                <a:solidFill>
                  <a:srgbClr val="663300"/>
                </a:solidFill>
              </a:rPr>
              <a:t>       vodova.</a:t>
            </a:r>
          </a:p>
          <a:p>
            <a:pPr marL="137160" indent="0">
              <a:buNone/>
            </a:pPr>
            <a:r>
              <a:rPr lang="hr-HR" sz="2800" dirty="0">
                <a:solidFill>
                  <a:srgbClr val="663300"/>
                </a:solidFill>
              </a:rPr>
              <a:t>d) U naše domove struja dolazi kroz vodove do </a:t>
            </a:r>
          </a:p>
          <a:p>
            <a:pPr marL="137160" indent="0">
              <a:buNone/>
            </a:pPr>
            <a:r>
              <a:rPr lang="hr-HR" sz="2800" dirty="0">
                <a:solidFill>
                  <a:srgbClr val="663300"/>
                </a:solidFill>
              </a:rPr>
              <a:t>       utičnica.</a:t>
            </a:r>
          </a:p>
          <a:p>
            <a:pPr marL="137160" indent="0">
              <a:buNone/>
            </a:pPr>
            <a:endParaRPr lang="hr-HR" sz="2800" dirty="0"/>
          </a:p>
          <a:p>
            <a:pPr marL="137160" indent="0">
              <a:buNone/>
            </a:pPr>
            <a:endParaRPr lang="hr-HR" sz="2800" dirty="0"/>
          </a:p>
        </p:txBody>
      </p:sp>
      <p:sp>
        <p:nvSpPr>
          <p:cNvPr id="4" name="Prsten 3"/>
          <p:cNvSpPr/>
          <p:nvPr/>
        </p:nvSpPr>
        <p:spPr>
          <a:xfrm>
            <a:off x="683568" y="3969080"/>
            <a:ext cx="638220" cy="657713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827584" y="306896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Baterije koje se mogu puniti manje zagađuju okoliš.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1026" name="Picture 2" descr="C:\Users\Korisnik\Pictures\My Scans\Slike za prezentacije\scan0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64" y="3356992"/>
            <a:ext cx="34960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3286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Za punjenje baterija koristimo uređaj koji se zove:</a:t>
            </a:r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utičnica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prekidač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punjač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utikač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395536" y="3501008"/>
            <a:ext cx="733901" cy="707875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1996356" cy="458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3286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Nepravilno korištenje električnih uređaja može izazvati:</a:t>
            </a:r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požar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ozljede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poplavu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potres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434345" y="2465276"/>
            <a:ext cx="612443" cy="648072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Prsten 4"/>
          <p:cNvSpPr/>
          <p:nvPr/>
        </p:nvSpPr>
        <p:spPr>
          <a:xfrm>
            <a:off x="434344" y="3113348"/>
            <a:ext cx="613079" cy="603684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Korisnik\Pictures\My Scans\Slike za prezentacije\scan0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38926"/>
            <a:ext cx="3012205" cy="314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9186" y="133523"/>
            <a:ext cx="7908849" cy="1471937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005696"/>
                </a:solidFill>
                <a:latin typeface="+mn-lt"/>
              </a:rPr>
              <a:t>Promotri fotografije.</a:t>
            </a:r>
            <a:br>
              <a:rPr lang="hr-HR" dirty="0">
                <a:solidFill>
                  <a:srgbClr val="005696"/>
                </a:solidFill>
                <a:latin typeface="+mn-lt"/>
              </a:rPr>
            </a:br>
            <a:r>
              <a:rPr lang="hr-HR" dirty="0">
                <a:solidFill>
                  <a:srgbClr val="005696"/>
                </a:solidFill>
                <a:latin typeface="+mn-lt"/>
              </a:rPr>
              <a:t>Koje uređaje i strojeve ne pokreće struja?</a:t>
            </a:r>
          </a:p>
        </p:txBody>
      </p:sp>
      <p:pic>
        <p:nvPicPr>
          <p:cNvPr id="1030" name="Picture 6" descr="C:\Users\Korisnik\Pictures\My Scans\Slike za prezentacije\scan0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1" y="3345201"/>
            <a:ext cx="1957387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risnik\Pictures\My Scans\Slike za prezentacije\scan0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01" y="5368044"/>
            <a:ext cx="1712257" cy="9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risnik\Pictures\My Scans\Slike za prezentacije\scan02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13" y="3101712"/>
            <a:ext cx="1389203" cy="18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Pictures\My Scans\Slike za prezentacije\scan02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53620"/>
            <a:ext cx="1563687" cy="17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Pictures\My Scans\Slike za prezentacije\scan02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9" y="3340550"/>
            <a:ext cx="1152793" cy="12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risnik\Pictures\My Scans\Slike za prezentacije\scan02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7" y="4929911"/>
            <a:ext cx="1388158" cy="16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risnik\Pictures\My Scans\Slike za prezentacije\scan02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33" y="1763505"/>
            <a:ext cx="1673225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risnik\Pictures\My Scans\Slike za prezentacije\scan02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9" y="4929910"/>
            <a:ext cx="1703529" cy="16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orisnik\Pictures\My Scans\Slike za prezentacije\scan02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36" y="1437616"/>
            <a:ext cx="1120377" cy="14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Korisnik\Pictures\My Scans\Slike za prezentacije\scan013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4" y="1647166"/>
            <a:ext cx="1999481" cy="1500672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sp>
        <p:nvSpPr>
          <p:cNvPr id="15" name="Prsten 14"/>
          <p:cNvSpPr/>
          <p:nvPr/>
        </p:nvSpPr>
        <p:spPr>
          <a:xfrm>
            <a:off x="514499" y="1540384"/>
            <a:ext cx="1929946" cy="1714237"/>
          </a:xfrm>
          <a:prstGeom prst="donut">
            <a:avLst>
              <a:gd name="adj" fmla="val 8025"/>
            </a:avLst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Prsten 15"/>
          <p:cNvSpPr/>
          <p:nvPr/>
        </p:nvSpPr>
        <p:spPr>
          <a:xfrm>
            <a:off x="2915816" y="2961952"/>
            <a:ext cx="1929946" cy="1714237"/>
          </a:xfrm>
          <a:prstGeom prst="donut">
            <a:avLst>
              <a:gd name="adj" fmla="val 8025"/>
            </a:avLst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7" name="Prsten 16"/>
          <p:cNvSpPr/>
          <p:nvPr/>
        </p:nvSpPr>
        <p:spPr>
          <a:xfrm>
            <a:off x="685013" y="4828589"/>
            <a:ext cx="1929946" cy="1714237"/>
          </a:xfrm>
          <a:prstGeom prst="donut">
            <a:avLst>
              <a:gd name="adj" fmla="val 8025"/>
            </a:avLst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8" name="Prsten 17"/>
          <p:cNvSpPr/>
          <p:nvPr/>
        </p:nvSpPr>
        <p:spPr>
          <a:xfrm>
            <a:off x="3187310" y="4885546"/>
            <a:ext cx="1929946" cy="1714237"/>
          </a:xfrm>
          <a:prstGeom prst="donut">
            <a:avLst>
              <a:gd name="adj" fmla="val 8025"/>
            </a:avLst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39552" y="836712"/>
            <a:ext cx="7429440" cy="466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Na kojoj je slici prikazano dobivanje električne energije?</a:t>
            </a:r>
          </a:p>
        </p:txBody>
      </p:sp>
      <p:pic>
        <p:nvPicPr>
          <p:cNvPr id="3074" name="Picture 2" descr="C:\Users\Korisnik\Pictures\My Scans\Slike za prezentacije\scan0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9137"/>
            <a:ext cx="40575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Pictures\My Scans\Slike za prezentacije\scan0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16092"/>
            <a:ext cx="2501875" cy="30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83966" y="2616092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a)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19400" y="2667527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b)</a:t>
            </a:r>
          </a:p>
        </p:txBody>
      </p:sp>
      <p:sp>
        <p:nvSpPr>
          <p:cNvPr id="8" name="Prsten 7"/>
          <p:cNvSpPr/>
          <p:nvPr/>
        </p:nvSpPr>
        <p:spPr>
          <a:xfrm>
            <a:off x="266144" y="2533093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00569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9"/>
            <a:ext cx="868680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002060"/>
                </a:solidFill>
              </a:rPr>
              <a:t>Većinu kućanskih uređaja pokreće</a:t>
            </a:r>
            <a:endParaRPr lang="hr-HR" sz="3500" dirty="0"/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</a:t>
            </a:r>
            <a:r>
              <a:rPr lang="hr-HR" sz="3500" b="1" dirty="0">
                <a:solidFill>
                  <a:srgbClr val="002060"/>
                </a:solidFill>
              </a:rPr>
              <a:t>električna energija.</a:t>
            </a:r>
            <a:endParaRPr lang="hr-HR" sz="3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" name="Picture 2" descr="C:\Users\Korisnik\Pictures\My Scans\Slike za prezentacije\scan0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1656184" cy="38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8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827584" y="306896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Električna energija nam je potrebna za rasvjetu i pokretanje strojeva.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4098" name="Picture 2" descr="C:\Users\Korisnik\Pictures\My Scans\Slike za prezentacije\scan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1960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Za rasvjetu koristimo: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žarulje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baterije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utičnice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728453" y="2492896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19" y="1600200"/>
            <a:ext cx="1881511" cy="42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STRUJU TREBAMO ŠTEDJETI ZATO: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što je opasna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što je premalo ima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što je nevidljiva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 što je plaćamo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3779912" y="4221088"/>
            <a:ext cx="740107" cy="72008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C:\Users\Korisnik\Pictures\My Scans\Slike za prezentacije\scan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82402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Što je netočno?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3286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Za stvaranje električne energije ljudi koriste:</a:t>
            </a:r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snagu vjetra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vlastitu energiju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sunčevu energiju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snagu vode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320076" y="2492896"/>
            <a:ext cx="759358" cy="756104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Korisnik\Pictures\My Scans\Slike za prezentacije\osmij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9826"/>
            <a:ext cx="2088232" cy="37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002060"/>
                </a:solidFill>
              </a:rPr>
              <a:t>Kako glasi točna tvrdnja?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r>
              <a:rPr lang="hr-HR" sz="3600" dirty="0">
                <a:solidFill>
                  <a:srgbClr val="002060"/>
                </a:solidFill>
              </a:rPr>
              <a:t>                                  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                                </a:t>
            </a:r>
          </a:p>
        </p:txBody>
      </p:sp>
      <p:cxnSp>
        <p:nvCxnSpPr>
          <p:cNvPr id="7" name="Ravni poveznik sa strelicom 6"/>
          <p:cNvCxnSpPr/>
          <p:nvPr/>
        </p:nvCxnSpPr>
        <p:spPr>
          <a:xfrm flipV="1">
            <a:off x="5645549" y="2688879"/>
            <a:ext cx="1280352" cy="47549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5887386" y="4941168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18" name="Zaobljeni pravokutnik 17"/>
          <p:cNvSpPr/>
          <p:nvPr/>
        </p:nvSpPr>
        <p:spPr>
          <a:xfrm>
            <a:off x="179512" y="2400958"/>
            <a:ext cx="5400600" cy="1604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dirty="0"/>
              <a:t>Struja prolazi žicama i </a:t>
            </a:r>
            <a:r>
              <a:rPr lang="hr-HR" sz="3200"/>
              <a:t>uređaji rade </a:t>
            </a:r>
            <a:r>
              <a:rPr lang="hr-HR" sz="3200" dirty="0"/>
              <a:t>kada je strujni krug</a:t>
            </a:r>
          </a:p>
        </p:txBody>
      </p:sp>
      <p:sp>
        <p:nvSpPr>
          <p:cNvPr id="20" name="Zaobljeni pravokutnik 19"/>
          <p:cNvSpPr/>
          <p:nvPr/>
        </p:nvSpPr>
        <p:spPr>
          <a:xfrm>
            <a:off x="7055792" y="2139349"/>
            <a:ext cx="203382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zatvoren.</a:t>
            </a:r>
          </a:p>
        </p:txBody>
      </p:sp>
      <p:sp>
        <p:nvSpPr>
          <p:cNvPr id="21" name="Zaobljeni pravokutnik 20"/>
          <p:cNvSpPr/>
          <p:nvPr/>
        </p:nvSpPr>
        <p:spPr>
          <a:xfrm>
            <a:off x="7055791" y="4026768"/>
            <a:ext cx="203382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otvoren.</a:t>
            </a:r>
          </a:p>
        </p:txBody>
      </p:sp>
      <p:pic>
        <p:nvPicPr>
          <p:cNvPr id="4098" name="Picture 2" descr="C:\Users\Korisnik\Pictures\My Scans\Slike za prezentacije\scan0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53758"/>
            <a:ext cx="3126023" cy="22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002060"/>
                </a:solidFill>
              </a:rPr>
              <a:t>Uređaje spajamo s električnom energijom uključivanjem u</a:t>
            </a:r>
            <a:endParaRPr lang="hr-HR" sz="3500" dirty="0"/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</a:t>
            </a:r>
            <a:r>
              <a:rPr lang="hr-HR" sz="3500" b="1" dirty="0">
                <a:solidFill>
                  <a:srgbClr val="002060"/>
                </a:solidFill>
              </a:rPr>
              <a:t>utičnicu.</a:t>
            </a:r>
            <a:endParaRPr lang="hr-HR" sz="3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098" name="Picture 2" descr="C:\Users\Korisnik\Pictures\My Scans\Slike za prezentacije\scan0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790335" cy="34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002060"/>
                </a:solidFill>
              </a:rPr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svjetiljka                                  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baterija</a:t>
            </a: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utičnica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prekidač 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utikač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                                </a:t>
            </a:r>
          </a:p>
        </p:txBody>
      </p:sp>
      <p:cxnSp>
        <p:nvCxnSpPr>
          <p:cNvPr id="5" name="Ravni poveznik sa strelicom 4"/>
          <p:cNvCxnSpPr>
            <a:endCxn id="11" idx="1"/>
          </p:cNvCxnSpPr>
          <p:nvPr/>
        </p:nvCxnSpPr>
        <p:spPr>
          <a:xfrm>
            <a:off x="2051720" y="2139349"/>
            <a:ext cx="3835666" cy="212732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>
            <a:endCxn id="8" idx="1"/>
          </p:cNvCxnSpPr>
          <p:nvPr/>
        </p:nvCxnSpPr>
        <p:spPr>
          <a:xfrm flipV="1">
            <a:off x="1835696" y="2139349"/>
            <a:ext cx="3943678" cy="76722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79374" y="1877739"/>
            <a:ext cx="331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daljinski upravljač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662977" y="2906578"/>
            <a:ext cx="342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zid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887386" y="4005064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žarulja</a:t>
            </a:r>
          </a:p>
        </p:txBody>
      </p:sp>
      <p:cxnSp>
        <p:nvCxnSpPr>
          <p:cNvPr id="17" name="Ravni poveznik sa strelicom 16"/>
          <p:cNvCxnSpPr>
            <a:endCxn id="12" idx="1"/>
          </p:cNvCxnSpPr>
          <p:nvPr/>
        </p:nvCxnSpPr>
        <p:spPr>
          <a:xfrm flipV="1">
            <a:off x="1547664" y="5202778"/>
            <a:ext cx="4339722" cy="2616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5887386" y="4941168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glačalo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887386" y="5733256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strujni krug</a:t>
            </a:r>
          </a:p>
        </p:txBody>
      </p:sp>
      <p:cxnSp>
        <p:nvCxnSpPr>
          <p:cNvPr id="14" name="Ravni poveznik sa strelicom 13"/>
          <p:cNvCxnSpPr>
            <a:endCxn id="13" idx="1"/>
          </p:cNvCxnSpPr>
          <p:nvPr/>
        </p:nvCxnSpPr>
        <p:spPr>
          <a:xfrm>
            <a:off x="1907704" y="4545124"/>
            <a:ext cx="3979682" cy="144974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 flipV="1">
            <a:off x="1835696" y="3356993"/>
            <a:ext cx="3827281" cy="36003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287</Words>
  <Application>Microsoft Office PowerPoint</Application>
  <PresentationFormat>On-screen Show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Century Gothic</vt:lpstr>
      <vt:lpstr>Office Theme</vt:lpstr>
      <vt:lpstr>Električna energija</vt:lpstr>
      <vt:lpstr>PowerPoint Presentation</vt:lpstr>
      <vt:lpstr>PowerPoint Presentation</vt:lpstr>
      <vt:lpstr>Za rasvjetu koristimo:</vt:lpstr>
      <vt:lpstr>STRUJU TREBAMO ŠTEDJETI ZATO:</vt:lpstr>
      <vt:lpstr>Što je netočno?</vt:lpstr>
      <vt:lpstr>Kako glasi točna tvrdnja?</vt:lpstr>
      <vt:lpstr>PowerPoint Presentation</vt:lpstr>
      <vt:lpstr>Zadane pojmove spoji crtom.</vt:lpstr>
      <vt:lpstr>PowerPoint Presentation</vt:lpstr>
      <vt:lpstr>Koja je tvrdnja točna?</vt:lpstr>
      <vt:lpstr>PowerPoint Presentation</vt:lpstr>
      <vt:lpstr>PowerPoint Presentation</vt:lpstr>
      <vt:lpstr>PowerPoint Presentation</vt:lpstr>
      <vt:lpstr>Promotri fotografije. Koje uređaje i strojeve ne pokreće struja?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515</cp:revision>
  <dcterms:created xsi:type="dcterms:W3CDTF">2014-01-19T14:20:04Z</dcterms:created>
  <dcterms:modified xsi:type="dcterms:W3CDTF">2016-12-01T08:15:50Z</dcterms:modified>
</cp:coreProperties>
</file>