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5" r:id="rId1"/>
  </p:sldMasterIdLst>
  <p:notesMasterIdLst>
    <p:notesMasterId r:id="rId16"/>
  </p:notesMasterIdLst>
  <p:sldIdLst>
    <p:sldId id="256" r:id="rId2"/>
    <p:sldId id="368" r:id="rId3"/>
    <p:sldId id="356" r:id="rId4"/>
    <p:sldId id="360" r:id="rId5"/>
    <p:sldId id="352" r:id="rId6"/>
    <p:sldId id="372" r:id="rId7"/>
    <p:sldId id="369" r:id="rId8"/>
    <p:sldId id="370" r:id="rId9"/>
    <p:sldId id="371" r:id="rId10"/>
    <p:sldId id="361" r:id="rId11"/>
    <p:sldId id="367" r:id="rId12"/>
    <p:sldId id="374" r:id="rId13"/>
    <p:sldId id="375" r:id="rId14"/>
    <p:sldId id="272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663300"/>
    <a:srgbClr val="996633"/>
    <a:srgbClr val="FF6600"/>
    <a:srgbClr val="FFFFCC"/>
    <a:srgbClr val="FFCC99"/>
    <a:srgbClr val="D4A3D9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3354" y="1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485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675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946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1143000" y="274638"/>
            <a:ext cx="7543800" cy="5851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C9A56-EFAC-4105-AE8C-2A560E3B6F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004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278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744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19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094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323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542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37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92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986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229600" cy="936105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Gospodarske djelatnosti</a:t>
            </a:r>
          </a:p>
        </p:txBody>
      </p:sp>
      <p:sp>
        <p:nvSpPr>
          <p:cNvPr id="5" name="Podnaslov 2"/>
          <p:cNvSpPr>
            <a:spLocks noGrp="1"/>
          </p:cNvSpPr>
          <p:nvPr/>
        </p:nvSpPr>
        <p:spPr>
          <a:xfrm>
            <a:off x="2987824" y="6165304"/>
            <a:ext cx="59108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Vesna </a:t>
            </a:r>
            <a:r>
              <a:rPr lang="hr-HR" sz="2000" dirty="0" err="1"/>
              <a:t>Bego</a:t>
            </a:r>
            <a:r>
              <a:rPr lang="hr-HR" sz="2000" dirty="0"/>
              <a:t>, OŠ Dragutina </a:t>
            </a:r>
            <a:r>
              <a:rPr lang="hr-HR" sz="2000" dirty="0" err="1"/>
              <a:t>Domjanića</a:t>
            </a:r>
            <a:r>
              <a:rPr lang="hr-HR" sz="2000" dirty="0"/>
              <a:t>, Sveti Ivan Zelina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204864"/>
            <a:ext cx="5029894" cy="248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chemeClr val="bg2">
                    <a:lumMod val="50000"/>
                  </a:schemeClr>
                </a:solidFill>
              </a:rPr>
              <a:t>Što se ne proizvodi u prehrambenoj industriji?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mlijeko i mliječni proizvodi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meso i mesne prerađevine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voće i povrće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539552" y="3883514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 descr="E:\Slike za prezentacije\scan0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047" y="1825625"/>
            <a:ext cx="2022401" cy="460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04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3941" y="378140"/>
            <a:ext cx="5770984" cy="1296144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rgbClr val="002060"/>
                </a:solidFill>
              </a:rPr>
              <a:t> Spoji crtom riječ i pripadajuću sliku.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4000" dirty="0"/>
              <a:t>                                  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promet                                    </a:t>
            </a:r>
          </a:p>
          <a:p>
            <a:pPr marL="0" indent="0">
              <a:buNone/>
            </a:pPr>
            <a:endParaRPr lang="hr-H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turizam</a:t>
            </a:r>
          </a:p>
          <a:p>
            <a:pPr marL="0" indent="0">
              <a:buNone/>
            </a:pPr>
            <a:endParaRPr lang="hr-HR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industrija</a:t>
            </a:r>
          </a:p>
          <a:p>
            <a:pPr marL="0" indent="0">
              <a:buNone/>
            </a:pPr>
            <a:endParaRPr lang="hr-H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energetika 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hr-HR" sz="3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                                  </a:t>
            </a:r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1907704" y="2164255"/>
            <a:ext cx="4176464" cy="220084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>
            <a:off x="1820563" y="2973722"/>
            <a:ext cx="4290104" cy="278276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/>
          <p:cNvCxnSpPr/>
          <p:nvPr/>
        </p:nvCxnSpPr>
        <p:spPr>
          <a:xfrm flipV="1">
            <a:off x="2108744" y="1263539"/>
            <a:ext cx="3888432" cy="247889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 flipV="1">
            <a:off x="2339752" y="2996953"/>
            <a:ext cx="3744416" cy="178942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E:\Slike za prezentacije\scan0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47" y="1991396"/>
            <a:ext cx="1403350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Slike za prezentacije\scan02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66" y="3683671"/>
            <a:ext cx="2996867" cy="168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Slike za prezentacije\scan02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99" y="5394130"/>
            <a:ext cx="2222500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Slike za prezentacije\scan01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05" y="495971"/>
            <a:ext cx="2198687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62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03893099"/>
              </p:ext>
            </p:extLst>
          </p:nvPr>
        </p:nvGraphicFramePr>
        <p:xfrm>
          <a:off x="237235" y="476020"/>
          <a:ext cx="9658350" cy="6165852"/>
        </p:xfrm>
        <a:graphic>
          <a:graphicData uri="http://schemas.openxmlformats.org/drawingml/2006/table">
            <a:tbl>
              <a:tblPr/>
              <a:tblGrid>
                <a:gridCol w="2674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4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drvna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urar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izgradnja kuće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prehrambena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postolar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građevinar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tekstilna</a:t>
                      </a:r>
                      <a:endParaRPr kumimoji="0" lang="hr-H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obrtnička radionica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beton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industrija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obrt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građevinarstvo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PROIZVODNJA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070" name="Rectangle 38"/>
          <p:cNvSpPr>
            <a:spLocks noChangeArrowheads="1"/>
          </p:cNvSpPr>
          <p:nvPr/>
        </p:nvSpPr>
        <p:spPr bwMode="auto">
          <a:xfrm>
            <a:off x="251520" y="476672"/>
            <a:ext cx="2627312" cy="1187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A1</a:t>
            </a:r>
          </a:p>
        </p:txBody>
      </p:sp>
      <p:sp>
        <p:nvSpPr>
          <p:cNvPr id="44071" name="Rectangle 39"/>
          <p:cNvSpPr>
            <a:spLocks noChangeArrowheads="1"/>
          </p:cNvSpPr>
          <p:nvPr/>
        </p:nvSpPr>
        <p:spPr bwMode="auto">
          <a:xfrm>
            <a:off x="2921171" y="476672"/>
            <a:ext cx="2627313" cy="1187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B1</a:t>
            </a:r>
          </a:p>
        </p:txBody>
      </p:sp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5563006" y="482321"/>
            <a:ext cx="2627313" cy="1187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C1</a:t>
            </a:r>
          </a:p>
        </p:txBody>
      </p:sp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280360" y="1694954"/>
            <a:ext cx="2627313" cy="1187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A2</a:t>
            </a:r>
          </a:p>
        </p:txBody>
      </p:sp>
      <p:sp>
        <p:nvSpPr>
          <p:cNvPr id="44074" name="Rectangle 42"/>
          <p:cNvSpPr>
            <a:spLocks noChangeArrowheads="1"/>
          </p:cNvSpPr>
          <p:nvPr/>
        </p:nvSpPr>
        <p:spPr bwMode="auto">
          <a:xfrm>
            <a:off x="2907673" y="1724927"/>
            <a:ext cx="2627313" cy="1187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B2</a:t>
            </a:r>
          </a:p>
        </p:txBody>
      </p:sp>
      <p:sp>
        <p:nvSpPr>
          <p:cNvPr id="44075" name="Rectangle 43"/>
          <p:cNvSpPr>
            <a:spLocks noChangeArrowheads="1"/>
          </p:cNvSpPr>
          <p:nvPr/>
        </p:nvSpPr>
        <p:spPr bwMode="auto">
          <a:xfrm>
            <a:off x="5614975" y="1738216"/>
            <a:ext cx="2627313" cy="1187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C2</a:t>
            </a:r>
          </a:p>
        </p:txBody>
      </p:sp>
      <p:sp>
        <p:nvSpPr>
          <p:cNvPr id="44076" name="Rectangle 44"/>
          <p:cNvSpPr>
            <a:spLocks noChangeArrowheads="1"/>
          </p:cNvSpPr>
          <p:nvPr/>
        </p:nvSpPr>
        <p:spPr bwMode="auto">
          <a:xfrm>
            <a:off x="251520" y="2901963"/>
            <a:ext cx="2627312" cy="1187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A3</a:t>
            </a:r>
          </a:p>
        </p:txBody>
      </p:sp>
      <p:sp>
        <p:nvSpPr>
          <p:cNvPr id="44077" name="Rectangle 45"/>
          <p:cNvSpPr>
            <a:spLocks noChangeArrowheads="1"/>
          </p:cNvSpPr>
          <p:nvPr/>
        </p:nvSpPr>
        <p:spPr bwMode="auto">
          <a:xfrm>
            <a:off x="2945326" y="2938392"/>
            <a:ext cx="2627312" cy="1187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B3</a:t>
            </a:r>
          </a:p>
        </p:txBody>
      </p:sp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5594404" y="2964823"/>
            <a:ext cx="2627313" cy="1187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C3</a:t>
            </a:r>
          </a:p>
        </p:txBody>
      </p:sp>
      <p:sp>
        <p:nvSpPr>
          <p:cNvPr id="44079" name="Rectangle 47"/>
          <p:cNvSpPr>
            <a:spLocks noChangeArrowheads="1"/>
          </p:cNvSpPr>
          <p:nvPr/>
        </p:nvSpPr>
        <p:spPr bwMode="auto">
          <a:xfrm>
            <a:off x="280361" y="4152273"/>
            <a:ext cx="2627312" cy="1187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3200" b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</a:t>
            </a:r>
          </a:p>
        </p:txBody>
      </p:sp>
      <p:sp>
        <p:nvSpPr>
          <p:cNvPr id="44080" name="Rectangle 48"/>
          <p:cNvSpPr>
            <a:spLocks noChangeArrowheads="1"/>
          </p:cNvSpPr>
          <p:nvPr/>
        </p:nvSpPr>
        <p:spPr bwMode="auto">
          <a:xfrm>
            <a:off x="2935694" y="4173622"/>
            <a:ext cx="2627312" cy="1187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3200" b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</a:t>
            </a:r>
          </a:p>
        </p:txBody>
      </p:sp>
      <p:sp>
        <p:nvSpPr>
          <p:cNvPr id="44081" name="Rectangle 49"/>
          <p:cNvSpPr>
            <a:spLocks noChangeArrowheads="1"/>
          </p:cNvSpPr>
          <p:nvPr/>
        </p:nvSpPr>
        <p:spPr bwMode="auto">
          <a:xfrm>
            <a:off x="5631986" y="4125842"/>
            <a:ext cx="2627312" cy="1187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3200" b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</a:t>
            </a:r>
          </a:p>
        </p:txBody>
      </p:sp>
      <p:sp>
        <p:nvSpPr>
          <p:cNvPr id="44082" name="Rectangle 50"/>
          <p:cNvSpPr>
            <a:spLocks noChangeArrowheads="1"/>
          </p:cNvSpPr>
          <p:nvPr/>
        </p:nvSpPr>
        <p:spPr bwMode="auto">
          <a:xfrm>
            <a:off x="231945" y="5361072"/>
            <a:ext cx="8005763" cy="1295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hr-HR" sz="3200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KONAČNO RJEŠENJE</a:t>
            </a:r>
            <a:endParaRPr lang="en-US" sz="3200" b="1" dirty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5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0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10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10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10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10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10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10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8" dur="10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10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0" dur="10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10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2" dur="1000"/>
                                        <p:tgtEl>
                                          <p:spTgt spid="44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8" dur="1000"/>
                                        <p:tgtEl>
                                          <p:spTgt spid="44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2"/>
                  </p:tgtEl>
                </p:cond>
              </p:nextCondLst>
            </p:seq>
          </p:childTnLst>
        </p:cTn>
      </p:par>
    </p:tnLst>
    <p:bldLst>
      <p:bldP spid="44070" grpId="0" animBg="1"/>
      <p:bldP spid="44071" grpId="0" animBg="1"/>
      <p:bldP spid="44072" grpId="0" animBg="1"/>
      <p:bldP spid="44073" grpId="0" animBg="1"/>
      <p:bldP spid="44074" grpId="0" animBg="1"/>
      <p:bldP spid="44075" grpId="0" animBg="1"/>
      <p:bldP spid="44076" grpId="0" animBg="1"/>
      <p:bldP spid="44077" grpId="0" animBg="1"/>
      <p:bldP spid="44078" grpId="0" animBg="1"/>
      <p:bldP spid="44079" grpId="0" animBg="1"/>
      <p:bldP spid="44080" grpId="0" animBg="1"/>
      <p:bldP spid="44081" grpId="0" animBg="1"/>
      <p:bldP spid="440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94985" y="476672"/>
            <a:ext cx="8686800" cy="59634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>
                <a:solidFill>
                  <a:srgbClr val="002060"/>
                </a:solidFill>
              </a:rPr>
              <a:t>Poljoprivredu, šumarstvo, usluge, proizvodnju i energetiku nazivamo</a:t>
            </a:r>
            <a:endParaRPr lang="hr-HR" sz="3500" dirty="0"/>
          </a:p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/>
              <a:t>           </a:t>
            </a:r>
            <a:r>
              <a:rPr lang="hr-HR" sz="3500" b="1" dirty="0">
                <a:solidFill>
                  <a:srgbClr val="002060"/>
                </a:solidFill>
              </a:rPr>
              <a:t>gospodarske djelatnosti.</a:t>
            </a:r>
            <a:endParaRPr lang="hr-HR" sz="3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4" name="Picture 2" descr="C:\Users\Korisnik\Pictures\My Scans\Slike za prezentacije\scan01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433" y="2132856"/>
            <a:ext cx="2063410" cy="473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43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hr-HR" sz="8000" b="1" spc="50" dirty="0">
                <a:ln w="11430"/>
                <a:solidFill>
                  <a:srgbClr val="00569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85618292"/>
              </p:ext>
            </p:extLst>
          </p:nvPr>
        </p:nvGraphicFramePr>
        <p:xfrm>
          <a:off x="323528" y="548680"/>
          <a:ext cx="9658350" cy="6165852"/>
        </p:xfrm>
        <a:graphic>
          <a:graphicData uri="http://schemas.openxmlformats.org/drawingml/2006/table">
            <a:tbl>
              <a:tblPr/>
              <a:tblGrid>
                <a:gridCol w="2674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4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charset="0"/>
                        </a:rPr>
                        <a:t>ovčarstvo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charset="0"/>
                        </a:rPr>
                        <a:t>vinogradarstvo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charset="0"/>
                        </a:rPr>
                        <a:t>ribnjak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charset="0"/>
                        </a:rPr>
                        <a:t>peradarstvo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charset="0"/>
                        </a:rPr>
                        <a:t>ratarstvo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charset="0"/>
                        </a:rPr>
                        <a:t>šaran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svinjogojstvo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charset="0"/>
                        </a:rPr>
                        <a:t>voćarstvo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charset="0"/>
                        </a:rPr>
                        <a:t>pastrva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stočarstvo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uzgoj biljaka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66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ribarstvo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POLJOPRIVREDA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070" name="Rectangle 38"/>
          <p:cNvSpPr>
            <a:spLocks noChangeArrowheads="1"/>
          </p:cNvSpPr>
          <p:nvPr/>
        </p:nvSpPr>
        <p:spPr bwMode="auto">
          <a:xfrm>
            <a:off x="373289" y="547961"/>
            <a:ext cx="2627312" cy="1187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A1</a:t>
            </a:r>
          </a:p>
        </p:txBody>
      </p:sp>
      <p:sp>
        <p:nvSpPr>
          <p:cNvPr id="44071" name="Rectangle 39"/>
          <p:cNvSpPr>
            <a:spLocks noChangeArrowheads="1"/>
          </p:cNvSpPr>
          <p:nvPr/>
        </p:nvSpPr>
        <p:spPr bwMode="auto">
          <a:xfrm>
            <a:off x="2993966" y="1796455"/>
            <a:ext cx="2627313" cy="1187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B1</a:t>
            </a:r>
          </a:p>
        </p:txBody>
      </p:sp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5670228" y="547961"/>
            <a:ext cx="2627313" cy="1187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C1</a:t>
            </a:r>
          </a:p>
        </p:txBody>
      </p:sp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335194" y="1796455"/>
            <a:ext cx="2627313" cy="1187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A2</a:t>
            </a:r>
          </a:p>
        </p:txBody>
      </p:sp>
      <p:sp>
        <p:nvSpPr>
          <p:cNvPr id="44074" name="Rectangle 42"/>
          <p:cNvSpPr>
            <a:spLocks noChangeArrowheads="1"/>
          </p:cNvSpPr>
          <p:nvPr/>
        </p:nvSpPr>
        <p:spPr bwMode="auto">
          <a:xfrm>
            <a:off x="3058309" y="547961"/>
            <a:ext cx="2627313" cy="1187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B2</a:t>
            </a:r>
          </a:p>
        </p:txBody>
      </p:sp>
      <p:sp>
        <p:nvSpPr>
          <p:cNvPr id="44075" name="Rectangle 43"/>
          <p:cNvSpPr>
            <a:spLocks noChangeArrowheads="1"/>
          </p:cNvSpPr>
          <p:nvPr/>
        </p:nvSpPr>
        <p:spPr bwMode="auto">
          <a:xfrm>
            <a:off x="5621279" y="1774999"/>
            <a:ext cx="2627313" cy="1187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C2</a:t>
            </a:r>
          </a:p>
        </p:txBody>
      </p:sp>
      <p:sp>
        <p:nvSpPr>
          <p:cNvPr id="44076" name="Rectangle 44"/>
          <p:cNvSpPr>
            <a:spLocks noChangeArrowheads="1"/>
          </p:cNvSpPr>
          <p:nvPr/>
        </p:nvSpPr>
        <p:spPr bwMode="auto">
          <a:xfrm>
            <a:off x="360040" y="2983905"/>
            <a:ext cx="2627312" cy="1187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A3</a:t>
            </a:r>
          </a:p>
        </p:txBody>
      </p:sp>
      <p:sp>
        <p:nvSpPr>
          <p:cNvPr id="44077" name="Rectangle 45"/>
          <p:cNvSpPr>
            <a:spLocks noChangeArrowheads="1"/>
          </p:cNvSpPr>
          <p:nvPr/>
        </p:nvSpPr>
        <p:spPr bwMode="auto">
          <a:xfrm>
            <a:off x="3016386" y="2983905"/>
            <a:ext cx="2627312" cy="1187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B3</a:t>
            </a:r>
          </a:p>
        </p:txBody>
      </p:sp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5641018" y="2983905"/>
            <a:ext cx="2627313" cy="1187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C3</a:t>
            </a:r>
          </a:p>
        </p:txBody>
      </p:sp>
      <p:sp>
        <p:nvSpPr>
          <p:cNvPr id="44079" name="Rectangle 47"/>
          <p:cNvSpPr>
            <a:spLocks noChangeArrowheads="1"/>
          </p:cNvSpPr>
          <p:nvPr/>
        </p:nvSpPr>
        <p:spPr bwMode="auto">
          <a:xfrm>
            <a:off x="366654" y="4243336"/>
            <a:ext cx="2627312" cy="11874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hr-HR" sz="3200" b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</a:t>
            </a:r>
          </a:p>
        </p:txBody>
      </p:sp>
      <p:sp>
        <p:nvSpPr>
          <p:cNvPr id="44080" name="Rectangle 48"/>
          <p:cNvSpPr>
            <a:spLocks noChangeArrowheads="1"/>
          </p:cNvSpPr>
          <p:nvPr/>
        </p:nvSpPr>
        <p:spPr bwMode="auto">
          <a:xfrm>
            <a:off x="3016386" y="4243336"/>
            <a:ext cx="2627312" cy="11874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hr-HR" sz="3200" b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</a:t>
            </a:r>
          </a:p>
        </p:txBody>
      </p:sp>
      <p:sp>
        <p:nvSpPr>
          <p:cNvPr id="44081" name="Rectangle 49"/>
          <p:cNvSpPr>
            <a:spLocks noChangeArrowheads="1"/>
          </p:cNvSpPr>
          <p:nvPr/>
        </p:nvSpPr>
        <p:spPr bwMode="auto">
          <a:xfrm>
            <a:off x="5656040" y="4243336"/>
            <a:ext cx="2627312" cy="11874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hr-HR" sz="3200" b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</a:t>
            </a:r>
          </a:p>
        </p:txBody>
      </p:sp>
      <p:sp>
        <p:nvSpPr>
          <p:cNvPr id="44082" name="Rectangle 50"/>
          <p:cNvSpPr>
            <a:spLocks noChangeArrowheads="1"/>
          </p:cNvSpPr>
          <p:nvPr/>
        </p:nvSpPr>
        <p:spPr bwMode="auto">
          <a:xfrm>
            <a:off x="325336" y="5430786"/>
            <a:ext cx="8005763" cy="1295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hr-HR" sz="3200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KONAČNO RJEŠENJE</a:t>
            </a:r>
            <a:endParaRPr lang="en-US" sz="3200" b="1" dirty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0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10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10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10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10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10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10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8" dur="10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10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0" dur="10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10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2" dur="1000"/>
                                        <p:tgtEl>
                                          <p:spTgt spid="44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8" dur="1000"/>
                                        <p:tgtEl>
                                          <p:spTgt spid="44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2"/>
                  </p:tgtEl>
                </p:cond>
              </p:nextCondLst>
            </p:seq>
          </p:childTnLst>
        </p:cTn>
      </p:par>
    </p:tnLst>
    <p:bldLst>
      <p:bldP spid="44070" grpId="0" animBg="1"/>
      <p:bldP spid="44071" grpId="0" animBg="1"/>
      <p:bldP spid="44072" grpId="0" animBg="1"/>
      <p:bldP spid="44073" grpId="0" animBg="1"/>
      <p:bldP spid="44074" grpId="0" animBg="1"/>
      <p:bldP spid="44075" grpId="0" animBg="1"/>
      <p:bldP spid="44076" grpId="0" animBg="1"/>
      <p:bldP spid="44077" grpId="0" animBg="1"/>
      <p:bldP spid="44078" grpId="0" animBg="1"/>
      <p:bldP spid="44079" grpId="0" animBg="1"/>
      <p:bldP spid="44080" grpId="0" animBg="1"/>
      <p:bldP spid="44081" grpId="0" animBg="1"/>
      <p:bldP spid="440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smiješeno lice 14"/>
          <p:cNvSpPr/>
          <p:nvPr/>
        </p:nvSpPr>
        <p:spPr>
          <a:xfrm>
            <a:off x="2321750" y="5663098"/>
            <a:ext cx="684076" cy="718230"/>
          </a:xfrm>
          <a:prstGeom prst="smileyFace">
            <a:avLst>
              <a:gd name="adj" fmla="val -4653"/>
            </a:avLst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Nasmiješeno lice 12"/>
          <p:cNvSpPr/>
          <p:nvPr/>
        </p:nvSpPr>
        <p:spPr>
          <a:xfrm>
            <a:off x="6061241" y="2492151"/>
            <a:ext cx="684076" cy="718230"/>
          </a:xfrm>
          <a:prstGeom prst="smileyFace">
            <a:avLst>
              <a:gd name="adj" fmla="val -4653"/>
            </a:avLst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Nasmiješeno lice 13"/>
          <p:cNvSpPr/>
          <p:nvPr/>
        </p:nvSpPr>
        <p:spPr>
          <a:xfrm>
            <a:off x="2297099" y="3654713"/>
            <a:ext cx="684076" cy="718230"/>
          </a:xfrm>
          <a:prstGeom prst="smileyFace">
            <a:avLst>
              <a:gd name="adj" fmla="val -4653"/>
            </a:avLst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ijagram toka: Izmjenična obrada 6"/>
          <p:cNvSpPr/>
          <p:nvPr/>
        </p:nvSpPr>
        <p:spPr>
          <a:xfrm>
            <a:off x="1585152" y="5552011"/>
            <a:ext cx="2232248" cy="86409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svinjogojstvo</a:t>
            </a:r>
          </a:p>
        </p:txBody>
      </p:sp>
      <p:sp>
        <p:nvSpPr>
          <p:cNvPr id="12" name="Nasmiješeno lice 11"/>
          <p:cNvSpPr/>
          <p:nvPr/>
        </p:nvSpPr>
        <p:spPr>
          <a:xfrm>
            <a:off x="1945192" y="2133036"/>
            <a:ext cx="684076" cy="718230"/>
          </a:xfrm>
          <a:prstGeom prst="smileyFace">
            <a:avLst>
              <a:gd name="adj" fmla="val -4653"/>
            </a:avLst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Nasmiješeno lice 9"/>
          <p:cNvSpPr/>
          <p:nvPr/>
        </p:nvSpPr>
        <p:spPr>
          <a:xfrm>
            <a:off x="6372200" y="4389150"/>
            <a:ext cx="684076" cy="718230"/>
          </a:xfrm>
          <a:prstGeom prst="smileyFace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Izbaci uljeza! Objasni. </a:t>
            </a:r>
          </a:p>
        </p:txBody>
      </p:sp>
      <p:sp>
        <p:nvSpPr>
          <p:cNvPr id="4" name="Dijagram toka: Izmjenična obrada 3"/>
          <p:cNvSpPr/>
          <p:nvPr/>
        </p:nvSpPr>
        <p:spPr>
          <a:xfrm>
            <a:off x="5573719" y="2418292"/>
            <a:ext cx="2160240" cy="865947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kozarstvo</a:t>
            </a:r>
          </a:p>
        </p:txBody>
      </p:sp>
      <p:sp>
        <p:nvSpPr>
          <p:cNvPr id="6" name="Dijagram toka: Izmjenična obrada 5"/>
          <p:cNvSpPr/>
          <p:nvPr/>
        </p:nvSpPr>
        <p:spPr>
          <a:xfrm>
            <a:off x="5653618" y="4352221"/>
            <a:ext cx="2232248" cy="792088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pčelarstvo</a:t>
            </a:r>
          </a:p>
        </p:txBody>
      </p:sp>
      <p:sp>
        <p:nvSpPr>
          <p:cNvPr id="8" name="Dijagram toka: Izmjenična obrada 7"/>
          <p:cNvSpPr/>
          <p:nvPr/>
        </p:nvSpPr>
        <p:spPr>
          <a:xfrm>
            <a:off x="1585152" y="3545776"/>
            <a:ext cx="2088232" cy="936104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ovčarstvo</a:t>
            </a:r>
          </a:p>
        </p:txBody>
      </p:sp>
      <p:sp>
        <p:nvSpPr>
          <p:cNvPr id="9" name="Dijagram toka: Izmjenična obrada 8"/>
          <p:cNvSpPr/>
          <p:nvPr/>
        </p:nvSpPr>
        <p:spPr>
          <a:xfrm>
            <a:off x="1403648" y="2095182"/>
            <a:ext cx="2232248" cy="793938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govedarstvo</a:t>
            </a:r>
          </a:p>
        </p:txBody>
      </p:sp>
    </p:spTree>
    <p:extLst>
      <p:ext uri="{BB962C8B-B14F-4D97-AF65-F5344CB8AC3E}">
        <p14:creationId xmlns:p14="http://schemas.microsoft.com/office/powerpoint/2010/main" val="295768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chemeClr val="tx2">
                    <a:lumMod val="50000"/>
                  </a:schemeClr>
                </a:solidFill>
              </a:rPr>
              <a:t>Uzgoj kokoši,purana, pataka i gusaka naziva se: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govedarstvo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ovčarstvo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peradarstvo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683568" y="3717032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E:\Slike za prezentacije\scan0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42" y="2276872"/>
            <a:ext cx="330979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8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Zadane pojmove spoji crtom.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4000" dirty="0"/>
              <a:t>                                  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pčelarstvo                                    </a:t>
            </a:r>
          </a:p>
          <a:p>
            <a:pPr marL="0" indent="0">
              <a:buNone/>
            </a:pPr>
            <a:endParaRPr lang="hr-H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povrtlarstvo</a:t>
            </a:r>
          </a:p>
          <a:p>
            <a:pPr marL="0" indent="0">
              <a:buNone/>
            </a:pPr>
            <a:endParaRPr lang="hr-HR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kozarstvo </a:t>
            </a:r>
          </a:p>
          <a:p>
            <a:pPr marL="0" indent="0">
              <a:buNone/>
            </a:pPr>
            <a:endParaRPr lang="hr-H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govedarstvo 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hr-HR" sz="3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                                  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779374" y="1877739"/>
            <a:ext cx="331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uzgoj goveda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652120" y="3239739"/>
            <a:ext cx="342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uzgoj pčela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907614" y="4407762"/>
            <a:ext cx="30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uzgoj povrća</a:t>
            </a:r>
          </a:p>
        </p:txBody>
      </p:sp>
      <p:cxnSp>
        <p:nvCxnSpPr>
          <p:cNvPr id="17" name="Ravni poveznik sa strelicom 16"/>
          <p:cNvCxnSpPr/>
          <p:nvPr/>
        </p:nvCxnSpPr>
        <p:spPr>
          <a:xfrm flipV="1">
            <a:off x="2699792" y="2261730"/>
            <a:ext cx="3079582" cy="253542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/>
          <p:cNvSpPr txBox="1"/>
          <p:nvPr/>
        </p:nvSpPr>
        <p:spPr>
          <a:xfrm>
            <a:off x="5995398" y="5733256"/>
            <a:ext cx="30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uzgoj koza</a:t>
            </a:r>
          </a:p>
        </p:txBody>
      </p:sp>
      <p:cxnSp>
        <p:nvCxnSpPr>
          <p:cNvPr id="14" name="Ravni poveznik sa strelicom 13"/>
          <p:cNvCxnSpPr>
            <a:endCxn id="10" idx="1"/>
          </p:cNvCxnSpPr>
          <p:nvPr/>
        </p:nvCxnSpPr>
        <p:spPr>
          <a:xfrm>
            <a:off x="2411760" y="2139349"/>
            <a:ext cx="3240360" cy="13620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/>
          <p:cNvCxnSpPr>
            <a:endCxn id="11" idx="1"/>
          </p:cNvCxnSpPr>
          <p:nvPr/>
        </p:nvCxnSpPr>
        <p:spPr>
          <a:xfrm>
            <a:off x="2699792" y="2996952"/>
            <a:ext cx="3207822" cy="167242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/>
          <p:cNvCxnSpPr>
            <a:endCxn id="12" idx="1"/>
          </p:cNvCxnSpPr>
          <p:nvPr/>
        </p:nvCxnSpPr>
        <p:spPr>
          <a:xfrm>
            <a:off x="2195736" y="3833162"/>
            <a:ext cx="3799662" cy="216170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3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1868265" y="1772816"/>
            <a:ext cx="9144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1052736"/>
            <a:ext cx="8027053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>
                <a:solidFill>
                  <a:srgbClr val="002060"/>
                </a:solidFill>
              </a:rPr>
              <a:t>Šumarstvo spada u poljoprivredu.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3074" name="Picture 2" descr="E:\Slike za prezentacije\scan0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3532019" cy="380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4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21220544"/>
              </p:ext>
            </p:extLst>
          </p:nvPr>
        </p:nvGraphicFramePr>
        <p:xfrm>
          <a:off x="329991" y="520671"/>
          <a:ext cx="9658350" cy="6165852"/>
        </p:xfrm>
        <a:graphic>
          <a:graphicData uri="http://schemas.openxmlformats.org/drawingml/2006/table">
            <a:tbl>
              <a:tblPr/>
              <a:tblGrid>
                <a:gridCol w="2674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4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turisti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prodaja odjeće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ljekarnik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more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prodaja obuće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doktor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toplice</a:t>
                      </a:r>
                      <a:endParaRPr kumimoji="0" lang="hr-H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samoposluga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bolnica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turizam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trgovina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zdravstvo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USLUGE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070" name="Rectangle 38"/>
          <p:cNvSpPr>
            <a:spLocks noChangeArrowheads="1"/>
          </p:cNvSpPr>
          <p:nvPr/>
        </p:nvSpPr>
        <p:spPr bwMode="auto">
          <a:xfrm>
            <a:off x="360332" y="552155"/>
            <a:ext cx="2627312" cy="11874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A1</a:t>
            </a:r>
          </a:p>
        </p:txBody>
      </p:sp>
      <p:sp>
        <p:nvSpPr>
          <p:cNvPr id="44071" name="Rectangle 39"/>
          <p:cNvSpPr>
            <a:spLocks noChangeArrowheads="1"/>
          </p:cNvSpPr>
          <p:nvPr/>
        </p:nvSpPr>
        <p:spPr bwMode="auto">
          <a:xfrm>
            <a:off x="3000429" y="559540"/>
            <a:ext cx="2627313" cy="11874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B1</a:t>
            </a:r>
          </a:p>
        </p:txBody>
      </p:sp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5710824" y="1799041"/>
            <a:ext cx="2627313" cy="11874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C1</a:t>
            </a:r>
          </a:p>
        </p:txBody>
      </p:sp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395536" y="1772816"/>
            <a:ext cx="2627313" cy="11874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A2</a:t>
            </a:r>
          </a:p>
        </p:txBody>
      </p:sp>
      <p:sp>
        <p:nvSpPr>
          <p:cNvPr id="44074" name="Rectangle 42"/>
          <p:cNvSpPr>
            <a:spLocks noChangeArrowheads="1"/>
          </p:cNvSpPr>
          <p:nvPr/>
        </p:nvSpPr>
        <p:spPr bwMode="auto">
          <a:xfrm>
            <a:off x="3022849" y="1758899"/>
            <a:ext cx="2627313" cy="11874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B2</a:t>
            </a:r>
          </a:p>
        </p:txBody>
      </p:sp>
      <p:sp>
        <p:nvSpPr>
          <p:cNvPr id="44075" name="Rectangle 43"/>
          <p:cNvSpPr>
            <a:spLocks noChangeArrowheads="1"/>
          </p:cNvSpPr>
          <p:nvPr/>
        </p:nvSpPr>
        <p:spPr bwMode="auto">
          <a:xfrm>
            <a:off x="5710824" y="552155"/>
            <a:ext cx="2627313" cy="11874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C2</a:t>
            </a:r>
          </a:p>
        </p:txBody>
      </p:sp>
      <p:sp>
        <p:nvSpPr>
          <p:cNvPr id="44076" name="Rectangle 44"/>
          <p:cNvSpPr>
            <a:spLocks noChangeArrowheads="1"/>
          </p:cNvSpPr>
          <p:nvPr/>
        </p:nvSpPr>
        <p:spPr bwMode="auto">
          <a:xfrm>
            <a:off x="379752" y="2960266"/>
            <a:ext cx="2627312" cy="11874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A3</a:t>
            </a:r>
          </a:p>
        </p:txBody>
      </p:sp>
      <p:sp>
        <p:nvSpPr>
          <p:cNvPr id="44077" name="Rectangle 45"/>
          <p:cNvSpPr>
            <a:spLocks noChangeArrowheads="1"/>
          </p:cNvSpPr>
          <p:nvPr/>
        </p:nvSpPr>
        <p:spPr bwMode="auto">
          <a:xfrm>
            <a:off x="3038082" y="3009474"/>
            <a:ext cx="2627312" cy="11874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B3</a:t>
            </a:r>
          </a:p>
        </p:txBody>
      </p:sp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5710824" y="2965930"/>
            <a:ext cx="2627313" cy="11874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2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C3</a:t>
            </a:r>
          </a:p>
        </p:txBody>
      </p:sp>
      <p:sp>
        <p:nvSpPr>
          <p:cNvPr id="44079" name="Rectangle 47"/>
          <p:cNvSpPr>
            <a:spLocks noChangeArrowheads="1"/>
          </p:cNvSpPr>
          <p:nvPr/>
        </p:nvSpPr>
        <p:spPr bwMode="auto">
          <a:xfrm>
            <a:off x="395537" y="4196924"/>
            <a:ext cx="2627312" cy="1187450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3200" b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</a:t>
            </a:r>
          </a:p>
        </p:txBody>
      </p:sp>
      <p:sp>
        <p:nvSpPr>
          <p:cNvPr id="44080" name="Rectangle 48"/>
          <p:cNvSpPr>
            <a:spLocks noChangeArrowheads="1"/>
          </p:cNvSpPr>
          <p:nvPr/>
        </p:nvSpPr>
        <p:spPr bwMode="auto">
          <a:xfrm>
            <a:off x="3054671" y="4203853"/>
            <a:ext cx="2627312" cy="1187450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3200" b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</a:t>
            </a:r>
          </a:p>
        </p:txBody>
      </p:sp>
      <p:sp>
        <p:nvSpPr>
          <p:cNvPr id="44081" name="Rectangle 49"/>
          <p:cNvSpPr>
            <a:spLocks noChangeArrowheads="1"/>
          </p:cNvSpPr>
          <p:nvPr/>
        </p:nvSpPr>
        <p:spPr bwMode="auto">
          <a:xfrm>
            <a:off x="5689298" y="4218273"/>
            <a:ext cx="2627312" cy="1187450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3200" b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</a:t>
            </a:r>
          </a:p>
        </p:txBody>
      </p:sp>
      <p:sp>
        <p:nvSpPr>
          <p:cNvPr id="44082" name="Rectangle 50"/>
          <p:cNvSpPr>
            <a:spLocks noChangeArrowheads="1"/>
          </p:cNvSpPr>
          <p:nvPr/>
        </p:nvSpPr>
        <p:spPr bwMode="auto">
          <a:xfrm>
            <a:off x="332196" y="5405723"/>
            <a:ext cx="8005763" cy="12954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hr-HR" sz="3200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KONAČNO RJEŠENJE</a:t>
            </a:r>
            <a:endParaRPr lang="en-US" sz="3200" b="1" dirty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0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10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10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10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10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10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10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8" dur="10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10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0" dur="10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10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2" dur="1000"/>
                                        <p:tgtEl>
                                          <p:spTgt spid="44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8" dur="1000"/>
                                        <p:tgtEl>
                                          <p:spTgt spid="44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2"/>
                  </p:tgtEl>
                </p:cond>
              </p:nextCondLst>
            </p:seq>
          </p:childTnLst>
        </p:cTn>
      </p:par>
    </p:tnLst>
    <p:bldLst>
      <p:bldP spid="44070" grpId="0" animBg="1"/>
      <p:bldP spid="44071" grpId="0" animBg="1"/>
      <p:bldP spid="44072" grpId="0" animBg="1"/>
      <p:bldP spid="44073" grpId="0" animBg="1"/>
      <p:bldP spid="44074" grpId="0" animBg="1"/>
      <p:bldP spid="44075" grpId="0" animBg="1"/>
      <p:bldP spid="44076" grpId="0" animBg="1"/>
      <p:bldP spid="44077" grpId="0" animBg="1"/>
      <p:bldP spid="44078" grpId="0" animBg="1"/>
      <p:bldP spid="44079" grpId="0" animBg="1"/>
      <p:bldP spid="44080" grpId="0" animBg="1"/>
      <p:bldP spid="44081" grpId="0" animBg="1"/>
      <p:bldP spid="440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miješeno lice 9"/>
          <p:cNvSpPr/>
          <p:nvPr/>
        </p:nvSpPr>
        <p:spPr>
          <a:xfrm>
            <a:off x="1979712" y="5736031"/>
            <a:ext cx="684076" cy="718230"/>
          </a:xfrm>
          <a:prstGeom prst="smileyFace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Nasmiješeno lice 14"/>
          <p:cNvSpPr/>
          <p:nvPr/>
        </p:nvSpPr>
        <p:spPr>
          <a:xfrm>
            <a:off x="5969763" y="4198797"/>
            <a:ext cx="684076" cy="718230"/>
          </a:xfrm>
          <a:prstGeom prst="smileyFace">
            <a:avLst>
              <a:gd name="adj" fmla="val -4653"/>
            </a:avLst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Nasmiješeno lice 12"/>
          <p:cNvSpPr/>
          <p:nvPr/>
        </p:nvSpPr>
        <p:spPr>
          <a:xfrm>
            <a:off x="6061241" y="2492151"/>
            <a:ext cx="684076" cy="718230"/>
          </a:xfrm>
          <a:prstGeom prst="smileyFace">
            <a:avLst>
              <a:gd name="adj" fmla="val -4653"/>
            </a:avLst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Nasmiješeno lice 13"/>
          <p:cNvSpPr/>
          <p:nvPr/>
        </p:nvSpPr>
        <p:spPr>
          <a:xfrm>
            <a:off x="2297099" y="3654713"/>
            <a:ext cx="684076" cy="718230"/>
          </a:xfrm>
          <a:prstGeom prst="smileyFace">
            <a:avLst>
              <a:gd name="adj" fmla="val -4653"/>
            </a:avLst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ijagram toka: Izmjenična obrada 6"/>
          <p:cNvSpPr/>
          <p:nvPr/>
        </p:nvSpPr>
        <p:spPr>
          <a:xfrm>
            <a:off x="1403648" y="5663098"/>
            <a:ext cx="2232248" cy="86409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šumarstvo</a:t>
            </a:r>
          </a:p>
        </p:txBody>
      </p:sp>
      <p:sp>
        <p:nvSpPr>
          <p:cNvPr id="12" name="Nasmiješeno lice 11"/>
          <p:cNvSpPr/>
          <p:nvPr/>
        </p:nvSpPr>
        <p:spPr>
          <a:xfrm>
            <a:off x="1945192" y="2133036"/>
            <a:ext cx="684076" cy="718230"/>
          </a:xfrm>
          <a:prstGeom prst="smileyFace">
            <a:avLst>
              <a:gd name="adj" fmla="val -4653"/>
            </a:avLst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Izbaci uljeza! Objasni. </a:t>
            </a:r>
          </a:p>
        </p:txBody>
      </p:sp>
      <p:sp>
        <p:nvSpPr>
          <p:cNvPr id="4" name="Dijagram toka: Izmjenična obrada 3"/>
          <p:cNvSpPr/>
          <p:nvPr/>
        </p:nvSpPr>
        <p:spPr>
          <a:xfrm>
            <a:off x="5573719" y="2418292"/>
            <a:ext cx="2160240" cy="865947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turizam</a:t>
            </a:r>
          </a:p>
        </p:txBody>
      </p:sp>
      <p:sp>
        <p:nvSpPr>
          <p:cNvPr id="6" name="Dijagram toka: Izmjenična obrada 5"/>
          <p:cNvSpPr/>
          <p:nvPr/>
        </p:nvSpPr>
        <p:spPr>
          <a:xfrm>
            <a:off x="5195677" y="4124939"/>
            <a:ext cx="2232248" cy="792088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školstvo</a:t>
            </a:r>
          </a:p>
        </p:txBody>
      </p:sp>
      <p:sp>
        <p:nvSpPr>
          <p:cNvPr id="8" name="Dijagram toka: Izmjenična obrada 7"/>
          <p:cNvSpPr/>
          <p:nvPr/>
        </p:nvSpPr>
        <p:spPr>
          <a:xfrm>
            <a:off x="1585152" y="3545776"/>
            <a:ext cx="2088232" cy="936104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zdravstvo</a:t>
            </a:r>
          </a:p>
        </p:txBody>
      </p:sp>
      <p:sp>
        <p:nvSpPr>
          <p:cNvPr id="9" name="Dijagram toka: Izmjenična obrada 8"/>
          <p:cNvSpPr/>
          <p:nvPr/>
        </p:nvSpPr>
        <p:spPr>
          <a:xfrm>
            <a:off x="1403648" y="2095182"/>
            <a:ext cx="2232248" cy="793938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ugostiteljstvo</a:t>
            </a:r>
          </a:p>
        </p:txBody>
      </p:sp>
    </p:spTree>
    <p:extLst>
      <p:ext uri="{BB962C8B-B14F-4D97-AF65-F5344CB8AC3E}">
        <p14:creationId xmlns:p14="http://schemas.microsoft.com/office/powerpoint/2010/main" val="134804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710393" y="1916832"/>
            <a:ext cx="9144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49280" y="1193509"/>
            <a:ext cx="8027053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>
                <a:solidFill>
                  <a:srgbClr val="002060"/>
                </a:solidFill>
              </a:rPr>
              <a:t>Promet pripada uslužnim djelatnostima.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2050" name="Picture 2" descr="E:\Slike za prezentacije\scan02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5314210" cy="304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34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2630</TotalTime>
  <Words>232</Words>
  <Application>Microsoft Office PowerPoint</Application>
  <PresentationFormat>On-screen Show (4:3)</PresentationFormat>
  <Paragraphs>153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Aharoni</vt:lpstr>
      <vt:lpstr>Arial</vt:lpstr>
      <vt:lpstr>Bookman Old Style</vt:lpstr>
      <vt:lpstr>Calibri</vt:lpstr>
      <vt:lpstr>Calibri Light</vt:lpstr>
      <vt:lpstr>Century Gothic</vt:lpstr>
      <vt:lpstr>Comic Sans MS</vt:lpstr>
      <vt:lpstr>Office Theme</vt:lpstr>
      <vt:lpstr>Gospodarske djelatnosti</vt:lpstr>
      <vt:lpstr>PowerPoint Presentation</vt:lpstr>
      <vt:lpstr>Izbaci uljeza! Objasni. </vt:lpstr>
      <vt:lpstr>Uzgoj kokoši,purana, pataka i gusaka naziva se:</vt:lpstr>
      <vt:lpstr>Zadane pojmove spoji crtom.</vt:lpstr>
      <vt:lpstr>PowerPoint Presentation</vt:lpstr>
      <vt:lpstr>PowerPoint Presentation</vt:lpstr>
      <vt:lpstr>Izbaci uljeza! Objasni. </vt:lpstr>
      <vt:lpstr>PowerPoint Presentation</vt:lpstr>
      <vt:lpstr>Što se ne proizvodi u prehrambenoj industriji?</vt:lpstr>
      <vt:lpstr> Spoji crtom riječ i pripadajuću sliku.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Maja Jelić-Kolar</cp:lastModifiedBy>
  <cp:revision>488</cp:revision>
  <dcterms:created xsi:type="dcterms:W3CDTF">2014-01-19T14:20:04Z</dcterms:created>
  <dcterms:modified xsi:type="dcterms:W3CDTF">2016-12-01T08:37:24Z</dcterms:modified>
</cp:coreProperties>
</file>