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17"/>
  </p:notesMasterIdLst>
  <p:sldIdLst>
    <p:sldId id="256" r:id="rId2"/>
    <p:sldId id="346" r:id="rId3"/>
    <p:sldId id="337" r:id="rId4"/>
    <p:sldId id="347" r:id="rId5"/>
    <p:sldId id="356" r:id="rId6"/>
    <p:sldId id="350" r:id="rId7"/>
    <p:sldId id="352" r:id="rId8"/>
    <p:sldId id="324" r:id="rId9"/>
    <p:sldId id="353" r:id="rId10"/>
    <p:sldId id="354" r:id="rId11"/>
    <p:sldId id="355" r:id="rId12"/>
    <p:sldId id="344" r:id="rId13"/>
    <p:sldId id="357" r:id="rId14"/>
    <p:sldId id="358" r:id="rId15"/>
    <p:sldId id="272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663300"/>
    <a:srgbClr val="996633"/>
    <a:srgbClr val="FF6600"/>
    <a:srgbClr val="FFFFCC"/>
    <a:srgbClr val="FFCC99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Rezervirano mjesto bilježaka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RS"/>
          </a:p>
        </p:txBody>
      </p:sp>
      <p:sp>
        <p:nvSpPr>
          <p:cNvPr id="19460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D9484B-119E-45F9-B7E1-6B01E15E9EEA}" type="slidenum">
              <a:rPr lang="hr-HR" sz="1200" smtClean="0"/>
              <a:pPr eaLnBrk="1" hangingPunct="1"/>
              <a:t>2</a:t>
            </a:fld>
            <a:endParaRPr lang="hr-H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407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12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117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16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606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338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77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848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763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564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95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839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5192" y="246354"/>
            <a:ext cx="8229600" cy="2016224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Gospodarstvo brežuljkastog i gorskog zavičaja</a:t>
            </a:r>
          </a:p>
        </p:txBody>
      </p:sp>
      <p:pic>
        <p:nvPicPr>
          <p:cNvPr id="4" name="Picture 2" descr="C:\Users\Korisnik\Pictures\My Scans\Slike za prezentacije\scan0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1773"/>
            <a:ext cx="339731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Pictures\My Scans\Slike za prezentacije\scan01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3666308" cy="242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2"/>
          <p:cNvSpPr>
            <a:spLocks noGrp="1"/>
          </p:cNvSpPr>
          <p:nvPr/>
        </p:nvSpPr>
        <p:spPr>
          <a:xfrm>
            <a:off x="2843808" y="6093296"/>
            <a:ext cx="59108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Vesna </a:t>
            </a:r>
            <a:r>
              <a:rPr lang="hr-HR" sz="2000" dirty="0" err="1"/>
              <a:t>Bego</a:t>
            </a:r>
            <a:r>
              <a:rPr lang="hr-HR" sz="2000" dirty="0"/>
              <a:t>, OŠ Dragutina </a:t>
            </a:r>
            <a:r>
              <a:rPr lang="hr-HR" sz="2000" dirty="0" err="1"/>
              <a:t>Domjanića</a:t>
            </a:r>
            <a:r>
              <a:rPr lang="hr-HR" sz="2000" dirty="0"/>
              <a:t>, Sveti Ivan Zelina</a:t>
            </a:r>
          </a:p>
        </p:txBody>
      </p:sp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/>
              <a:t>U gorskom zavičaju ljudi najviše uzgajaju: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goveda i perad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koze i svinje 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goveda i ovce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3697560" y="3613191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Korisnik\Pictures\My Scans\Slike za prezentacije\scan0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48" y="1836482"/>
            <a:ext cx="1782455" cy="425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1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pPr algn="l"/>
            <a:r>
              <a:rPr lang="hr-HR" sz="3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Poredaj pravilnim redoslijedom.</a:t>
            </a:r>
            <a:br>
              <a:rPr lang="hr-HR" sz="3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</a:br>
            <a:r>
              <a:rPr lang="hr-HR" sz="36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Napiši redne brojeve.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4000" dirty="0">
              <a:solidFill>
                <a:srgbClr val="005696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00FF"/>
                </a:solidFill>
              </a:rPr>
              <a:t>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1619672" y="1484784"/>
            <a:ext cx="752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00206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drvo se odvozi u tvornicu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1745432" y="3573016"/>
            <a:ext cx="60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00206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stabla se pile u pilani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1691679" y="2420888"/>
            <a:ext cx="7452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00206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stabla se odvoze do pilane</a:t>
            </a:r>
          </a:p>
        </p:txBody>
      </p:sp>
      <p:sp>
        <p:nvSpPr>
          <p:cNvPr id="21" name="TekstniOkvir 20"/>
          <p:cNvSpPr txBox="1"/>
          <p:nvPr/>
        </p:nvSpPr>
        <p:spPr>
          <a:xfrm>
            <a:off x="1745432" y="1484784"/>
            <a:ext cx="66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4.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1835695" y="2393998"/>
            <a:ext cx="66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2.</a:t>
            </a:r>
          </a:p>
        </p:txBody>
      </p:sp>
      <p:sp>
        <p:nvSpPr>
          <p:cNvPr id="23" name="TekstniOkvir 22"/>
          <p:cNvSpPr txBox="1"/>
          <p:nvPr/>
        </p:nvSpPr>
        <p:spPr>
          <a:xfrm>
            <a:off x="1835694" y="3483484"/>
            <a:ext cx="66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3.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1745432" y="4725144"/>
            <a:ext cx="677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00206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rušenje stabala u šumi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1745432" y="5877272"/>
            <a:ext cx="6234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00206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izrađuje se namještaj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1938069" y="4738939"/>
            <a:ext cx="66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1.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1941309" y="5899737"/>
            <a:ext cx="66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12327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16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267744" y="2936683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9442" y="1807361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U gorskom zavičaju nije razvijena drvna industrija.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4098" name="Picture 2" descr="C:\Users\Korisnik\Pictures\My Scans\Slike za prezentacije\scan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319607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1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2499" y="323057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/>
              <a:t>Što se najčešće uzgaja u gorskom zavičaju?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krumpir i kupus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pšenica i krumpir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kupus i suncokret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542499" y="2780928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Korisnik\Pictures\My Scans\Slike za prezentacije\scan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090663" cy="276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/>
              <a:t>U gorskom zavičaju nalazi se: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a)  NP Brijuni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b)  NP Risnjak</a:t>
            </a:r>
          </a:p>
          <a:p>
            <a:pPr marL="137160" indent="0">
              <a:buNone/>
            </a:pPr>
            <a:r>
              <a:rPr lang="hr-HR" sz="3200" dirty="0">
                <a:solidFill>
                  <a:srgbClr val="663300"/>
                </a:solidFill>
              </a:rPr>
              <a:t>c)  NP Kornati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522771" y="3362821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Korisnik\Pictures\My Scans\Slike za prezentacije\scan0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2813794" cy="346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85817"/>
            <a:ext cx="8507413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hr-HR" dirty="0">
                <a:solidFill>
                  <a:srgbClr val="002060"/>
                </a:solidFill>
              </a:rPr>
              <a:t>Ljudi u brežuljkastom kraju najčešće uzgajaju:    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556792"/>
            <a:ext cx="7680325" cy="4724400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latin typeface="Aharoni" pitchFamily="2" charset="-79"/>
                <a:cs typeface="Aharoni" pitchFamily="2" charset="-79"/>
              </a:rPr>
              <a:t>                    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latin typeface="Aharoni" pitchFamily="2" charset="-79"/>
                <a:cs typeface="Aharoni" pitchFamily="2" charset="-79"/>
              </a:rPr>
              <a:t>  </a:t>
            </a: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ovce        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hr-HR" sz="3600" dirty="0"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povrće                                 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                                                                                     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                          koze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hr-HR" sz="3600" dirty="0"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</a:t>
            </a:r>
            <a:r>
              <a:rPr lang="hr-HR" sz="3600" dirty="0">
                <a:solidFill>
                  <a:srgbClr val="002060"/>
                </a:solidFill>
                <a:cs typeface="Aharoni" pitchFamily="2" charset="-79"/>
              </a:rPr>
              <a:t>        svinje</a:t>
            </a: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                                                perad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                                     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                                     voće   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hr-HR" sz="36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školjke                 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Prsten 7"/>
          <p:cNvSpPr/>
          <p:nvPr/>
        </p:nvSpPr>
        <p:spPr>
          <a:xfrm>
            <a:off x="4392141" y="4170974"/>
            <a:ext cx="2708286" cy="696524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Prsten 8"/>
          <p:cNvSpPr/>
          <p:nvPr/>
        </p:nvSpPr>
        <p:spPr>
          <a:xfrm>
            <a:off x="670799" y="3796468"/>
            <a:ext cx="2390800" cy="696525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Prsten 9"/>
          <p:cNvSpPr/>
          <p:nvPr/>
        </p:nvSpPr>
        <p:spPr>
          <a:xfrm>
            <a:off x="6354862" y="1577901"/>
            <a:ext cx="2120663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6571159" y="1617117"/>
            <a:ext cx="1871663" cy="569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3100" dirty="0">
                <a:latin typeface="+mj-lt"/>
                <a:cs typeface="Aharoni" pitchFamily="2" charset="-79"/>
              </a:rPr>
              <a:t>   </a:t>
            </a:r>
            <a:r>
              <a:rPr lang="hr-HR" sz="24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goveda</a:t>
            </a:r>
          </a:p>
        </p:txBody>
      </p:sp>
      <p:sp>
        <p:nvSpPr>
          <p:cNvPr id="13" name="Prsten 12"/>
          <p:cNvSpPr/>
          <p:nvPr/>
        </p:nvSpPr>
        <p:spPr>
          <a:xfrm>
            <a:off x="1374751" y="2386015"/>
            <a:ext cx="2120663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4" name="Prsten 13"/>
          <p:cNvSpPr/>
          <p:nvPr/>
        </p:nvSpPr>
        <p:spPr>
          <a:xfrm>
            <a:off x="2670895" y="5178301"/>
            <a:ext cx="2120663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peradarstvo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                                     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ratarstvo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  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vinogradarstvo </a:t>
            </a:r>
          </a:p>
          <a:p>
            <a:pPr marL="0" indent="0">
              <a:buNone/>
            </a:pPr>
            <a:endParaRPr lang="hr-HR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stočarstvo                                   </a:t>
            </a: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2483768" y="2400959"/>
            <a:ext cx="3363669" cy="220445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>
            <a:endCxn id="8" idx="1"/>
          </p:cNvCxnSpPr>
          <p:nvPr/>
        </p:nvCxnSpPr>
        <p:spPr>
          <a:xfrm flipV="1">
            <a:off x="2915816" y="2139349"/>
            <a:ext cx="2863558" cy="226841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779374" y="1877739"/>
            <a:ext cx="331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uzgoj vinove loze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835606" y="3239739"/>
            <a:ext cx="323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uzgoj stoke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907614" y="4407762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uzgoj peradi</a:t>
            </a:r>
          </a:p>
        </p:txBody>
      </p:sp>
      <p:cxnSp>
        <p:nvCxnSpPr>
          <p:cNvPr id="17" name="Ravni poveznik sa strelicom 16"/>
          <p:cNvCxnSpPr/>
          <p:nvPr/>
        </p:nvCxnSpPr>
        <p:spPr>
          <a:xfrm>
            <a:off x="2051720" y="3407461"/>
            <a:ext cx="3943678" cy="268583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5995398" y="5865422"/>
            <a:ext cx="3094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uzgoj povrća i žitarica na oranici</a:t>
            </a:r>
          </a:p>
        </p:txBody>
      </p:sp>
      <p:cxnSp>
        <p:nvCxnSpPr>
          <p:cNvPr id="15" name="Ravni poveznik sa strelicom 14"/>
          <p:cNvCxnSpPr>
            <a:endCxn id="10" idx="1"/>
          </p:cNvCxnSpPr>
          <p:nvPr/>
        </p:nvCxnSpPr>
        <p:spPr>
          <a:xfrm flipV="1">
            <a:off x="2231740" y="3501349"/>
            <a:ext cx="3603866" cy="191291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862" y="188640"/>
            <a:ext cx="7862693" cy="1411559"/>
          </a:xfrm>
        </p:spPr>
        <p:txBody>
          <a:bodyPr>
            <a:normAutofit fontScale="90000"/>
          </a:bodyPr>
          <a:lstStyle/>
          <a:p>
            <a:br>
              <a:rPr lang="hr-HR" sz="4000" dirty="0"/>
            </a:br>
            <a:r>
              <a:rPr lang="hr-HR" sz="4000" dirty="0"/>
              <a:t>Ljudi se u brežuljkastom kraju ne bave: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78475"/>
            <a:ext cx="8686800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šumarstvom</a:t>
            </a:r>
            <a:endParaRPr lang="hr-HR" sz="3600" dirty="0"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poljoprivredom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turizmom</a:t>
            </a:r>
            <a:endParaRPr lang="hr-HR" sz="3600" dirty="0">
              <a:latin typeface="+mj-lt"/>
              <a:cs typeface="Aharoni" pitchFamily="2" charset="-79"/>
            </a:endParaRP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ugostiteljstvom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pomorstvom </a:t>
            </a:r>
          </a:p>
          <a:p>
            <a:pPr marL="514350" indent="-514350">
              <a:buClr>
                <a:srgbClr val="663300"/>
              </a:buClr>
              <a:buAutoNum type="alphaLcParenR"/>
            </a:pPr>
            <a:endParaRPr lang="hr-HR" sz="36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6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40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40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243243" y="3861048"/>
            <a:ext cx="792088" cy="82753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Korisnik\Pictures\My Scans\Slike za prezentacije\scan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972617"/>
            <a:ext cx="2902520" cy="33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0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miješeno lice 12"/>
          <p:cNvSpPr/>
          <p:nvPr/>
        </p:nvSpPr>
        <p:spPr>
          <a:xfrm>
            <a:off x="6061241" y="2492151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Nasmiješeno lice 13"/>
          <p:cNvSpPr/>
          <p:nvPr/>
        </p:nvSpPr>
        <p:spPr>
          <a:xfrm>
            <a:off x="5508104" y="4463008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ijagram toka: Izmjenična obrada 6"/>
          <p:cNvSpPr/>
          <p:nvPr/>
        </p:nvSpPr>
        <p:spPr>
          <a:xfrm>
            <a:off x="4945117" y="4428736"/>
            <a:ext cx="2232248" cy="86409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purani</a:t>
            </a:r>
          </a:p>
        </p:txBody>
      </p:sp>
      <p:sp>
        <p:nvSpPr>
          <p:cNvPr id="12" name="Nasmiješeno lice 11"/>
          <p:cNvSpPr/>
          <p:nvPr/>
        </p:nvSpPr>
        <p:spPr>
          <a:xfrm>
            <a:off x="1817681" y="3679984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Nasmiješeno lice 14"/>
          <p:cNvSpPr/>
          <p:nvPr/>
        </p:nvSpPr>
        <p:spPr>
          <a:xfrm>
            <a:off x="2321750" y="5663098"/>
            <a:ext cx="684076" cy="71823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Nasmiješeno lice 9"/>
          <p:cNvSpPr/>
          <p:nvPr/>
        </p:nvSpPr>
        <p:spPr>
          <a:xfrm>
            <a:off x="1945192" y="2091672"/>
            <a:ext cx="684076" cy="718230"/>
          </a:xfrm>
          <a:prstGeom prst="smileyFac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r>
              <a:rPr lang="hr-HR" dirty="0">
                <a:solidFill>
                  <a:srgbClr val="002060"/>
                </a:solidFill>
              </a:rPr>
              <a:t>Izbaci uljeza! Objasni. </a:t>
            </a:r>
          </a:p>
        </p:txBody>
      </p:sp>
      <p:sp>
        <p:nvSpPr>
          <p:cNvPr id="4" name="Dijagram toka: Izmjenična obrada 3"/>
          <p:cNvSpPr/>
          <p:nvPr/>
        </p:nvSpPr>
        <p:spPr>
          <a:xfrm>
            <a:off x="5450404" y="2418292"/>
            <a:ext cx="2160240" cy="86594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patke</a:t>
            </a:r>
          </a:p>
        </p:txBody>
      </p:sp>
      <p:sp>
        <p:nvSpPr>
          <p:cNvPr id="6" name="Dijagram toka: Izmjenična obrada 5"/>
          <p:cNvSpPr/>
          <p:nvPr/>
        </p:nvSpPr>
        <p:spPr>
          <a:xfrm>
            <a:off x="1385633" y="2074220"/>
            <a:ext cx="2232248" cy="79208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svinje</a:t>
            </a:r>
          </a:p>
        </p:txBody>
      </p:sp>
      <p:sp>
        <p:nvSpPr>
          <p:cNvPr id="8" name="Dijagram toka: Izmjenična obrada 7"/>
          <p:cNvSpPr/>
          <p:nvPr/>
        </p:nvSpPr>
        <p:spPr>
          <a:xfrm>
            <a:off x="1619672" y="5521616"/>
            <a:ext cx="2088232" cy="93610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guske</a:t>
            </a:r>
          </a:p>
        </p:txBody>
      </p:sp>
      <p:sp>
        <p:nvSpPr>
          <p:cNvPr id="9" name="Dijagram toka: Izmjenična obrada 8"/>
          <p:cNvSpPr/>
          <p:nvPr/>
        </p:nvSpPr>
        <p:spPr>
          <a:xfrm>
            <a:off x="1223611" y="3660443"/>
            <a:ext cx="2232248" cy="793938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rgbClr val="002060"/>
                </a:solidFill>
                <a:latin typeface="+mj-lt"/>
                <a:cs typeface="Aharoni" pitchFamily="2" charset="-79"/>
              </a:rPr>
              <a:t>kokoši</a:t>
            </a:r>
          </a:p>
        </p:txBody>
      </p:sp>
    </p:spTree>
    <p:extLst>
      <p:ext uri="{BB962C8B-B14F-4D97-AF65-F5344CB8AC3E}">
        <p14:creationId xmlns:p14="http://schemas.microsoft.com/office/powerpoint/2010/main" val="295768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660268" y="2582772"/>
            <a:ext cx="914400" cy="914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412776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U tvornicama se proizvodi hrana, odjeća i namještaj.</a:t>
            </a:r>
          </a:p>
          <a:p>
            <a:pPr marL="0" indent="0">
              <a:buNone/>
            </a:pPr>
            <a:endParaRPr lang="hr-H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200" dirty="0">
                <a:solidFill>
                  <a:srgbClr val="002060"/>
                </a:solidFill>
              </a:rPr>
              <a:t>DA          NE</a:t>
            </a:r>
          </a:p>
        </p:txBody>
      </p:sp>
      <p:pic>
        <p:nvPicPr>
          <p:cNvPr id="5122" name="Picture 2" descr="C:\Users\Korisnik\Pictures\My Scans\Slike za prezentacije\scan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2592388"/>
            <a:ext cx="2424706" cy="32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4000" dirty="0"/>
              <a:t>                                  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prehrambena</a:t>
            </a: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industrija                                    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tekstilna</a:t>
            </a: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industrija </a:t>
            </a:r>
          </a:p>
          <a:p>
            <a:pPr marL="0" indent="0">
              <a:buNone/>
            </a:pPr>
            <a:endParaRPr lang="hr-H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drvna </a:t>
            </a:r>
          </a:p>
          <a:p>
            <a:pPr marL="0" indent="0">
              <a:buNone/>
            </a:pPr>
            <a:r>
              <a:rPr lang="hr-HR" sz="3600" dirty="0">
                <a:solidFill>
                  <a:srgbClr val="002060"/>
                </a:solidFill>
              </a:rPr>
              <a:t>industrija  </a:t>
            </a: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hr-HR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sz="3000" dirty="0">
                <a:solidFill>
                  <a:srgbClr val="002060"/>
                </a:solidFill>
              </a:rPr>
              <a:t>                                   </a:t>
            </a: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2339752" y="2276872"/>
            <a:ext cx="3495854" cy="23925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>
            <a:endCxn id="8" idx="1"/>
          </p:cNvCxnSpPr>
          <p:nvPr/>
        </p:nvCxnSpPr>
        <p:spPr>
          <a:xfrm flipV="1">
            <a:off x="2051720" y="2139349"/>
            <a:ext cx="3727654" cy="121022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5779374" y="1877739"/>
            <a:ext cx="3310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proizvodnja odjeće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835606" y="3239739"/>
            <a:ext cx="323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izrada namještaja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907614" y="4407762"/>
            <a:ext cx="309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2060"/>
                </a:solidFill>
                <a:cs typeface="Aharoni" pitchFamily="2" charset="-79"/>
              </a:rPr>
              <a:t>proizvodnja hrane</a:t>
            </a:r>
          </a:p>
        </p:txBody>
      </p:sp>
      <p:cxnSp>
        <p:nvCxnSpPr>
          <p:cNvPr id="17" name="Ravni poveznik sa strelicom 16"/>
          <p:cNvCxnSpPr>
            <a:endCxn id="10" idx="1"/>
          </p:cNvCxnSpPr>
          <p:nvPr/>
        </p:nvCxnSpPr>
        <p:spPr>
          <a:xfrm flipV="1">
            <a:off x="2051720" y="3501349"/>
            <a:ext cx="3783886" cy="100777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3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/>
              <a:t>U brežuljkastom kraju ima veći broj toplica pa je razvijen: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r>
              <a:rPr lang="hr-HR" sz="3200" dirty="0"/>
              <a:t>a)  seoski turizam</a:t>
            </a:r>
          </a:p>
          <a:p>
            <a:pPr marL="137160" indent="0">
              <a:buNone/>
            </a:pPr>
            <a:r>
              <a:rPr lang="hr-HR" sz="3200" dirty="0"/>
              <a:t>b)  zdravstveni turizam</a:t>
            </a:r>
          </a:p>
          <a:p>
            <a:pPr marL="137160" indent="0">
              <a:buNone/>
            </a:pPr>
            <a:r>
              <a:rPr lang="hr-HR" sz="3200" dirty="0"/>
              <a:t>c)  morski turizam</a:t>
            </a:r>
          </a:p>
          <a:p>
            <a:pPr marL="137160" indent="0">
              <a:buNone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628650" y="3284983"/>
            <a:ext cx="752612" cy="736885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924944"/>
            <a:ext cx="162532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>
                <a:solidFill>
                  <a:srgbClr val="002060"/>
                </a:solidFill>
              </a:rPr>
              <a:t>U gorskom kraju ima mnogo šuma pa se ljudi najviše bave</a:t>
            </a:r>
            <a:endParaRPr lang="hr-HR" sz="3500" dirty="0"/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                                   </a:t>
            </a:r>
            <a:r>
              <a:rPr lang="hr-HR" sz="3500" b="1" dirty="0">
                <a:solidFill>
                  <a:srgbClr val="002060"/>
                </a:solidFill>
              </a:rPr>
              <a:t>šumarstvom.</a:t>
            </a:r>
            <a:endParaRPr lang="hr-HR" sz="35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3074" name="Picture 2" descr="C:\Users\Korisnik\Pictures\My Scans\Slike za prezentacije\scan0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2448403" cy="268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</TotalTime>
  <Words>269</Words>
  <Application>Microsoft Office PowerPoint</Application>
  <PresentationFormat>On-screen Show (4:3)</PresentationFormat>
  <Paragraphs>122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Century Gothic</vt:lpstr>
      <vt:lpstr>Wingdings</vt:lpstr>
      <vt:lpstr>Office Theme</vt:lpstr>
      <vt:lpstr>Gospodarstvo brežuljkastog i gorskog zavičaja</vt:lpstr>
      <vt:lpstr>Ljudi u brežuljkastom kraju najčešće uzgajaju:      </vt:lpstr>
      <vt:lpstr>Zadane pojmove spoji crtom.</vt:lpstr>
      <vt:lpstr> Ljudi se u brežuljkastom kraju ne bave:</vt:lpstr>
      <vt:lpstr>Izbaci uljeza! Objasni. </vt:lpstr>
      <vt:lpstr>PowerPoint Presentation</vt:lpstr>
      <vt:lpstr>Zadane pojmove spoji crtom.</vt:lpstr>
      <vt:lpstr>U brežuljkastom kraju ima veći broj toplica pa je razvijen:</vt:lpstr>
      <vt:lpstr>PowerPoint Presentation</vt:lpstr>
      <vt:lpstr>U gorskom zavičaju ljudi najviše uzgajaju:</vt:lpstr>
      <vt:lpstr>Poredaj pravilnim redoslijedom. Napiši redne brojeve.</vt:lpstr>
      <vt:lpstr>PowerPoint Presentation</vt:lpstr>
      <vt:lpstr>Što se najčešće uzgaja u gorskom zavičaju?</vt:lpstr>
      <vt:lpstr>U gorskom zavičaju nalazi se: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430</cp:revision>
  <dcterms:created xsi:type="dcterms:W3CDTF">2014-01-19T14:20:04Z</dcterms:created>
  <dcterms:modified xsi:type="dcterms:W3CDTF">2016-09-12T08:09:58Z</dcterms:modified>
</cp:coreProperties>
</file>