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notesMasterIdLst>
    <p:notesMasterId r:id="rId15"/>
  </p:notesMasterIdLst>
  <p:sldIdLst>
    <p:sldId id="256" r:id="rId2"/>
    <p:sldId id="369" r:id="rId3"/>
    <p:sldId id="372" r:id="rId4"/>
    <p:sldId id="370" r:id="rId5"/>
    <p:sldId id="378" r:id="rId6"/>
    <p:sldId id="374" r:id="rId7"/>
    <p:sldId id="376" r:id="rId8"/>
    <p:sldId id="371" r:id="rId9"/>
    <p:sldId id="373" r:id="rId10"/>
    <p:sldId id="365" r:id="rId11"/>
    <p:sldId id="377" r:id="rId12"/>
    <p:sldId id="375" r:id="rId13"/>
    <p:sldId id="272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5696"/>
    <a:srgbClr val="996633"/>
    <a:srgbClr val="FF6600"/>
    <a:srgbClr val="FFFFCC"/>
    <a:srgbClr val="FFCC99"/>
    <a:srgbClr val="D4A3D9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3354" y="1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268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100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075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415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929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548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921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570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814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207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846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217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6635874" cy="288031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Gospodarstvo i kvaliteta okoliša</a:t>
            </a:r>
          </a:p>
        </p:txBody>
      </p:sp>
      <p:sp>
        <p:nvSpPr>
          <p:cNvPr id="4" name="Podnaslov 2"/>
          <p:cNvSpPr>
            <a:spLocks noGrp="1"/>
          </p:cNvSpPr>
          <p:nvPr/>
        </p:nvSpPr>
        <p:spPr>
          <a:xfrm>
            <a:off x="2987824" y="6093296"/>
            <a:ext cx="59108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Vesna </a:t>
            </a:r>
            <a:r>
              <a:rPr lang="hr-HR" sz="2000" dirty="0" err="1"/>
              <a:t>Bego</a:t>
            </a:r>
            <a:r>
              <a:rPr lang="hr-HR" sz="2000" dirty="0"/>
              <a:t>, OŠ Dragutina </a:t>
            </a:r>
            <a:r>
              <a:rPr lang="hr-HR" sz="2000" dirty="0" err="1"/>
              <a:t>Domjanića</a:t>
            </a:r>
            <a:r>
              <a:rPr lang="hr-HR" sz="2000" dirty="0"/>
              <a:t>, Sveti Ivan Zelina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501008"/>
            <a:ext cx="3968105" cy="133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355996"/>
            <a:ext cx="7908849" cy="1035942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rgbClr val="005696"/>
                </a:solidFill>
              </a:rPr>
              <a:t>Što šteti okolišu? Objasni.</a:t>
            </a:r>
          </a:p>
        </p:txBody>
      </p:sp>
      <p:pic>
        <p:nvPicPr>
          <p:cNvPr id="4105" name="Picture 9" descr="C:\Users\Korisnik\Pictures\My Scans\Slike za prezentacije\scan018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1340768"/>
            <a:ext cx="3169034" cy="168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Korisnik\Pictures\My Scans\Slike za prezentacije\scan02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13003"/>
            <a:ext cx="1584176" cy="299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orisnik\Pictures\My Scans\Slike za prezentacije\scan02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4731"/>
            <a:ext cx="25781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isnik\Pictures\My Scans\Slike za prezentacije\scan01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125104"/>
            <a:ext cx="2516302" cy="17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risnik\Pictures\My Scans\Slike za prezentacije\scan018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504" y="1124744"/>
            <a:ext cx="2770197" cy="168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orisnik\Pictures\My Scans\Slike za prezentacije\scan020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98" y="4691106"/>
            <a:ext cx="1637779" cy="197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orisnik\Pictures\My Scans\Slike za prezentacije\scan013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707" y="3405766"/>
            <a:ext cx="1957387" cy="12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orisnik\Pictures\My Scans\Slike za prezentacije\scan013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079" y="5009010"/>
            <a:ext cx="2755598" cy="160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9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chemeClr val="bg2">
                    <a:lumMod val="50000"/>
                  </a:schemeClr>
                </a:solidFill>
              </a:rPr>
              <a:t>Čime su zaštićene ugrožene biljne i životinjske vrste?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dnevnikom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novcem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zakonom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683568" y="3717032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2" descr="E:\Slike za prezentacije\scan00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2032"/>
            <a:ext cx="4277072" cy="376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62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53954"/>
            <a:ext cx="7908849" cy="1078056"/>
          </a:xfrm>
        </p:spPr>
        <p:txBody>
          <a:bodyPr>
            <a:normAutofit fontScale="90000"/>
          </a:bodyPr>
          <a:lstStyle/>
          <a:p>
            <a:pPr algn="l"/>
            <a:r>
              <a:rPr lang="hr-HR" sz="3600" dirty="0">
                <a:solidFill>
                  <a:srgbClr val="005696"/>
                </a:solidFill>
              </a:rPr>
              <a:t>Imenuj zakonom zaštićene biljne i životinjske vrste.</a:t>
            </a:r>
          </a:p>
        </p:txBody>
      </p:sp>
      <p:pic>
        <p:nvPicPr>
          <p:cNvPr id="1026" name="Picture 2" descr="E:\Slike za prezentacije\scan022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9" y="1473200"/>
            <a:ext cx="278749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Slike za prezentacije\scan0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73200"/>
            <a:ext cx="2668214" cy="184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Slike za prezentacije\scan02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9" y="4221088"/>
            <a:ext cx="2872959" cy="183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Slike za prezentacije\scan02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2668214" cy="183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619672" y="3388350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runolist</a:t>
            </a:r>
            <a:endParaRPr lang="en-US" sz="28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4945360" y="3388350"/>
            <a:ext cx="2654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bijela šumarica</a:t>
            </a:r>
            <a:endParaRPr lang="en-US" sz="28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1482462" y="6064891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čančara</a:t>
            </a:r>
            <a:endParaRPr lang="en-US" sz="28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5261953" y="6067505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dobri dupin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574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hr-HR" sz="8000" b="1" spc="50" dirty="0">
                <a:ln w="11430"/>
                <a:solidFill>
                  <a:srgbClr val="00569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>
                <a:solidFill>
                  <a:srgbClr val="002060"/>
                </a:solidFill>
              </a:rPr>
              <a:t>Čovjek svojim djelovanjem mijenja</a:t>
            </a:r>
            <a:endParaRPr lang="hr-HR" sz="3500" dirty="0"/>
          </a:p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/>
              <a:t>           </a:t>
            </a:r>
            <a:r>
              <a:rPr lang="hr-HR" sz="3500" b="1" dirty="0">
                <a:solidFill>
                  <a:srgbClr val="002060"/>
                </a:solidFill>
              </a:rPr>
              <a:t>okoliš.</a:t>
            </a:r>
            <a:endParaRPr lang="hr-HR" sz="3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1026" name="Picture 2" descr="C:\Users\Korisnik\Pictures\My Scans\Slike za prezentacije\scan0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68148"/>
            <a:ext cx="3024335" cy="409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8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1835696" y="2395736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268760"/>
            <a:ext cx="8027053" cy="4051437"/>
          </a:xfrm>
          <a:prstGeom prst="rect">
            <a:avLst/>
          </a:prstGeom>
        </p:spPr>
        <p:txBody>
          <a:bodyPr anchor="t"/>
          <a:lstStyle/>
          <a:p>
            <a:pPr marL="0" indent="0">
              <a:buNone/>
            </a:pPr>
            <a:r>
              <a:rPr lang="hr-HR" sz="3200" dirty="0">
                <a:solidFill>
                  <a:srgbClr val="002060"/>
                </a:solidFill>
              </a:rPr>
              <a:t>Prirodna bogatstva možemo koristiti u neograničenim količinama.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4098" name="Picture 2" descr="C:\Users\Korisnik\Pictures\My Scans\Slike za prezentacije\scan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319607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chemeClr val="bg2">
                    <a:lumMod val="50000"/>
                  </a:schemeClr>
                </a:solidFill>
              </a:rPr>
              <a:t>Sve što je čovjeku potrebno za život, on uzima iz svog: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okoliša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hladnjaka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novčanika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3697560" y="2492896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Korisnik\Pictures\My Scans\Slike za prezentacije\osmije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036920"/>
            <a:ext cx="2249289" cy="408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2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chemeClr val="bg2">
                    <a:lumMod val="50000"/>
                  </a:schemeClr>
                </a:solidFill>
              </a:rPr>
              <a:t>Smeće koje imamo u našem domu trebamo: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bacati u kantu za smeće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bacati u posebne spremnike zelene 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     boje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bacati u koš za smeće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d)  razvrstavati u određene spremnike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730426" y="4725144"/>
            <a:ext cx="817238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>
                <a:solidFill>
                  <a:srgbClr val="002060"/>
                </a:solidFill>
              </a:rPr>
              <a:t>Razvrstavanjem otpada u spremnike i njegovim recikliranjem štedimo</a:t>
            </a:r>
            <a:endParaRPr lang="hr-HR" sz="3500" dirty="0"/>
          </a:p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/>
              <a:t>           </a:t>
            </a:r>
            <a:r>
              <a:rPr lang="hr-HR" sz="3500" b="1" dirty="0">
                <a:solidFill>
                  <a:srgbClr val="002060"/>
                </a:solidFill>
              </a:rPr>
              <a:t>prirodna bogatstva.</a:t>
            </a:r>
            <a:endParaRPr lang="hr-HR" sz="3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4098" name="Picture 2" descr="C:\Users\Korisnik\Pictures\My Scans\Slike za prezentacije\scan01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0888"/>
            <a:ext cx="2790335" cy="34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9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Zadane pojmove spoji crtom.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4000" dirty="0"/>
              <a:t>                                  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spremnik za staklo                                   </a:t>
            </a:r>
          </a:p>
          <a:p>
            <a:pPr marL="0" indent="0">
              <a:buNone/>
            </a:pPr>
            <a:endParaRPr lang="hr-H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spremnik za baterije</a:t>
            </a:r>
          </a:p>
          <a:p>
            <a:pPr marL="0" indent="0">
              <a:buNone/>
            </a:pPr>
            <a:endParaRPr lang="hr-HR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spremnik za metal </a:t>
            </a:r>
          </a:p>
          <a:p>
            <a:pPr marL="0" indent="0">
              <a:buNone/>
            </a:pPr>
            <a:endParaRPr lang="hr-H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spremnik za papir  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spremnik za plastiku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                                  </a:t>
            </a:r>
          </a:p>
        </p:txBody>
      </p:sp>
      <p:cxnSp>
        <p:nvCxnSpPr>
          <p:cNvPr id="5" name="Ravni poveznik sa strelicom 4"/>
          <p:cNvCxnSpPr>
            <a:endCxn id="11" idx="1"/>
          </p:cNvCxnSpPr>
          <p:nvPr/>
        </p:nvCxnSpPr>
        <p:spPr>
          <a:xfrm>
            <a:off x="3521962" y="2092704"/>
            <a:ext cx="2365424" cy="217397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>
            <a:endCxn id="8" idx="1"/>
          </p:cNvCxnSpPr>
          <p:nvPr/>
        </p:nvCxnSpPr>
        <p:spPr>
          <a:xfrm flipV="1">
            <a:off x="3851920" y="2139349"/>
            <a:ext cx="1927454" cy="76723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5779374" y="1877739"/>
            <a:ext cx="331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crveni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662977" y="2906578"/>
            <a:ext cx="342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žuti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887386" y="4005064"/>
            <a:ext cx="30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zeleni</a:t>
            </a:r>
          </a:p>
        </p:txBody>
      </p:sp>
      <p:cxnSp>
        <p:nvCxnSpPr>
          <p:cNvPr id="17" name="Ravni poveznik sa strelicom 16"/>
          <p:cNvCxnSpPr>
            <a:endCxn id="12" idx="1"/>
          </p:cNvCxnSpPr>
          <p:nvPr/>
        </p:nvCxnSpPr>
        <p:spPr>
          <a:xfrm>
            <a:off x="3521962" y="3789040"/>
            <a:ext cx="2365424" cy="141373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/>
          <p:cNvSpPr txBox="1"/>
          <p:nvPr/>
        </p:nvSpPr>
        <p:spPr>
          <a:xfrm>
            <a:off x="5887386" y="4941168"/>
            <a:ext cx="30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sivi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5887386" y="5733256"/>
            <a:ext cx="30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plavi</a:t>
            </a:r>
          </a:p>
        </p:txBody>
      </p:sp>
      <p:cxnSp>
        <p:nvCxnSpPr>
          <p:cNvPr id="14" name="Ravni poveznik sa strelicom 13"/>
          <p:cNvCxnSpPr>
            <a:endCxn id="13" idx="1"/>
          </p:cNvCxnSpPr>
          <p:nvPr/>
        </p:nvCxnSpPr>
        <p:spPr>
          <a:xfrm>
            <a:off x="3419872" y="4653136"/>
            <a:ext cx="2467514" cy="134173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 flipV="1">
            <a:off x="3851920" y="3356993"/>
            <a:ext cx="1811057" cy="210739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96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611560" y="2233953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052736"/>
            <a:ext cx="8027053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>
                <a:solidFill>
                  <a:srgbClr val="002060"/>
                </a:solidFill>
              </a:rPr>
              <a:t>Čovjek svojim djelovanjem močvare i šume pretvara u plodna polja.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3074" name="Picture 2" descr="C:\Users\Korisnik\Pictures\My Scans\Slike za prezentacije\scan0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221088"/>
            <a:ext cx="3743622" cy="213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risnik\Pictures\My Scans\Slike za prezentacije\scan01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36" y="2990017"/>
            <a:ext cx="4285886" cy="166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7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chemeClr val="bg2">
                    <a:lumMod val="50000"/>
                  </a:schemeClr>
                </a:solidFill>
              </a:rPr>
              <a:t>Koja je tvrdnja točna?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92088" y="1672208"/>
            <a:ext cx="86868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Okoliš trebamo čuvati samo za sebe.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Okoliš ne trebamo čuvati jer se priroda  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      obnavlja.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Okoliš trebamo čuvati za sebe, svoje   </a:t>
            </a:r>
          </a:p>
          <a:p>
            <a:pPr marL="137160" indent="0">
              <a:buNone/>
            </a:pPr>
            <a:r>
              <a:rPr lang="hr-HR" sz="3200" dirty="0"/>
              <a:t>    </a:t>
            </a:r>
            <a:r>
              <a:rPr lang="hr-HR" sz="3200" dirty="0">
                <a:solidFill>
                  <a:srgbClr val="663300"/>
                </a:solidFill>
              </a:rPr>
              <a:t> potomke i ostala živa bića.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d)  Okoliš trebamo čuvati za sebe i svoje   </a:t>
            </a:r>
          </a:p>
          <a:p>
            <a:pPr marL="137160" indent="0">
              <a:buNone/>
            </a:pPr>
            <a:r>
              <a:rPr lang="hr-HR" sz="3200" dirty="0"/>
              <a:t>    </a:t>
            </a:r>
            <a:r>
              <a:rPr lang="hr-HR" sz="3200" dirty="0">
                <a:solidFill>
                  <a:srgbClr val="663300"/>
                </a:solidFill>
              </a:rPr>
              <a:t> potomke.</a:t>
            </a:r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709736" y="3122001"/>
            <a:ext cx="76592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</TotalTime>
  <Words>238</Words>
  <Application>Microsoft Office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Century Gothic</vt:lpstr>
      <vt:lpstr>Office Theme</vt:lpstr>
      <vt:lpstr>Gospodarstvo i kvaliteta okoliša</vt:lpstr>
      <vt:lpstr>PowerPoint Presentation</vt:lpstr>
      <vt:lpstr>PowerPoint Presentation</vt:lpstr>
      <vt:lpstr>Sve što je čovjeku potrebno za život, on uzima iz svog:</vt:lpstr>
      <vt:lpstr>Smeće koje imamo u našem domu trebamo:</vt:lpstr>
      <vt:lpstr>PowerPoint Presentation</vt:lpstr>
      <vt:lpstr>Zadane pojmove spoji crtom.</vt:lpstr>
      <vt:lpstr>PowerPoint Presentation</vt:lpstr>
      <vt:lpstr>Koja je tvrdnja točna?</vt:lpstr>
      <vt:lpstr>Što šteti okolišu? Objasni.</vt:lpstr>
      <vt:lpstr>Čime su zaštićene ugrožene biljne i životinjske vrste?</vt:lpstr>
      <vt:lpstr>Imenuj zakonom zaštićene biljne i životinjske vrste.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Maja Jelić-Kolar</cp:lastModifiedBy>
  <cp:revision>485</cp:revision>
  <dcterms:created xsi:type="dcterms:W3CDTF">2014-01-19T14:20:04Z</dcterms:created>
  <dcterms:modified xsi:type="dcterms:W3CDTF">2016-12-01T08:40:14Z</dcterms:modified>
</cp:coreProperties>
</file>