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7" r:id="rId1"/>
  </p:sldMasterIdLst>
  <p:notesMasterIdLst>
    <p:notesMasterId r:id="rId18"/>
  </p:notesMasterIdLst>
  <p:sldIdLst>
    <p:sldId id="256" r:id="rId2"/>
    <p:sldId id="337" r:id="rId3"/>
    <p:sldId id="338" r:id="rId4"/>
    <p:sldId id="324" r:id="rId5"/>
    <p:sldId id="329" r:id="rId6"/>
    <p:sldId id="325" r:id="rId7"/>
    <p:sldId id="346" r:id="rId8"/>
    <p:sldId id="347" r:id="rId9"/>
    <p:sldId id="344" r:id="rId10"/>
    <p:sldId id="339" r:id="rId11"/>
    <p:sldId id="345" r:id="rId12"/>
    <p:sldId id="319" r:id="rId13"/>
    <p:sldId id="332" r:id="rId14"/>
    <p:sldId id="343" r:id="rId15"/>
    <p:sldId id="334" r:id="rId16"/>
    <p:sldId id="272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96"/>
    <a:srgbClr val="66CCFF"/>
    <a:srgbClr val="CCECFF"/>
    <a:srgbClr val="FFFFCC"/>
    <a:srgbClr val="FFCC99"/>
    <a:srgbClr val="D4A3D9"/>
    <a:srgbClr val="9F5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2634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04F4E-DBB4-4E0B-86CC-83A5BE9AC0AE}" type="datetimeFigureOut">
              <a:rPr lang="hr-HR" smtClean="0"/>
              <a:t>25.11.2016.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A3079-A2B8-451D-AC3D-1A95B48BA9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730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25.11.2016.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48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25.11.2016.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170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25.11.2016.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1235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25.11.2016.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846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25.11.2016.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500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25.11.2016.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607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25.11.2016.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9585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25.11.2016.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132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25.11.2016.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465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25.11.2016.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120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25.11.2016.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4630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AFC1F-AFAF-4F41-BD48-CB022B111226}" type="datetimeFigureOut">
              <a:rPr lang="hr-HR" smtClean="0"/>
              <a:t>25.11.2016.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464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56406" y="764704"/>
            <a:ext cx="8229600" cy="923528"/>
          </a:xfrm>
        </p:spPr>
        <p:txBody>
          <a:bodyPr/>
          <a:lstStyle/>
          <a:p>
            <a:r>
              <a:rPr lang="hr-HR" dirty="0">
                <a:solidFill>
                  <a:srgbClr val="005696"/>
                </a:solidFill>
              </a:rPr>
              <a:t>Gradski promet</a:t>
            </a:r>
          </a:p>
        </p:txBody>
      </p:sp>
      <p:pic>
        <p:nvPicPr>
          <p:cNvPr id="2050" name="Picture 2" descr="C:\Users\Korisnik\Pictures\My Scans\Slike za prezentacije\scan01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4753322" cy="318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naslov 2"/>
          <p:cNvSpPr txBox="1">
            <a:spLocks/>
          </p:cNvSpPr>
          <p:nvPr/>
        </p:nvSpPr>
        <p:spPr>
          <a:xfrm>
            <a:off x="2915816" y="6165304"/>
            <a:ext cx="591080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/>
              <a:t>Vesna Bego, OŠ Dragutina Domjanića, Sveti Ivan Zelina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66922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2350605" y="256490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807361"/>
            <a:ext cx="8784975" cy="4051437"/>
          </a:xfrm>
        </p:spPr>
        <p:txBody>
          <a:bodyPr anchor="t"/>
          <a:lstStyle/>
          <a:p>
            <a:pPr marL="0" indent="0">
              <a:buNone/>
            </a:pPr>
            <a:r>
              <a:rPr lang="hr-HR" sz="3200" dirty="0"/>
              <a:t>Putnici se u autobus i tramvaj ukrcavaju na kolniku.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dirty="0"/>
              <a:t>         DA          NE</a:t>
            </a:r>
          </a:p>
        </p:txBody>
      </p:sp>
      <p:pic>
        <p:nvPicPr>
          <p:cNvPr id="1026" name="Picture 2" descr="C:\Users\Korisnik\Pictures\My Scans\Slike za prezentacije\scan003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" t="1860" r="13929" b="5136"/>
          <a:stretch/>
        </p:blipFill>
        <p:spPr bwMode="auto">
          <a:xfrm>
            <a:off x="5364089" y="2636912"/>
            <a:ext cx="201622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50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08" y="637703"/>
            <a:ext cx="8856984" cy="1800200"/>
          </a:xfrm>
        </p:spPr>
        <p:txBody>
          <a:bodyPr>
            <a:normAutofit/>
          </a:bodyPr>
          <a:lstStyle/>
          <a:p>
            <a:pPr algn="l"/>
            <a:r>
              <a:rPr lang="hr-HR" sz="3600" dirty="0">
                <a:solidFill>
                  <a:srgbClr val="7030A0"/>
                </a:solidFill>
              </a:rPr>
              <a:t>Putnici se u javnim prometnim sredstvima trebaju ponašati: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504" y="2708920"/>
            <a:ext cx="8928992" cy="4051437"/>
          </a:xfrm>
        </p:spPr>
        <p:txBody>
          <a:bodyPr/>
          <a:lstStyle/>
          <a:p>
            <a:pPr marL="651510" indent="-514350">
              <a:buAutoNum type="alphaLcParenR"/>
            </a:pPr>
            <a:r>
              <a:rPr lang="hr-HR" sz="3600" dirty="0"/>
              <a:t> sebično prema putnicima, a pristojno prema vozaču</a:t>
            </a:r>
          </a:p>
          <a:p>
            <a:pPr marL="651510" indent="-514350">
              <a:buAutoNum type="alphaLcParenR"/>
            </a:pPr>
            <a:r>
              <a:rPr lang="hr-HR" sz="3600" dirty="0"/>
              <a:t> pristojno prema putnicima, neljubazno prema vozaču</a:t>
            </a:r>
          </a:p>
          <a:p>
            <a:pPr marL="651510" indent="-514350">
              <a:buAutoNum type="alphaLcParenR"/>
            </a:pPr>
            <a:r>
              <a:rPr lang="hr-HR" sz="3600" dirty="0"/>
              <a:t> pristojno prema vozaču i ostalim putnicima</a:t>
            </a:r>
          </a:p>
          <a:p>
            <a:pPr marL="651510" indent="-514350">
              <a:buAutoNum type="alphaLcParenR"/>
            </a:pPr>
            <a:endParaRPr lang="hr-HR" dirty="0"/>
          </a:p>
          <a:p>
            <a:endParaRPr lang="hr-HR" dirty="0"/>
          </a:p>
          <a:p>
            <a:pPr marL="137160" indent="0">
              <a:buNone/>
            </a:pPr>
            <a:endParaRPr lang="hr-HR" dirty="0"/>
          </a:p>
        </p:txBody>
      </p:sp>
      <p:sp>
        <p:nvSpPr>
          <p:cNvPr id="4" name="Prsten 3"/>
          <p:cNvSpPr/>
          <p:nvPr/>
        </p:nvSpPr>
        <p:spPr>
          <a:xfrm>
            <a:off x="107504" y="4797152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4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784976" cy="864096"/>
          </a:xfrm>
        </p:spPr>
        <p:txBody>
          <a:bodyPr/>
          <a:lstStyle/>
          <a:p>
            <a:r>
              <a:rPr lang="hr-HR" dirty="0"/>
              <a:t>Korištenjem javnog gradskog prijevoza: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02738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4000" dirty="0"/>
              <a:t>         NE                  </a:t>
            </a:r>
            <a:r>
              <a:rPr lang="hr-HR" sz="4000" dirty="0" err="1"/>
              <a:t>DA</a:t>
            </a:r>
            <a:r>
              <a:rPr lang="hr-HR" sz="4000" dirty="0"/>
              <a:t>         </a:t>
            </a: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4000" dirty="0"/>
              <a:t>       DA                                            NE</a:t>
            </a:r>
          </a:p>
        </p:txBody>
      </p:sp>
      <p:sp>
        <p:nvSpPr>
          <p:cNvPr id="4" name="Dijagram toka: Izmjenična obrada 3"/>
          <p:cNvSpPr/>
          <p:nvPr/>
        </p:nvSpPr>
        <p:spPr>
          <a:xfrm>
            <a:off x="5396816" y="1770966"/>
            <a:ext cx="3168352" cy="115582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cs typeface="Aharoni" pitchFamily="2" charset="-79"/>
              </a:rPr>
              <a:t>smanjujemo prometnu gužvu</a:t>
            </a:r>
          </a:p>
        </p:txBody>
      </p:sp>
      <p:sp>
        <p:nvSpPr>
          <p:cNvPr id="7" name="Dijagram toka: Izmjenična obrada 6"/>
          <p:cNvSpPr/>
          <p:nvPr/>
        </p:nvSpPr>
        <p:spPr>
          <a:xfrm>
            <a:off x="755576" y="1774666"/>
            <a:ext cx="3055896" cy="115212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+mj-lt"/>
                <a:cs typeface="Aharoni" pitchFamily="2" charset="-79"/>
              </a:rPr>
              <a:t>povećavamo broj automobila</a:t>
            </a:r>
          </a:p>
        </p:txBody>
      </p:sp>
      <p:pic>
        <p:nvPicPr>
          <p:cNvPr id="4098" name="Picture 2" descr="C:\Users\Korisnik\Pictures\My Scans\Slike za prezentacije\scan01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542" y="3008497"/>
            <a:ext cx="1368152" cy="243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jagram toka: Izmjenična obrada 7"/>
          <p:cNvSpPr/>
          <p:nvPr/>
        </p:nvSpPr>
        <p:spPr>
          <a:xfrm>
            <a:off x="572758" y="4226320"/>
            <a:ext cx="3055896" cy="115212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+mj-lt"/>
                <a:cs typeface="Aharoni" pitchFamily="2" charset="-79"/>
              </a:rPr>
              <a:t>štitimo okoliš od onečišćenja</a:t>
            </a:r>
          </a:p>
        </p:txBody>
      </p:sp>
      <p:sp>
        <p:nvSpPr>
          <p:cNvPr id="9" name="Dijagram toka: Izmjenična obrada 8"/>
          <p:cNvSpPr/>
          <p:nvPr/>
        </p:nvSpPr>
        <p:spPr>
          <a:xfrm>
            <a:off x="5850287" y="4213564"/>
            <a:ext cx="3055896" cy="115212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+mj-lt"/>
                <a:cs typeface="Aharoni" pitchFamily="2" charset="-79"/>
              </a:rPr>
              <a:t>udobnije putujemo</a:t>
            </a:r>
          </a:p>
        </p:txBody>
      </p:sp>
    </p:spTree>
    <p:extLst>
      <p:ext uri="{BB962C8B-B14F-4D97-AF65-F5344CB8AC3E}">
        <p14:creationId xmlns:p14="http://schemas.microsoft.com/office/powerpoint/2010/main" val="17161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1043608" y="225258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9025" y="1124744"/>
            <a:ext cx="8784975" cy="4051437"/>
          </a:xfrm>
        </p:spPr>
        <p:txBody>
          <a:bodyPr anchor="t"/>
          <a:lstStyle/>
          <a:p>
            <a:pPr marL="0" indent="0">
              <a:buNone/>
            </a:pPr>
            <a:r>
              <a:rPr lang="hr-HR" sz="3200" dirty="0"/>
              <a:t>Prometna sredstva gradskog prometa kreću se kolnikom i tračnicama.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dirty="0"/>
              <a:t>         DA          NE</a:t>
            </a:r>
          </a:p>
        </p:txBody>
      </p:sp>
      <p:pic>
        <p:nvPicPr>
          <p:cNvPr id="1026" name="Picture 2" descr="C:\Users\Korisnik\Pictures\My Scans\Slike za prezentacije\scan003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9" t="2124" r="9768" b="3012"/>
          <a:stretch/>
        </p:blipFill>
        <p:spPr bwMode="auto">
          <a:xfrm>
            <a:off x="5724128" y="1988840"/>
            <a:ext cx="20162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8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68728"/>
          </a:xfrm>
        </p:spPr>
        <p:txBody>
          <a:bodyPr>
            <a:noAutofit/>
          </a:bodyPr>
          <a:lstStyle/>
          <a:p>
            <a:r>
              <a:rPr lang="hr-HR" sz="3600" dirty="0">
                <a:cs typeface="Aharoni" pitchFamily="2" charset="-79"/>
              </a:rPr>
              <a:t>Što znače ovi prometni znakovi?</a:t>
            </a:r>
            <a:br>
              <a:rPr lang="hr-HR" sz="3600" dirty="0">
                <a:cs typeface="Aharoni" pitchFamily="2" charset="-79"/>
              </a:rPr>
            </a:b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/>
          <a:lstStyle/>
          <a:p>
            <a:pPr marL="0" indent="0">
              <a:buNone/>
            </a:pPr>
            <a:endParaRPr lang="hr-HR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hr-HR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+mj-lt"/>
                <a:cs typeface="Aharoni" pitchFamily="2" charset="-79"/>
              </a:rPr>
              <a:t>                                                        </a:t>
            </a:r>
          </a:p>
          <a:p>
            <a:pPr marL="0" indent="0">
              <a:buNone/>
            </a:pPr>
            <a:endParaRPr lang="hr-HR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+mj-lt"/>
                <a:cs typeface="Aharoni" pitchFamily="2" charset="-79"/>
              </a:rPr>
              <a:t>                                                             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1122727" y="4909854"/>
            <a:ext cx="18437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stajalište</a:t>
            </a:r>
          </a:p>
          <a:p>
            <a:r>
              <a:rPr lang="hr-HR" sz="2800" dirty="0"/>
              <a:t>autobusa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5508104" y="4941168"/>
            <a:ext cx="18646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stajalište</a:t>
            </a:r>
          </a:p>
          <a:p>
            <a:r>
              <a:rPr lang="hr-HR" sz="2800" dirty="0"/>
              <a:t>tramvaja</a:t>
            </a:r>
          </a:p>
        </p:txBody>
      </p:sp>
      <p:pic>
        <p:nvPicPr>
          <p:cNvPr id="3074" name="Picture 2" descr="C:\Users\Korisnik\Pictures\My Scans\Slike za prezentacije\scan01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8" t="12501" r="3471" b="6249"/>
          <a:stretch/>
        </p:blipFill>
        <p:spPr bwMode="auto">
          <a:xfrm>
            <a:off x="1259632" y="2420888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orisnik\Pictures\My Scans\Slike za prezentacije\scan01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089" y="2204864"/>
            <a:ext cx="207664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28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hr-HR" dirty="0"/>
              <a:t>Zadane pojmove spoji crtom.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784686"/>
            <a:ext cx="8229600" cy="4911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/>
              <a:t>bicikl</a:t>
            </a:r>
          </a:p>
          <a:p>
            <a:pPr marL="0" indent="0">
              <a:buNone/>
            </a:pPr>
            <a:r>
              <a:rPr lang="hr-HR" sz="2800" dirty="0">
                <a:solidFill>
                  <a:schemeClr val="tx1"/>
                </a:solidFill>
              </a:rPr>
              <a:t>vlak</a:t>
            </a:r>
            <a:r>
              <a:rPr lang="hr-HR" sz="4000" dirty="0">
                <a:solidFill>
                  <a:srgbClr val="0000FF"/>
                </a:solidFill>
              </a:rPr>
              <a:t>                                        </a:t>
            </a:r>
            <a:endParaRPr lang="hr-HR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2800" dirty="0">
                <a:solidFill>
                  <a:schemeClr val="tx1"/>
                </a:solidFill>
              </a:rPr>
              <a:t>automobil</a:t>
            </a:r>
          </a:p>
          <a:p>
            <a:pPr marL="0" indent="0">
              <a:buNone/>
            </a:pPr>
            <a:r>
              <a:rPr lang="hr-HR" sz="2800" dirty="0">
                <a:solidFill>
                  <a:schemeClr val="tx1"/>
                </a:solidFill>
              </a:rPr>
              <a:t>autobus</a:t>
            </a:r>
            <a:r>
              <a:rPr lang="hr-HR" sz="4000" dirty="0">
                <a:solidFill>
                  <a:schemeClr val="tx1"/>
                </a:solidFill>
              </a:rPr>
              <a:t>                                      </a:t>
            </a:r>
          </a:p>
          <a:p>
            <a:pPr marL="0" indent="0">
              <a:buNone/>
            </a:pPr>
            <a:r>
              <a:rPr lang="hr-HR" sz="2800" dirty="0">
                <a:solidFill>
                  <a:schemeClr val="tx1"/>
                </a:solidFill>
              </a:rPr>
              <a:t>motocikl</a:t>
            </a:r>
          </a:p>
          <a:p>
            <a:pPr marL="0" indent="0">
              <a:buNone/>
            </a:pPr>
            <a:r>
              <a:rPr lang="hr-HR" sz="2800" dirty="0">
                <a:solidFill>
                  <a:schemeClr val="tx1"/>
                </a:solidFill>
              </a:rPr>
              <a:t>tramvaj</a:t>
            </a:r>
            <a:r>
              <a:rPr lang="hr-HR" sz="4000" dirty="0">
                <a:solidFill>
                  <a:srgbClr val="0000FF"/>
                </a:solidFill>
              </a:rPr>
              <a:t>                                       </a:t>
            </a:r>
            <a:endParaRPr lang="hr-HR" sz="4000" dirty="0">
              <a:solidFill>
                <a:srgbClr val="FF0000"/>
              </a:solidFill>
            </a:endParaRPr>
          </a:p>
        </p:txBody>
      </p:sp>
      <p:cxnSp>
        <p:nvCxnSpPr>
          <p:cNvPr id="5" name="Ravni poveznik sa strelicom 4"/>
          <p:cNvCxnSpPr/>
          <p:nvPr/>
        </p:nvCxnSpPr>
        <p:spPr>
          <a:xfrm>
            <a:off x="1403648" y="2034108"/>
            <a:ext cx="4276083" cy="224486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/>
          <p:cNvCxnSpPr/>
          <p:nvPr/>
        </p:nvCxnSpPr>
        <p:spPr>
          <a:xfrm flipV="1">
            <a:off x="1821879" y="3255000"/>
            <a:ext cx="3974257" cy="161835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sa strelicom 8"/>
          <p:cNvCxnSpPr/>
          <p:nvPr/>
        </p:nvCxnSpPr>
        <p:spPr>
          <a:xfrm>
            <a:off x="2155288" y="3164059"/>
            <a:ext cx="3524443" cy="131406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5796136" y="2440923"/>
            <a:ext cx="3310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5696"/>
                </a:solidFill>
                <a:cs typeface="Aharoni" pitchFamily="2" charset="-79"/>
              </a:rPr>
              <a:t>javna prometna </a:t>
            </a:r>
          </a:p>
          <a:p>
            <a:r>
              <a:rPr lang="hr-HR" sz="2800" dirty="0">
                <a:solidFill>
                  <a:srgbClr val="005696"/>
                </a:solidFill>
                <a:cs typeface="Aharoni" pitchFamily="2" charset="-79"/>
              </a:rPr>
              <a:t>sredstva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5679731" y="4149080"/>
            <a:ext cx="3426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5696"/>
                </a:solidFill>
                <a:cs typeface="Aharoni" pitchFamily="2" charset="-79"/>
              </a:rPr>
              <a:t>osobna prometna</a:t>
            </a:r>
          </a:p>
          <a:p>
            <a:r>
              <a:rPr lang="hr-HR" sz="2800" dirty="0">
                <a:solidFill>
                  <a:srgbClr val="005696"/>
                </a:solidFill>
                <a:cs typeface="Aharoni" pitchFamily="2" charset="-79"/>
              </a:rPr>
              <a:t>sredstva</a:t>
            </a:r>
          </a:p>
        </p:txBody>
      </p:sp>
      <p:cxnSp>
        <p:nvCxnSpPr>
          <p:cNvPr id="15" name="Ravni poveznik sa strelicom 14"/>
          <p:cNvCxnSpPr>
            <a:endCxn id="10" idx="1"/>
          </p:cNvCxnSpPr>
          <p:nvPr/>
        </p:nvCxnSpPr>
        <p:spPr>
          <a:xfrm>
            <a:off x="1979712" y="4278973"/>
            <a:ext cx="3700019" cy="34716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sa strelicom 16"/>
          <p:cNvCxnSpPr/>
          <p:nvPr/>
        </p:nvCxnSpPr>
        <p:spPr>
          <a:xfrm flipV="1">
            <a:off x="1835696" y="3069384"/>
            <a:ext cx="3988051" cy="68043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sa strelicom 20"/>
          <p:cNvCxnSpPr>
            <a:endCxn id="8" idx="1"/>
          </p:cNvCxnSpPr>
          <p:nvPr/>
        </p:nvCxnSpPr>
        <p:spPr>
          <a:xfrm>
            <a:off x="1431259" y="2644808"/>
            <a:ext cx="4364877" cy="27316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39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endParaRPr lang="hr-H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endParaRPr lang="hr-H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r-H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</a:t>
            </a:r>
            <a:r>
              <a:rPr lang="hr-HR" sz="8000" b="1" spc="50" dirty="0">
                <a:ln w="11430"/>
                <a:solidFill>
                  <a:srgbClr val="00569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Bravo !</a:t>
            </a:r>
          </a:p>
        </p:txBody>
      </p:sp>
    </p:spTree>
    <p:extLst>
      <p:ext uri="{BB962C8B-B14F-4D97-AF65-F5344CB8AC3E}">
        <p14:creationId xmlns:p14="http://schemas.microsoft.com/office/powerpoint/2010/main" val="304843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3500" dirty="0"/>
              <a:t>Prijevoz ljudi i robe iz jednog dijela grada u drugi nazivamo</a:t>
            </a:r>
          </a:p>
          <a:p>
            <a:pPr marL="0" indent="0">
              <a:buNone/>
            </a:pPr>
            <a:endParaRPr lang="hr-HR" sz="3500" dirty="0"/>
          </a:p>
          <a:p>
            <a:pPr marL="0" indent="0">
              <a:buNone/>
            </a:pPr>
            <a:r>
              <a:rPr lang="hr-HR" sz="3500" dirty="0"/>
              <a:t>                                    </a:t>
            </a:r>
            <a:r>
              <a:rPr lang="hr-HR" sz="3500" b="1" dirty="0"/>
              <a:t>gradski promet</a:t>
            </a:r>
            <a:r>
              <a:rPr lang="hr-HR" sz="3500" dirty="0"/>
              <a:t>.</a:t>
            </a: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</p:txBody>
      </p:sp>
      <p:pic>
        <p:nvPicPr>
          <p:cNvPr id="2050" name="Picture 2" descr="C:\Users\Korisnik\Pictures\My Scans\Slike za prezentacije\scan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08720"/>
            <a:ext cx="1872208" cy="247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smiješeno lice 5"/>
          <p:cNvSpPr/>
          <p:nvPr/>
        </p:nvSpPr>
        <p:spPr>
          <a:xfrm>
            <a:off x="2627784" y="1772816"/>
            <a:ext cx="914400" cy="91440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084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68728"/>
          </a:xfrm>
        </p:spPr>
        <p:txBody>
          <a:bodyPr>
            <a:noAutofit/>
          </a:bodyPr>
          <a:lstStyle/>
          <a:p>
            <a:r>
              <a:rPr lang="hr-HR" sz="3600" dirty="0">
                <a:cs typeface="Aharoni" pitchFamily="2" charset="-79"/>
              </a:rPr>
              <a:t>Koje prometno sredstvo pripada gradskom prometu?</a:t>
            </a:r>
            <a:br>
              <a:rPr lang="hr-HR" sz="3600" dirty="0">
                <a:cs typeface="Aharoni" pitchFamily="2" charset="-79"/>
              </a:rPr>
            </a:b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/>
          <a:lstStyle/>
          <a:p>
            <a:pPr marL="0" indent="0">
              <a:buNone/>
            </a:pPr>
            <a:endParaRPr lang="hr-HR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hr-HR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+mj-lt"/>
                <a:cs typeface="Aharoni" pitchFamily="2" charset="-79"/>
              </a:rPr>
              <a:t>                                                        </a:t>
            </a:r>
          </a:p>
          <a:p>
            <a:pPr marL="0" indent="0">
              <a:buNone/>
            </a:pPr>
            <a:endParaRPr lang="hr-HR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+mj-lt"/>
                <a:cs typeface="Aharoni" pitchFamily="2" charset="-79"/>
              </a:rPr>
              <a:t>                                                             </a:t>
            </a:r>
          </a:p>
        </p:txBody>
      </p:sp>
      <p:pic>
        <p:nvPicPr>
          <p:cNvPr id="5" name="Picture 2" descr="C:\Users\Korisnik\Pictures\My Scans\Slike za prezentacije\scan01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939895"/>
            <a:ext cx="1872208" cy="118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Korisnik\Pictures\My Scans\Slike za prezentacije\scan01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431" y="4985815"/>
            <a:ext cx="1880245" cy="108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Korisnik\Pictures\My Scans\Slike za prezentacije\scan01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430" y="1780104"/>
            <a:ext cx="1647668" cy="105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Korisnik\Pictures\My Scans\Slike za prezentacije\scan000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01938"/>
            <a:ext cx="1471613" cy="125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orisnik\Pictures\My Scans\Slike za prezentacije\scan00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993" y="3657437"/>
            <a:ext cx="1864701" cy="154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Korisnik\Pictures\My Scans\Slike za prezentacije\scan001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00" y="4615498"/>
            <a:ext cx="1476375" cy="11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Korisnik\Pictures\My Scans\Slike za prezentacije\scan014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884" y="5381363"/>
            <a:ext cx="1858813" cy="116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sten 13"/>
          <p:cNvSpPr/>
          <p:nvPr/>
        </p:nvSpPr>
        <p:spPr>
          <a:xfrm>
            <a:off x="563217" y="1524470"/>
            <a:ext cx="2088231" cy="2015430"/>
          </a:xfrm>
          <a:prstGeom prst="donut">
            <a:avLst>
              <a:gd name="adj" fmla="val 802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Prsten 14"/>
          <p:cNvSpPr/>
          <p:nvPr/>
        </p:nvSpPr>
        <p:spPr>
          <a:xfrm>
            <a:off x="2803848" y="2420491"/>
            <a:ext cx="2088231" cy="2015430"/>
          </a:xfrm>
          <a:prstGeom prst="donut">
            <a:avLst>
              <a:gd name="adj" fmla="val 802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Prsten 15"/>
          <p:cNvSpPr/>
          <p:nvPr/>
        </p:nvSpPr>
        <p:spPr>
          <a:xfrm>
            <a:off x="6735993" y="3459402"/>
            <a:ext cx="2088231" cy="2015430"/>
          </a:xfrm>
          <a:prstGeom prst="donut">
            <a:avLst>
              <a:gd name="adj" fmla="val 802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Prsten 16"/>
          <p:cNvSpPr/>
          <p:nvPr/>
        </p:nvSpPr>
        <p:spPr>
          <a:xfrm>
            <a:off x="107504" y="4293096"/>
            <a:ext cx="2088231" cy="2015430"/>
          </a:xfrm>
          <a:prstGeom prst="donut">
            <a:avLst>
              <a:gd name="adj" fmla="val 802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Prsten 17"/>
          <p:cNvSpPr/>
          <p:nvPr/>
        </p:nvSpPr>
        <p:spPr>
          <a:xfrm>
            <a:off x="4542191" y="4878923"/>
            <a:ext cx="2088231" cy="2015430"/>
          </a:xfrm>
          <a:prstGeom prst="donut">
            <a:avLst>
              <a:gd name="adj" fmla="val 802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4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hr-HR" dirty="0">
                <a:solidFill>
                  <a:srgbClr val="7030A0"/>
                </a:solidFill>
              </a:rPr>
              <a:t>Gradsku cestu nazivamo: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endParaRPr lang="hr-HR" sz="3200" dirty="0"/>
          </a:p>
          <a:p>
            <a:pPr marL="651510" indent="-514350">
              <a:buAutoNum type="alphaLcParenR"/>
            </a:pPr>
            <a:r>
              <a:rPr lang="hr-HR" sz="3200" dirty="0"/>
              <a:t> bijela cesta</a:t>
            </a:r>
          </a:p>
          <a:p>
            <a:pPr marL="651510" indent="-514350">
              <a:buAutoNum type="alphaLcParenR"/>
            </a:pPr>
            <a:r>
              <a:rPr lang="hr-HR" sz="3200" dirty="0"/>
              <a:t> autocesta</a:t>
            </a:r>
          </a:p>
          <a:p>
            <a:pPr marL="651510" indent="-514350">
              <a:buAutoNum type="alphaLcParenR"/>
            </a:pPr>
            <a:r>
              <a:rPr lang="hr-HR" sz="3200" dirty="0"/>
              <a:t> ulica</a:t>
            </a:r>
          </a:p>
          <a:p>
            <a:pPr marL="651510" indent="-514350">
              <a:buAutoNum type="alphaLcParenR"/>
            </a:pPr>
            <a:endParaRPr lang="hr-HR" sz="3200" dirty="0"/>
          </a:p>
          <a:p>
            <a:endParaRPr lang="hr-HR" sz="3200" dirty="0"/>
          </a:p>
          <a:p>
            <a:pPr marL="137160" indent="0">
              <a:buNone/>
            </a:pPr>
            <a:endParaRPr lang="hr-HR" sz="3200" dirty="0"/>
          </a:p>
        </p:txBody>
      </p:sp>
      <p:sp>
        <p:nvSpPr>
          <p:cNvPr id="4" name="Prsten 3"/>
          <p:cNvSpPr/>
          <p:nvPr/>
        </p:nvSpPr>
        <p:spPr>
          <a:xfrm>
            <a:off x="628650" y="3861048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Korisnik\Pictures\My Scans\Slike za prezentacije\scan01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13" y="3703699"/>
            <a:ext cx="4704010" cy="315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hr-HR" sz="3600" dirty="0">
                <a:solidFill>
                  <a:srgbClr val="7030A0"/>
                </a:solidFill>
              </a:rPr>
              <a:t>Pločnikom se kreću: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66010" lvl="4" indent="-514350">
              <a:buAutoNum type="alphaLcParenR"/>
            </a:pPr>
            <a:r>
              <a:rPr lang="hr-HR" sz="3000" dirty="0"/>
              <a:t> pješaci</a:t>
            </a:r>
          </a:p>
          <a:p>
            <a:pPr marL="2366010" lvl="4" indent="-514350">
              <a:buAutoNum type="alphaLcParenR"/>
            </a:pPr>
            <a:r>
              <a:rPr lang="hr-HR" sz="3000" dirty="0"/>
              <a:t> biciklisti</a:t>
            </a:r>
          </a:p>
          <a:p>
            <a:pPr marL="2366010" lvl="4" indent="-514350">
              <a:buAutoNum type="alphaLcParenR"/>
            </a:pPr>
            <a:r>
              <a:rPr lang="hr-HR" sz="3000" dirty="0"/>
              <a:t> motociklisti</a:t>
            </a:r>
          </a:p>
          <a:p>
            <a:pPr marL="651510" indent="-514350">
              <a:buAutoNum type="alphaLcParenR"/>
            </a:pPr>
            <a:endParaRPr lang="hr-HR" dirty="0"/>
          </a:p>
          <a:p>
            <a:endParaRPr lang="hr-HR" dirty="0"/>
          </a:p>
          <a:p>
            <a:pPr marL="137160" indent="0">
              <a:buNone/>
            </a:pPr>
            <a:endParaRPr lang="hr-HR" dirty="0"/>
          </a:p>
        </p:txBody>
      </p:sp>
      <p:sp>
        <p:nvSpPr>
          <p:cNvPr id="4" name="Prsten 3"/>
          <p:cNvSpPr/>
          <p:nvPr/>
        </p:nvSpPr>
        <p:spPr>
          <a:xfrm>
            <a:off x="2278937" y="1628800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2" descr="C:\Users\Korisnik\Pictures\My Scans\Slike za prezentacije\scan0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66" y="3861048"/>
            <a:ext cx="177322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63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1862" y="675724"/>
            <a:ext cx="7862693" cy="924475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7030A0"/>
                </a:solidFill>
              </a:rPr>
              <a:t>Što pripada gradskom prometu?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78475"/>
            <a:ext cx="8686800" cy="4709160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endParaRPr lang="hr-HR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r>
              <a:rPr lang="hr-HR" sz="2800" dirty="0">
                <a:latin typeface="+mj-lt"/>
                <a:cs typeface="Aharoni" pitchFamily="2" charset="-79"/>
              </a:rPr>
              <a:t>automobil, željeznički kolodvor i tramvaj</a:t>
            </a:r>
          </a:p>
          <a:p>
            <a:pPr marL="514350" indent="-514350">
              <a:buAutoNum type="alphaLcParenR"/>
            </a:pPr>
            <a:endParaRPr lang="hr-HR" sz="28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r>
              <a:rPr lang="hr-HR" sz="2800" dirty="0">
                <a:latin typeface="+mj-lt"/>
                <a:cs typeface="Aharoni" pitchFamily="2" charset="-79"/>
              </a:rPr>
              <a:t>motocikl, stajalište i tanker</a:t>
            </a:r>
          </a:p>
          <a:p>
            <a:pPr marL="514350" indent="-514350">
              <a:buAutoNum type="alphaLcParenR"/>
            </a:pPr>
            <a:endParaRPr lang="hr-HR" sz="28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r>
              <a:rPr lang="hr-HR" sz="2800" dirty="0">
                <a:latin typeface="+mj-lt"/>
                <a:cs typeface="Aharoni" pitchFamily="2" charset="-79"/>
              </a:rPr>
              <a:t>autobus, brod i gliser</a:t>
            </a:r>
          </a:p>
          <a:p>
            <a:pPr marL="514350" indent="-514350">
              <a:buAutoNum type="alphaLcParenR"/>
            </a:pPr>
            <a:endParaRPr lang="hr-HR" sz="2800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hr-HR" sz="32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endParaRPr lang="hr-HR" sz="3200" dirty="0">
              <a:latin typeface="+mj-lt"/>
              <a:cs typeface="Aharoni" pitchFamily="2" charset="-79"/>
            </a:endParaRPr>
          </a:p>
        </p:txBody>
      </p:sp>
      <p:sp>
        <p:nvSpPr>
          <p:cNvPr id="6" name="Prsten 5"/>
          <p:cNvSpPr/>
          <p:nvPr/>
        </p:nvSpPr>
        <p:spPr>
          <a:xfrm>
            <a:off x="240285" y="1844824"/>
            <a:ext cx="792088" cy="763063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3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miješeno lice 12"/>
          <p:cNvSpPr/>
          <p:nvPr/>
        </p:nvSpPr>
        <p:spPr>
          <a:xfrm>
            <a:off x="1781690" y="1844823"/>
            <a:ext cx="684076" cy="71823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Nasmiješeno lice 13"/>
          <p:cNvSpPr/>
          <p:nvPr/>
        </p:nvSpPr>
        <p:spPr>
          <a:xfrm>
            <a:off x="2006103" y="3725788"/>
            <a:ext cx="684076" cy="71823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Dijagram toka: Izmjenična obrada 6"/>
          <p:cNvSpPr/>
          <p:nvPr/>
        </p:nvSpPr>
        <p:spPr>
          <a:xfrm>
            <a:off x="1231512" y="3645024"/>
            <a:ext cx="2232248" cy="864096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2"/>
                </a:solidFill>
                <a:latin typeface="+mj-lt"/>
                <a:cs typeface="Aharoni" pitchFamily="2" charset="-79"/>
              </a:rPr>
              <a:t>invalidi</a:t>
            </a:r>
          </a:p>
        </p:txBody>
      </p:sp>
      <p:sp>
        <p:nvSpPr>
          <p:cNvPr id="12" name="Nasmiješeno lice 11"/>
          <p:cNvSpPr/>
          <p:nvPr/>
        </p:nvSpPr>
        <p:spPr>
          <a:xfrm>
            <a:off x="4945117" y="2529825"/>
            <a:ext cx="684076" cy="71823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Nasmiješeno lice 14"/>
          <p:cNvSpPr/>
          <p:nvPr/>
        </p:nvSpPr>
        <p:spPr>
          <a:xfrm>
            <a:off x="2321750" y="5663098"/>
            <a:ext cx="684076" cy="71823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Nasmiješeno lice 9"/>
          <p:cNvSpPr/>
          <p:nvPr/>
        </p:nvSpPr>
        <p:spPr>
          <a:xfrm>
            <a:off x="5508104" y="4444018"/>
            <a:ext cx="684076" cy="71823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125113" cy="924475"/>
          </a:xfrm>
        </p:spPr>
        <p:txBody>
          <a:bodyPr/>
          <a:lstStyle/>
          <a:p>
            <a:r>
              <a:rPr lang="hr-HR" dirty="0"/>
              <a:t>Izbaci uljeza! Objasni.</a:t>
            </a:r>
          </a:p>
        </p:txBody>
      </p:sp>
      <p:sp>
        <p:nvSpPr>
          <p:cNvPr id="4" name="Dijagram toka: Izmjenična obrada 3"/>
          <p:cNvSpPr/>
          <p:nvPr/>
        </p:nvSpPr>
        <p:spPr>
          <a:xfrm>
            <a:off x="1043608" y="1770965"/>
            <a:ext cx="2160240" cy="865947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2"/>
                </a:solidFill>
                <a:latin typeface="+mj-lt"/>
                <a:cs typeface="Aharoni" pitchFamily="2" charset="-79"/>
              </a:rPr>
              <a:t>starije osobe</a:t>
            </a:r>
          </a:p>
        </p:txBody>
      </p:sp>
      <p:sp>
        <p:nvSpPr>
          <p:cNvPr id="6" name="Dijagram toka: Izmjenična obrada 5"/>
          <p:cNvSpPr/>
          <p:nvPr/>
        </p:nvSpPr>
        <p:spPr>
          <a:xfrm>
            <a:off x="4219855" y="2492896"/>
            <a:ext cx="2232248" cy="792088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2"/>
                </a:solidFill>
                <a:latin typeface="+mj-lt"/>
                <a:cs typeface="Aharoni" pitchFamily="2" charset="-79"/>
              </a:rPr>
              <a:t>slijepe osobe</a:t>
            </a:r>
          </a:p>
        </p:txBody>
      </p:sp>
      <p:sp>
        <p:nvSpPr>
          <p:cNvPr id="8" name="Dijagram toka: Izmjenična obrada 7"/>
          <p:cNvSpPr/>
          <p:nvPr/>
        </p:nvSpPr>
        <p:spPr>
          <a:xfrm>
            <a:off x="4788024" y="4293096"/>
            <a:ext cx="2088232" cy="936104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2"/>
                </a:solidFill>
                <a:latin typeface="+mj-lt"/>
                <a:cs typeface="Aharoni" pitchFamily="2" charset="-79"/>
              </a:rPr>
              <a:t>djeca</a:t>
            </a:r>
          </a:p>
        </p:txBody>
      </p:sp>
      <p:sp>
        <p:nvSpPr>
          <p:cNvPr id="9" name="Dijagram toka: Izmjenična obrada 8"/>
          <p:cNvSpPr/>
          <p:nvPr/>
        </p:nvSpPr>
        <p:spPr>
          <a:xfrm>
            <a:off x="1547664" y="5625244"/>
            <a:ext cx="2232248" cy="793938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2"/>
                </a:solidFill>
                <a:latin typeface="+mj-lt"/>
                <a:cs typeface="Aharoni" pitchFamily="2" charset="-79"/>
              </a:rPr>
              <a:t>trudnice</a:t>
            </a:r>
          </a:p>
        </p:txBody>
      </p:sp>
    </p:spTree>
    <p:extLst>
      <p:ext uri="{BB962C8B-B14F-4D97-AF65-F5344CB8AC3E}">
        <p14:creationId xmlns:p14="http://schemas.microsoft.com/office/powerpoint/2010/main" val="181589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miješeno lice 12"/>
          <p:cNvSpPr/>
          <p:nvPr/>
        </p:nvSpPr>
        <p:spPr>
          <a:xfrm>
            <a:off x="1781690" y="1844823"/>
            <a:ext cx="684076" cy="71823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Nasmiješeno lice 13"/>
          <p:cNvSpPr/>
          <p:nvPr/>
        </p:nvSpPr>
        <p:spPr>
          <a:xfrm>
            <a:off x="2006103" y="3725788"/>
            <a:ext cx="684076" cy="71823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Dijagram toka: Izmjenična obrada 6"/>
          <p:cNvSpPr/>
          <p:nvPr/>
        </p:nvSpPr>
        <p:spPr>
          <a:xfrm>
            <a:off x="1231512" y="3645024"/>
            <a:ext cx="2232248" cy="864096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2"/>
                </a:solidFill>
                <a:latin typeface="+mj-lt"/>
                <a:cs typeface="Aharoni" pitchFamily="2" charset="-79"/>
              </a:rPr>
              <a:t>invalidi</a:t>
            </a:r>
          </a:p>
        </p:txBody>
      </p:sp>
      <p:sp>
        <p:nvSpPr>
          <p:cNvPr id="12" name="Nasmiješeno lice 11"/>
          <p:cNvSpPr/>
          <p:nvPr/>
        </p:nvSpPr>
        <p:spPr>
          <a:xfrm>
            <a:off x="4945117" y="2529825"/>
            <a:ext cx="684076" cy="71823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Nasmiješeno lice 14"/>
          <p:cNvSpPr/>
          <p:nvPr/>
        </p:nvSpPr>
        <p:spPr>
          <a:xfrm>
            <a:off x="2321750" y="5663098"/>
            <a:ext cx="684076" cy="71823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125113" cy="924475"/>
          </a:xfrm>
        </p:spPr>
        <p:txBody>
          <a:bodyPr/>
          <a:lstStyle/>
          <a:p>
            <a:r>
              <a:rPr lang="hr-HR" dirty="0"/>
              <a:t> Objasni.</a:t>
            </a:r>
          </a:p>
        </p:txBody>
      </p:sp>
      <p:sp>
        <p:nvSpPr>
          <p:cNvPr id="4" name="Dijagram toka: Izmjenična obrada 3"/>
          <p:cNvSpPr/>
          <p:nvPr/>
        </p:nvSpPr>
        <p:spPr>
          <a:xfrm>
            <a:off x="1043608" y="1770965"/>
            <a:ext cx="2160240" cy="865947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2"/>
                </a:solidFill>
                <a:latin typeface="+mj-lt"/>
                <a:cs typeface="Aharoni" pitchFamily="2" charset="-79"/>
              </a:rPr>
              <a:t>starije osobe</a:t>
            </a:r>
          </a:p>
        </p:txBody>
      </p:sp>
      <p:sp>
        <p:nvSpPr>
          <p:cNvPr id="6" name="Dijagram toka: Izmjenična obrada 5"/>
          <p:cNvSpPr/>
          <p:nvPr/>
        </p:nvSpPr>
        <p:spPr>
          <a:xfrm>
            <a:off x="4219855" y="2492896"/>
            <a:ext cx="2232248" cy="792088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2"/>
                </a:solidFill>
                <a:latin typeface="+mj-lt"/>
                <a:cs typeface="Aharoni" pitchFamily="2" charset="-79"/>
              </a:rPr>
              <a:t>slijepe osobe</a:t>
            </a:r>
          </a:p>
        </p:txBody>
      </p:sp>
      <p:sp>
        <p:nvSpPr>
          <p:cNvPr id="9" name="Dijagram toka: Izmjenična obrada 8"/>
          <p:cNvSpPr/>
          <p:nvPr/>
        </p:nvSpPr>
        <p:spPr>
          <a:xfrm>
            <a:off x="1547664" y="5625244"/>
            <a:ext cx="2232248" cy="793938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2"/>
                </a:solidFill>
                <a:latin typeface="+mj-lt"/>
                <a:cs typeface="Aharoni" pitchFamily="2" charset="-79"/>
              </a:rPr>
              <a:t>trudnice</a:t>
            </a:r>
          </a:p>
        </p:txBody>
      </p:sp>
    </p:spTree>
    <p:extLst>
      <p:ext uri="{BB962C8B-B14F-4D97-AF65-F5344CB8AC3E}">
        <p14:creationId xmlns:p14="http://schemas.microsoft.com/office/powerpoint/2010/main" val="152460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56984" cy="1800200"/>
          </a:xfrm>
        </p:spPr>
        <p:txBody>
          <a:bodyPr>
            <a:normAutofit/>
          </a:bodyPr>
          <a:lstStyle/>
          <a:p>
            <a:pPr algn="l"/>
            <a:r>
              <a:rPr lang="hr-HR" sz="3600" dirty="0">
                <a:solidFill>
                  <a:srgbClr val="7030A0"/>
                </a:solidFill>
              </a:rPr>
              <a:t>Za vožnju javnim prometnim sredstvom putnici moraju imati: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AutoNum type="alphaLcParenR"/>
            </a:pPr>
            <a:r>
              <a:rPr lang="hr-HR" sz="3600" dirty="0"/>
              <a:t> putnu kartu</a:t>
            </a:r>
          </a:p>
          <a:p>
            <a:pPr marL="651510" indent="-514350">
              <a:buAutoNum type="alphaLcParenR"/>
            </a:pPr>
            <a:r>
              <a:rPr lang="hr-HR" sz="3600" dirty="0"/>
              <a:t> prometnu dozvolu</a:t>
            </a:r>
          </a:p>
          <a:p>
            <a:pPr marL="651510" indent="-514350">
              <a:buAutoNum type="alphaLcParenR"/>
            </a:pPr>
            <a:r>
              <a:rPr lang="hr-HR" sz="3600" dirty="0"/>
              <a:t> vozačku dozvolu</a:t>
            </a:r>
          </a:p>
          <a:p>
            <a:pPr marL="651510" indent="-514350">
              <a:buAutoNum type="alphaLcParenR"/>
            </a:pPr>
            <a:endParaRPr lang="hr-HR" dirty="0"/>
          </a:p>
          <a:p>
            <a:endParaRPr lang="hr-HR" dirty="0"/>
          </a:p>
          <a:p>
            <a:pPr marL="137160" indent="0">
              <a:buNone/>
            </a:pPr>
            <a:endParaRPr lang="hr-HR" dirty="0"/>
          </a:p>
        </p:txBody>
      </p:sp>
      <p:sp>
        <p:nvSpPr>
          <p:cNvPr id="4" name="Prsten 3"/>
          <p:cNvSpPr/>
          <p:nvPr/>
        </p:nvSpPr>
        <p:spPr>
          <a:xfrm>
            <a:off x="539552" y="1736812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1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2348</TotalTime>
  <Words>231</Words>
  <Application>Microsoft Office PowerPoint</Application>
  <PresentationFormat>On-screen Show (4:3)</PresentationFormat>
  <Paragraphs>103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Aharoni</vt:lpstr>
      <vt:lpstr>Arial</vt:lpstr>
      <vt:lpstr>Calibri</vt:lpstr>
      <vt:lpstr>Calibri Light</vt:lpstr>
      <vt:lpstr>Century Gothic</vt:lpstr>
      <vt:lpstr>Office Theme</vt:lpstr>
      <vt:lpstr>Gradski promet</vt:lpstr>
      <vt:lpstr>PowerPoint Presentation</vt:lpstr>
      <vt:lpstr>Koje prometno sredstvo pripada gradskom prometu? </vt:lpstr>
      <vt:lpstr>Gradsku cestu nazivamo:</vt:lpstr>
      <vt:lpstr>Pločnikom se kreću:</vt:lpstr>
      <vt:lpstr>Što pripada gradskom prometu?</vt:lpstr>
      <vt:lpstr>Izbaci uljeza! Objasni.</vt:lpstr>
      <vt:lpstr> Objasni.</vt:lpstr>
      <vt:lpstr>Za vožnju javnim prometnim sredstvom putnici moraju imati:</vt:lpstr>
      <vt:lpstr>PowerPoint Presentation</vt:lpstr>
      <vt:lpstr>Putnici se u javnim prometnim sredstvima trebaju ponašati:</vt:lpstr>
      <vt:lpstr>Korištenjem javnog gradskog prijevoza:</vt:lpstr>
      <vt:lpstr>PowerPoint Presentation</vt:lpstr>
      <vt:lpstr>Što znače ovi prometni znakovi? </vt:lpstr>
      <vt:lpstr>Zadane pojmove spoji crtom.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Violončelo</dc:title>
  <dc:creator>Korisnik</dc:creator>
  <cp:lastModifiedBy>Maja Jelić-Kolar</cp:lastModifiedBy>
  <cp:revision>411</cp:revision>
  <dcterms:created xsi:type="dcterms:W3CDTF">2014-01-19T14:20:04Z</dcterms:created>
  <dcterms:modified xsi:type="dcterms:W3CDTF">2016-11-25T12:19:23Z</dcterms:modified>
</cp:coreProperties>
</file>