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71" r:id="rId3"/>
    <p:sldId id="295" r:id="rId4"/>
    <p:sldId id="282" r:id="rId5"/>
    <p:sldId id="283" r:id="rId6"/>
    <p:sldId id="296" r:id="rId7"/>
    <p:sldId id="284" r:id="rId8"/>
    <p:sldId id="300" r:id="rId9"/>
    <p:sldId id="285" r:id="rId10"/>
    <p:sldId id="297" r:id="rId11"/>
    <p:sldId id="299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Svijetli stil 3 - Isticanj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79B60-5A58-429D-A0D2-3B4408F03CF5}" type="datetimeFigureOut">
              <a:rPr lang="hr-HR" smtClean="0"/>
              <a:t>14.4.2020.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AEFD2-DAF5-43B9-8B6A-917649219B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8904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3D03AC-F5EE-478A-AAB7-6808F26EE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3011115-2916-4727-BC40-046FA8E5C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071AC29-64E2-4A46-BB34-125F6B327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D37F-F9B4-4D51-B409-E88A2D8C6365}" type="datetime1">
              <a:rPr lang="hr-HR" smtClean="0"/>
              <a:t>14.4.2020.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E1E63B3-AA3E-475E-AB69-09061C663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Autor: Magdalena Mikulić - Čurić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DAE95C0-5A7B-439A-9202-300F61008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2C28-9237-4B44-965D-9FB357ED5C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517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96F548-997C-4CFD-A8EE-812CCAA4B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3965C78-62FC-49B0-9017-D582C4C1A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33E025D-875E-45DB-BC94-C54C85C2D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E887-9FBE-475B-922E-E0768D61A287}" type="datetime1">
              <a:rPr lang="hr-HR" smtClean="0"/>
              <a:t>14.4.2020.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3E9EEB6-B585-4CFD-A0E1-30C90C856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Autor: Magdalena Mikulić - Čurić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968CA8C-1A0E-42C6-8883-B8595C6FE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2C28-9237-4B44-965D-9FB357ED5C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6610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03D933E-E499-40CB-9B15-DDCCAD30C2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2183BC9-2772-4943-8FD5-5E292A845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15BBEC5-A5F6-431E-8F83-8A151066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0AD9-F150-41AE-AEAD-F32A4ED512AD}" type="datetime1">
              <a:rPr lang="hr-HR" smtClean="0"/>
              <a:t>14.4.2020.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8BE69B9-7B89-4299-9024-AE94C584E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Autor: Magdalena Mikulić - Čurić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6E41CBB-9A43-41FE-B87B-2B5912325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2C28-9237-4B44-965D-9FB357ED5C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477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A627F0-C03C-4322-AE3B-B4C627970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74DF90B-9DFF-4CDC-A4A4-A838389C8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5F77F51-CFBE-45F9-876E-BAE35CE2E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729F-2BA0-4E3E-8A66-CAE1DAF26461}" type="datetime1">
              <a:rPr lang="hr-HR" smtClean="0"/>
              <a:t>14.4.2020.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6349681-E4B0-4394-96D6-F6464E24E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Autor: Magdalena Mikulić - Čurić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D45AF4B-0F5C-4EE7-AA89-B9E0E9774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2C28-9237-4B44-965D-9FB357ED5C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824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ECA1DB-1E00-4359-933C-1B2ADAAB0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7AE2DB7-E241-41AA-9E35-C2FC17E9E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F0ED51C-9DB2-4C4C-967A-C8F51B4C2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473C3-6706-43A0-B86B-ED816F9A6509}" type="datetime1">
              <a:rPr lang="hr-HR" smtClean="0"/>
              <a:t>14.4.2020.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B6F4F8E-223F-4563-82E6-86D4D44CF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Autor: Magdalena Mikulić - Čurić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C628FCB-44F8-49FF-97CD-6E29149B2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2C28-9237-4B44-965D-9FB357ED5C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875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6C56B2-3B96-41D1-B314-716C0E275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AF0AAC-CACF-44B3-9F27-A913C71AE1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5D747A2-1D20-48F1-A81B-AAB19D570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3BA9CA4-85C8-46C3-8F85-5A4727F8F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7C51-322A-407B-8AC2-9C4C9236F8A1}" type="datetime1">
              <a:rPr lang="hr-HR" smtClean="0"/>
              <a:t>14.4.2020.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1545AD5-1A08-4574-9004-28BDD4F4E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Autor: Magdalena Mikulić - Čurić</a:t>
            </a: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6995BC1-97DC-42CE-BAC3-23AA83330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2C28-9237-4B44-965D-9FB357ED5C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2127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8737F3-565A-4811-A355-321AD2FB2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44318BE-BE47-423C-9AA5-079B49EA6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85EA99D-71FA-4E5C-8D0F-7A1C3428E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DC5B733-7A70-4AFF-A005-E47A98866D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E3F0897-FB9F-4104-8044-51D32C256D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FBC6851F-A588-4FD0-92D3-99311F303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455B-E0E7-4AC2-AACB-37B4A85AC18E}" type="datetime1">
              <a:rPr lang="hr-HR" smtClean="0"/>
              <a:t>14.4.2020.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DCF548C7-8838-45A5-AB75-318D75FC8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Autor: Magdalena Mikulić - Čurić</a:t>
            </a:r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DE7F6ACE-14B0-4F74-B5F7-4BFCCC1A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2C28-9237-4B44-965D-9FB357ED5C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353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DC0281-4BE2-4713-857C-E9D647904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808F6ACA-0B81-48A0-B680-42178A9B5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1ED8-675D-448B-B1CC-8D09C8C45B47}" type="datetime1">
              <a:rPr lang="hr-HR" smtClean="0"/>
              <a:t>14.4.2020.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AF6B1A0-2AF3-42F8-8C09-025CCBBA5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Autor: Magdalena Mikulić - Čurić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6D0E04C-FD6C-4177-943F-78EE41267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2C28-9237-4B44-965D-9FB357ED5C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7282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F9BF19-77C1-41E6-A21E-D1F84CCD6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198C-3ED1-46E8-87A8-4FFDA50CCFBF}" type="datetime1">
              <a:rPr lang="hr-HR" smtClean="0"/>
              <a:t>14.4.2020.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30C23930-9EE0-4CB6-B042-A343E1E15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Autor: Magdalena Mikulić - Čurić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B700C00-47E9-470B-8D9A-CBBEE002E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2C28-9237-4B44-965D-9FB357ED5C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392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D07930-3F10-4C17-B46B-7A4E5A679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C07DBA3-2052-4B66-B05F-FC10E56F7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D24F394-38E4-4A50-A238-230DE6E18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816CCBC-86F7-4655-B445-757A1473A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B4B60-F7D6-409D-9482-6DE175DC94E9}" type="datetime1">
              <a:rPr lang="hr-HR" smtClean="0"/>
              <a:t>14.4.2020.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7160CAD-0335-475C-BA76-543D2E723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Autor: Magdalena Mikulić - Čurić</a:t>
            </a: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32385B6-DF9E-44F3-B689-D1FE601D9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2C28-9237-4B44-965D-9FB357ED5C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2087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8F9BD-23CC-472F-8A95-081C8983D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8CC0667B-C983-4427-AFDF-B52A207B6C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DEC1C24-D001-4C83-94E7-A3CEEBCDF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DA3C20-E720-4EAF-B56F-F04A46781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E0C5-3019-44EE-89FB-D8692BCDCD07}" type="datetime1">
              <a:rPr lang="hr-HR" smtClean="0"/>
              <a:t>14.4.2020.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D691B9D-BC6E-4C3E-A2E0-FB919A569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Autor: Magdalena Mikulić - Čurić</a:t>
            </a: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027EC40-7ACF-48BA-8D20-0AD4D370C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2C28-9237-4B44-965D-9FB357ED5C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8876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F835924-35C9-43A0-8F14-A7F5E4523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1F2FE8E-30DC-4BBB-AB6F-3F8851C64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32C76B9-8DE5-4AD9-9248-F501D352AB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CB772-05AC-44BC-8F1C-30C97F7A43DD}" type="datetime1">
              <a:rPr lang="hr-HR" smtClean="0"/>
              <a:t>14.4.2020.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D49A732-DF36-40CD-BF1B-B63776880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/>
              <a:t>Autor: Magdalena Mikulić - Čurić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84FE920-3689-45B1-AB73-4DE2F3F8CD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D2C28-9237-4B44-965D-9FB357ED5C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118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fif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jpeg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microsoft.com/office/2007/relationships/hdphoto" Target="../media/hdphoto6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microsoft.com/office/2007/relationships/hdphoto" Target="../media/hdphoto3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5.wdp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A4B4AF-0DC3-416A-85E7-5AB762255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Projekt – 1. svibnja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9F8E674-FE44-4E66-B8E9-7D28F9CFC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/>
              <a:t>Ova Korona oduzela nam je sve čemu smo se veselili.</a:t>
            </a:r>
          </a:p>
          <a:p>
            <a:pPr marL="0" indent="0">
              <a:buNone/>
            </a:pPr>
            <a:r>
              <a:rPr lang="hr-HR" dirty="0"/>
              <a:t>Mjere i ograničenja se ne mijenjaju i dalje se vodimo motom :</a:t>
            </a:r>
          </a:p>
          <a:p>
            <a:pPr marL="0" indent="0" algn="ctr">
              <a:buNone/>
            </a:pPr>
            <a:r>
              <a:rPr lang="hr-HR" dirty="0"/>
              <a:t> „Ostani doma!”</a:t>
            </a:r>
          </a:p>
          <a:p>
            <a:pPr marL="0" indent="0">
              <a:buNone/>
            </a:pPr>
            <a:r>
              <a:rPr lang="hr-HR" dirty="0"/>
              <a:t>Bliži se obilježavanja 1. Maja. Što učiniti?</a:t>
            </a:r>
          </a:p>
          <a:p>
            <a:pPr marL="0" indent="0">
              <a:buNone/>
            </a:pPr>
            <a:r>
              <a:rPr lang="hr-HR" dirty="0"/>
              <a:t>Roditelji su ti odlučili pomoći u tome. Ne odustajete od obilježavanja i proslaviti ćete ga u svome dvorištu. Ali samo pod jednim </a:t>
            </a:r>
          </a:p>
          <a:p>
            <a:pPr marL="0" indent="0">
              <a:buNone/>
            </a:pPr>
            <a:r>
              <a:rPr lang="hr-HR" dirty="0"/>
              <a:t>uvjetom,  a to je da ti sve pripremiš.</a:t>
            </a:r>
          </a:p>
          <a:p>
            <a:pPr marL="0" indent="0">
              <a:buNone/>
            </a:pPr>
            <a:r>
              <a:rPr lang="hr-HR" dirty="0"/>
              <a:t>Pažljivo čitaj i prati upute. Prilikom rješavanja možeš koristiti </a:t>
            </a:r>
          </a:p>
          <a:p>
            <a:pPr marL="0" indent="0">
              <a:buNone/>
            </a:pPr>
            <a:r>
              <a:rPr lang="hr-HR" dirty="0"/>
              <a:t>Udžbenik (</a:t>
            </a:r>
            <a:r>
              <a:rPr lang="hr-HR" dirty="0" err="1"/>
              <a:t>digi</a:t>
            </a:r>
            <a:r>
              <a:rPr lang="hr-HR" dirty="0"/>
              <a:t>/papirnati), </a:t>
            </a:r>
            <a:r>
              <a:rPr lang="hr-HR" dirty="0" err="1"/>
              <a:t>Izzi</a:t>
            </a:r>
            <a:r>
              <a:rPr lang="hr-HR" dirty="0"/>
              <a:t> i Internet.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099C912-F798-4B1E-85C6-7E1C80B17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729F-2BA0-4E3E-8A66-CAE1DAF26461}" type="datetime1">
              <a:rPr lang="hr-HR" smtClean="0"/>
              <a:t>14.4.2020.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67BD65D-B017-45B0-9144-3535BE0D8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Autor: Magdalena Mikulić - Čurić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1248689-2204-4D93-980B-2DA3E9750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2C28-9237-4B44-965D-9FB357ED5CE8}" type="slidenum">
              <a:rPr lang="hr-HR" smtClean="0"/>
              <a:t>1</a:t>
            </a:fld>
            <a:endParaRPr lang="hr-HR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AD75FA4F-687A-4C0D-A879-2AAD84E3F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811" y="4262534"/>
            <a:ext cx="2230341" cy="223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82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EE8E47-276E-45AD-B193-4492E0590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Stolice oko vatre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922F28C-7787-409D-87A4-AEB9DC2E2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03923"/>
          </a:xfrm>
        </p:spPr>
        <p:txBody>
          <a:bodyPr/>
          <a:lstStyle/>
          <a:p>
            <a:r>
              <a:rPr lang="hr-HR" dirty="0"/>
              <a:t>Kako se pečenje i kuhanje uvijek mora strogo nadzirati. Otac želi da postaviš minimalno dvije stolice oko vatre, kako bi mogao sjediti, ložiti vatru i pratiti što se događa.</a:t>
            </a:r>
          </a:p>
          <a:p>
            <a:r>
              <a:rPr lang="hr-HR" dirty="0"/>
              <a:t>Vodi računa kako stolice ne smiju biti preblizu i da imaš dovoljno prolaza za proći.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18EFB27-4863-4B72-B584-FAD394DF0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729F-2BA0-4E3E-8A66-CAE1DAF26461}" type="datetime1">
              <a:rPr lang="hr-HR" smtClean="0"/>
              <a:t>14.4.2020.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E4CD1DE-36C4-4DBB-9D7E-ECB31868A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Autor: Magdalena Mikulić - Čurić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26D4722-F670-4C2A-B132-A55AEB55D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2C28-9237-4B44-965D-9FB357ED5CE8}" type="slidenum">
              <a:rPr lang="hr-HR" smtClean="0"/>
              <a:t>10</a:t>
            </a:fld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0EFA8A6F-8FCA-4743-B194-492430701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0" y="3924864"/>
            <a:ext cx="2895600" cy="1581150"/>
          </a:xfrm>
          <a:prstGeom prst="rect">
            <a:avLst/>
          </a:prstGeom>
        </p:spPr>
      </p:pic>
      <p:pic>
        <p:nvPicPr>
          <p:cNvPr id="1026" name="Picture 2" descr="Shine Company Inc Adirondack Stuhl Garten Möbel Tisch - Stuhl png ...">
            <a:extLst>
              <a:ext uri="{FF2B5EF4-FFF2-40B4-BE49-F238E27FC236}">
                <a16:creationId xmlns:a16="http://schemas.microsoft.com/office/drawing/2014/main" id="{55F151B2-0A07-481E-929E-14B09EEF4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7333" l="9778" r="89778">
                        <a14:foregroundMark x1="20889" y1="7111" x2="20889" y2="7111"/>
                        <a14:foregroundMark x1="25333" y1="2222" x2="25333" y2="2222"/>
                        <a14:foregroundMark x1="37778" y1="93333" x2="37778" y2="93333"/>
                        <a14:foregroundMark x1="39556" y1="97333" x2="39556" y2="9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018" y="3692141"/>
            <a:ext cx="2046595" cy="204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ECE4D65D-A41B-4B1C-B389-ED61B0BDE2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748" y="3801999"/>
            <a:ext cx="1747683" cy="1743314"/>
          </a:xfrm>
          <a:prstGeom prst="rect">
            <a:avLst/>
          </a:prstGeom>
        </p:spPr>
      </p:pic>
      <p:sp>
        <p:nvSpPr>
          <p:cNvPr id="13" name="Pravokutnik 12">
            <a:extLst>
              <a:ext uri="{FF2B5EF4-FFF2-40B4-BE49-F238E27FC236}">
                <a16:creationId xmlns:a16="http://schemas.microsoft.com/office/drawing/2014/main" id="{1EA930FA-5D44-4108-BA82-B9B7DABB6B26}"/>
              </a:ext>
            </a:extLst>
          </p:cNvPr>
          <p:cNvSpPr/>
          <p:nvPr/>
        </p:nvSpPr>
        <p:spPr>
          <a:xfrm rot="21258600">
            <a:off x="892278" y="5458049"/>
            <a:ext cx="2635045" cy="64169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Zauzima površinu</a:t>
            </a:r>
            <a:br>
              <a:rPr lang="hr-HR" dirty="0"/>
            </a:br>
            <a:r>
              <a:rPr lang="hr-HR" dirty="0"/>
              <a:t>u obliku pravokutnika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650CB171-70F2-4DA2-BE9F-5A731632B72D}"/>
              </a:ext>
            </a:extLst>
          </p:cNvPr>
          <p:cNvSpPr txBox="1"/>
          <p:nvPr/>
        </p:nvSpPr>
        <p:spPr>
          <a:xfrm>
            <a:off x="3581399" y="5481290"/>
            <a:ext cx="81361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dirty="0"/>
              <a:t>1.5m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C2E57178-02C9-4B14-8D2D-997AECD70C74}"/>
              </a:ext>
            </a:extLst>
          </p:cNvPr>
          <p:cNvSpPr txBox="1"/>
          <p:nvPr/>
        </p:nvSpPr>
        <p:spPr>
          <a:xfrm>
            <a:off x="2081981" y="6079544"/>
            <a:ext cx="81361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dirty="0"/>
              <a:t>3.7 m</a:t>
            </a:r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C5A41FE3-31C8-40CB-916C-553DB6A44883}"/>
              </a:ext>
            </a:extLst>
          </p:cNvPr>
          <p:cNvSpPr/>
          <p:nvPr/>
        </p:nvSpPr>
        <p:spPr>
          <a:xfrm>
            <a:off x="6695768" y="3782122"/>
            <a:ext cx="973393" cy="195991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/>
              <a:t>Zauzima površinu</a:t>
            </a:r>
            <a:br>
              <a:rPr lang="hr-HR" sz="1600" dirty="0"/>
            </a:br>
            <a:r>
              <a:rPr lang="hr-HR" sz="1600" dirty="0"/>
              <a:t>u obliku pravokutnika</a:t>
            </a:r>
          </a:p>
          <a:p>
            <a:pPr algn="ctr"/>
            <a:endParaRPr lang="hr-HR" dirty="0"/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74B45FD2-941E-44B2-BA80-F5CDCFCAE5BB}"/>
              </a:ext>
            </a:extLst>
          </p:cNvPr>
          <p:cNvSpPr txBox="1"/>
          <p:nvPr/>
        </p:nvSpPr>
        <p:spPr>
          <a:xfrm>
            <a:off x="6905696" y="5738736"/>
            <a:ext cx="81361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dirty="0"/>
              <a:t>1.5m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6077F0AD-4870-4FC9-BB77-8D3E19412792}"/>
              </a:ext>
            </a:extLst>
          </p:cNvPr>
          <p:cNvSpPr txBox="1"/>
          <p:nvPr/>
        </p:nvSpPr>
        <p:spPr>
          <a:xfrm>
            <a:off x="6189922" y="4488990"/>
            <a:ext cx="55353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dirty="0"/>
              <a:t>2 m</a:t>
            </a:r>
          </a:p>
        </p:txBody>
      </p:sp>
      <p:sp>
        <p:nvSpPr>
          <p:cNvPr id="17" name="Pravokutnik 16">
            <a:extLst>
              <a:ext uri="{FF2B5EF4-FFF2-40B4-BE49-F238E27FC236}">
                <a16:creationId xmlns:a16="http://schemas.microsoft.com/office/drawing/2014/main" id="{0DEA368F-74FF-401D-883F-0B06FB3CC55E}"/>
              </a:ext>
            </a:extLst>
          </p:cNvPr>
          <p:cNvSpPr/>
          <p:nvPr/>
        </p:nvSpPr>
        <p:spPr>
          <a:xfrm>
            <a:off x="10496423" y="3978726"/>
            <a:ext cx="857377" cy="8587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200" dirty="0"/>
          </a:p>
          <a:p>
            <a:pPr algn="ctr"/>
            <a:r>
              <a:rPr lang="hr-HR" sz="1200" dirty="0"/>
              <a:t>Zauzima površinu</a:t>
            </a:r>
            <a:br>
              <a:rPr lang="hr-HR" sz="1200" dirty="0"/>
            </a:br>
            <a:r>
              <a:rPr lang="hr-HR" sz="1200" dirty="0"/>
              <a:t>u obliku kvadrata</a:t>
            </a:r>
          </a:p>
          <a:p>
            <a:pPr algn="ctr"/>
            <a:endParaRPr lang="hr-HR" sz="1400" dirty="0"/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83A0735A-F54B-4835-A7C0-69ED8108570C}"/>
              </a:ext>
            </a:extLst>
          </p:cNvPr>
          <p:cNvSpPr txBox="1"/>
          <p:nvPr/>
        </p:nvSpPr>
        <p:spPr>
          <a:xfrm>
            <a:off x="11378381" y="4341065"/>
            <a:ext cx="81361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dirty="0"/>
              <a:t>1m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82F2BECF-8429-4AB7-AAE6-B8C2709102C4}"/>
              </a:ext>
            </a:extLst>
          </p:cNvPr>
          <p:cNvSpPr txBox="1"/>
          <p:nvPr/>
        </p:nvSpPr>
        <p:spPr>
          <a:xfrm>
            <a:off x="10858264" y="4992681"/>
            <a:ext cx="81361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dirty="0"/>
              <a:t>1m</a:t>
            </a:r>
          </a:p>
        </p:txBody>
      </p:sp>
    </p:spTree>
    <p:extLst>
      <p:ext uri="{BB962C8B-B14F-4D97-AF65-F5344CB8AC3E}">
        <p14:creationId xmlns:p14="http://schemas.microsoft.com/office/powerpoint/2010/main" val="1339620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0EED0E-4266-4161-846A-79CF55F25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r-HR" dirty="0"/>
            </a:br>
            <a:r>
              <a:rPr lang="hr-HR" dirty="0"/>
              <a:t>staza, različito grmlje i cvijeće ….</a:t>
            </a:r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4C64665B-D444-4AA8-AF3D-49944CC540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667" r="95000">
                        <a14:foregroundMark x1="5667" y1="36333" x2="7667" y2="37000"/>
                        <a14:foregroundMark x1="5000" y1="25333" x2="22333" y2="26000"/>
                        <a14:foregroundMark x1="22333" y1="26000" x2="74333" y2="17000"/>
                        <a14:foregroundMark x1="74333" y1="17000" x2="74333" y2="17000"/>
                        <a14:foregroundMark x1="90000" y1="50667" x2="91667" y2="61333"/>
                        <a14:foregroundMark x1="95333" y1="37667" x2="88333" y2="37667"/>
                        <a14:foregroundMark x1="13667" y1="49333" x2="10333" y2="51000"/>
                        <a14:foregroundMark x1="4667" y1="36000" x2="6000" y2="3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59" y="1401437"/>
            <a:ext cx="2460341" cy="2460341"/>
          </a:xfrm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343CA25-FBC3-4F48-B33F-97D912469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729F-2BA0-4E3E-8A66-CAE1DAF26461}" type="datetime1">
              <a:rPr lang="hr-HR" smtClean="0"/>
              <a:t>14.4.2020.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4FF8B94-4328-4EC1-80A2-C1DC87561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Autor: Magdalena Mikulić - Čurić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04609D7-1010-4E43-A34E-12CD34484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2C28-9237-4B44-965D-9FB357ED5CE8}" type="slidenum">
              <a:rPr lang="hr-HR" smtClean="0"/>
              <a:t>11</a:t>
            </a:fld>
            <a:endParaRPr lang="hr-HR"/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E503B088-258D-4E2E-BB78-80F578125BF4}"/>
              </a:ext>
            </a:extLst>
          </p:cNvPr>
          <p:cNvSpPr/>
          <p:nvPr/>
        </p:nvSpPr>
        <p:spPr>
          <a:xfrm rot="20419135">
            <a:off x="1029928" y="3204741"/>
            <a:ext cx="2635045" cy="64169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Zauzima površinu</a:t>
            </a:r>
            <a:br>
              <a:rPr lang="hr-HR" dirty="0"/>
            </a:br>
            <a:r>
              <a:rPr lang="hr-HR" dirty="0"/>
              <a:t>u obliku pravokutnika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893E7911-F349-4035-821C-06FB15B00ED5}"/>
              </a:ext>
            </a:extLst>
          </p:cNvPr>
          <p:cNvSpPr txBox="1"/>
          <p:nvPr/>
        </p:nvSpPr>
        <p:spPr>
          <a:xfrm>
            <a:off x="3631790" y="2884060"/>
            <a:ext cx="81361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dirty="0"/>
              <a:t>1m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101D6250-FE77-4C33-AD8F-BF6FC340A55B}"/>
              </a:ext>
            </a:extLst>
          </p:cNvPr>
          <p:cNvSpPr txBox="1"/>
          <p:nvPr/>
        </p:nvSpPr>
        <p:spPr>
          <a:xfrm rot="20516808">
            <a:off x="1802990" y="2916765"/>
            <a:ext cx="81361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dirty="0"/>
              <a:t>2 m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BB484048-5042-4E68-8E47-BC9FFAB8F6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66" y="4271410"/>
            <a:ext cx="1337687" cy="2020529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D69E3977-9E01-4AAF-BE25-F91FBFF0F1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5391"/>
            <a:ext cx="2056171" cy="1683075"/>
          </a:xfrm>
          <a:prstGeom prst="rect">
            <a:avLst/>
          </a:prstGeom>
        </p:spPr>
      </p:pic>
      <p:pic>
        <p:nvPicPr>
          <p:cNvPr id="2050" name="Picture 2" descr="Garden Flowers Transparent &amp; PNG Clipart Free Download - YWD">
            <a:extLst>
              <a:ext uri="{FF2B5EF4-FFF2-40B4-BE49-F238E27FC236}">
                <a16:creationId xmlns:a16="http://schemas.microsoft.com/office/drawing/2014/main" id="{69483176-B63B-408E-9B66-B43F70D46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411" y="3840863"/>
            <a:ext cx="3556415" cy="240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niOkvir 17">
            <a:extLst>
              <a:ext uri="{FF2B5EF4-FFF2-40B4-BE49-F238E27FC236}">
                <a16:creationId xmlns:a16="http://schemas.microsoft.com/office/drawing/2014/main" id="{5260BE61-E521-4A5E-83FF-25AC8722239B}"/>
              </a:ext>
            </a:extLst>
          </p:cNvPr>
          <p:cNvSpPr txBox="1"/>
          <p:nvPr/>
        </p:nvSpPr>
        <p:spPr>
          <a:xfrm>
            <a:off x="7460044" y="2234686"/>
            <a:ext cx="42966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Pusti mašti na volju i do kraja uredi svoj </a:t>
            </a:r>
          </a:p>
          <a:p>
            <a:r>
              <a:rPr lang="hr-HR" sz="2400" dirty="0"/>
              <a:t>primjer dvorišta.</a:t>
            </a:r>
            <a:br>
              <a:rPr lang="hr-HR" sz="2400" dirty="0"/>
            </a:br>
            <a:r>
              <a:rPr lang="hr-HR" sz="2400" dirty="0"/>
              <a:t>Prema svojim željama dodaj elemente koji se tebi sviđaju.</a:t>
            </a:r>
          </a:p>
          <a:p>
            <a:r>
              <a:rPr lang="hr-HR" sz="2400" dirty="0"/>
              <a:t>Vodi računa koliki prostor zauzimaju i da s ničime ne izađeš van okvira dvorišta</a:t>
            </a:r>
          </a:p>
        </p:txBody>
      </p:sp>
    </p:spTree>
    <p:extLst>
      <p:ext uri="{BB962C8B-B14F-4D97-AF65-F5344CB8AC3E}">
        <p14:creationId xmlns:p14="http://schemas.microsoft.com/office/powerpoint/2010/main" val="775830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6BF1FB-0322-4BF0-8ED6-933A72637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4685" y="1309688"/>
            <a:ext cx="9144000" cy="2387600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hr-HR" sz="7200" b="1" dirty="0">
                <a:ln/>
                <a:solidFill>
                  <a:schemeClr val="accent4"/>
                </a:solidFill>
              </a:rPr>
              <a:t>Grupa 4 i 5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EEBFC8F-DD7A-44AD-90E3-506149BCD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2746" y="3697288"/>
            <a:ext cx="9144000" cy="165576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hr-H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Ime i prezime učenika: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hr-HR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(molim upisati svoja imena)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FB00FE6-0918-4998-8B16-0B56E8B3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1AC7-1520-4F52-ADE7-63C7CA3042EC}" type="datetime1">
              <a:rPr lang="hr-HR" smtClean="0"/>
              <a:t>14.4.2020.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03737F1-9FCF-499B-A079-EBACB4F2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Autor: Magdalena Mikulić - Čurić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099306C-ED20-4CE0-8A7D-35F2D5E4E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2C28-9237-4B44-965D-9FB357ED5CE8}" type="slidenum">
              <a:rPr lang="hr-HR" smtClean="0"/>
              <a:t>2</a:t>
            </a:fld>
            <a:endParaRPr lang="hr-HR"/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94B6757B-B2B8-4080-B1C7-1D4E847D4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9" b="95226" l="9799" r="89950">
                        <a14:foregroundMark x1="38693" y1="53769" x2="38693" y2="53769"/>
                        <a14:foregroundMark x1="39447" y1="50251" x2="36683" y2="60050"/>
                        <a14:foregroundMark x1="36683" y1="60050" x2="42211" y2="60804"/>
                        <a14:foregroundMark x1="42714" y1="49749" x2="43719" y2="63317"/>
                        <a14:foregroundMark x1="42462" y1="94221" x2="57789" y2="91709"/>
                        <a14:foregroundMark x1="44724" y1="94724" x2="54020" y2="95226"/>
                        <a14:foregroundMark x1="54020" y1="95226" x2="59799" y2="94221"/>
                        <a14:foregroundMark x1="50000" y1="61558" x2="47487" y2="76633"/>
                        <a14:foregroundMark x1="50754" y1="59799" x2="54271" y2="76884"/>
                        <a14:foregroundMark x1="79146" y1="34171" x2="73618" y2="52764"/>
                        <a14:foregroundMark x1="73367" y1="40201" x2="71859" y2="49246"/>
                        <a14:foregroundMark x1="71859" y1="49246" x2="70101" y2="520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3069" y="361245"/>
            <a:ext cx="6135509" cy="6135509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D343E313-A5CA-4AC0-B81B-9EF98A13EA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127" y="2701925"/>
            <a:ext cx="2543175" cy="1800225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02F9939D-3E1E-4098-A30A-17F2397CF3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821" y="539296"/>
            <a:ext cx="4642757" cy="232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54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85A106-05F3-43EB-87C4-43A47E968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B26A4B8-970E-4307-B302-B8A0900D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673" y="1586285"/>
            <a:ext cx="5053717" cy="4351338"/>
          </a:xfrm>
        </p:spPr>
        <p:txBody>
          <a:bodyPr>
            <a:normAutofit lnSpcReduction="10000"/>
          </a:bodyPr>
          <a:lstStyle/>
          <a:p>
            <a:r>
              <a:rPr lang="hr-HR" dirty="0"/>
              <a:t>Zamisli dvorište pravokutnog oblika kao na slici gore desno.</a:t>
            </a:r>
          </a:p>
          <a:p>
            <a:r>
              <a:rPr lang="hr-HR" dirty="0"/>
              <a:t>Tvoj zadatak je ispuniti dvorište različitim elementima kao na slici dolje desno.</a:t>
            </a:r>
          </a:p>
          <a:p>
            <a:r>
              <a:rPr lang="hr-HR" dirty="0"/>
              <a:t>Prilikom razmještanja moraš voditi računa o uvjetima koji su ti zadani na idućim slajdovima.</a:t>
            </a:r>
          </a:p>
          <a:p>
            <a:r>
              <a:rPr lang="hr-HR" dirty="0"/>
              <a:t>Osim toga, obrati pažnju na veličinu dvorišta i ne smiješ izlaziti iz danih okvira.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6530F0B-423A-404E-B842-69B8F5D2F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729F-2BA0-4E3E-8A66-CAE1DAF26461}" type="datetime1">
              <a:rPr lang="hr-HR" smtClean="0"/>
              <a:t>14.4.2020.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FD96941-C6B6-4363-8FA9-164979475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Autor: Magdalena Mikulić - Čurić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AA906D3-8D39-4971-8046-4A967C60B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2C28-9237-4B44-965D-9FB357ED5CE8}" type="slidenum">
              <a:rPr lang="hr-HR" smtClean="0"/>
              <a:t>3</a:t>
            </a:fld>
            <a:endParaRPr lang="hr-HR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3F107328-A8FE-424E-983F-CD4909924EC8}"/>
              </a:ext>
            </a:extLst>
          </p:cNvPr>
          <p:cNvSpPr/>
          <p:nvPr/>
        </p:nvSpPr>
        <p:spPr>
          <a:xfrm>
            <a:off x="7028953" y="834887"/>
            <a:ext cx="3713259" cy="1502796"/>
          </a:xfrm>
          <a:prstGeom prst="rect">
            <a:avLst/>
          </a:prstGeom>
          <a:pattFill prst="pct30">
            <a:fgClr>
              <a:schemeClr val="accent6"/>
            </a:fgClr>
            <a:bgClr>
              <a:schemeClr val="bg1"/>
            </a:bgClr>
          </a:patt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7460CEF2-29D9-46C7-BECC-D0747D8ED690}"/>
              </a:ext>
            </a:extLst>
          </p:cNvPr>
          <p:cNvSpPr txBox="1"/>
          <p:nvPr/>
        </p:nvSpPr>
        <p:spPr>
          <a:xfrm>
            <a:off x="8682824" y="2375653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15m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DD127ADF-1623-4B10-AEEA-2DA314A70756}"/>
              </a:ext>
            </a:extLst>
          </p:cNvPr>
          <p:cNvSpPr txBox="1"/>
          <p:nvPr/>
        </p:nvSpPr>
        <p:spPr>
          <a:xfrm>
            <a:off x="10679926" y="1340341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20m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2A3A6272-142D-4C74-BA03-651873845352}"/>
              </a:ext>
            </a:extLst>
          </p:cNvPr>
          <p:cNvSpPr txBox="1"/>
          <p:nvPr/>
        </p:nvSpPr>
        <p:spPr>
          <a:xfrm>
            <a:off x="8514092" y="1481196"/>
            <a:ext cx="940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dvorište</a:t>
            </a: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23FB6E42-EF91-4614-8BE1-EBD7FE21C552}"/>
              </a:ext>
            </a:extLst>
          </p:cNvPr>
          <p:cNvSpPr/>
          <p:nvPr/>
        </p:nvSpPr>
        <p:spPr>
          <a:xfrm>
            <a:off x="7099777" y="3446018"/>
            <a:ext cx="3713259" cy="1502796"/>
          </a:xfrm>
          <a:prstGeom prst="rect">
            <a:avLst/>
          </a:prstGeom>
          <a:pattFill prst="pct30">
            <a:fgClr>
              <a:schemeClr val="accent6"/>
            </a:fgClr>
            <a:bgClr>
              <a:schemeClr val="bg1"/>
            </a:bgClr>
          </a:patt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1DFED1AB-4FD0-42B6-B455-C0907EAA080D}"/>
              </a:ext>
            </a:extLst>
          </p:cNvPr>
          <p:cNvSpPr txBox="1"/>
          <p:nvPr/>
        </p:nvSpPr>
        <p:spPr>
          <a:xfrm>
            <a:off x="8753648" y="4986784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15m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A27456E5-632F-40E9-8275-46F8DF68FDE7}"/>
              </a:ext>
            </a:extLst>
          </p:cNvPr>
          <p:cNvSpPr txBox="1"/>
          <p:nvPr/>
        </p:nvSpPr>
        <p:spPr>
          <a:xfrm>
            <a:off x="10962160" y="3981948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20m</a:t>
            </a: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8DA6A83E-78BD-4F53-8CA4-065DB2913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6" b="98049" l="2846" r="95935">
                        <a14:foregroundMark x1="29675" y1="27317" x2="19919" y2="32683"/>
                        <a14:foregroundMark x1="19919" y1="32683" x2="7317" y2="55610"/>
                        <a14:foregroundMark x1="7317" y1="55610" x2="10163" y2="69268"/>
                        <a14:foregroundMark x1="10163" y1="69268" x2="29675" y2="83902"/>
                        <a14:foregroundMark x1="29675" y1="83902" x2="65447" y2="95610"/>
                        <a14:foregroundMark x1="65447" y1="95610" x2="76829" y2="94634"/>
                        <a14:foregroundMark x1="76829" y1="94634" x2="95528" y2="79024"/>
                        <a14:foregroundMark x1="95528" y1="79024" x2="96341" y2="51220"/>
                        <a14:foregroundMark x1="96341" y1="51220" x2="87398" y2="40976"/>
                        <a14:foregroundMark x1="87398" y1="40976" x2="66260" y2="32195"/>
                        <a14:foregroundMark x1="66260" y1="32195" x2="64634" y2="30732"/>
                        <a14:foregroundMark x1="51220" y1="2439" x2="47154" y2="12683"/>
                        <a14:foregroundMark x1="31301" y1="92195" x2="47561" y2="94146"/>
                        <a14:foregroundMark x1="7317" y1="74146" x2="2846" y2="62439"/>
                        <a14:foregroundMark x1="2846" y1="62439" x2="5691" y2="54146"/>
                        <a14:foregroundMark x1="65447" y1="96098" x2="67886" y2="98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491" y="4072529"/>
            <a:ext cx="726015" cy="605012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6F5E8405-4248-4135-9EE8-7973B9ACCB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1" b="96373" l="5364" r="99234">
                        <a14:foregroundMark x1="21456" y1="50777" x2="11494" y2="58549"/>
                        <a14:foregroundMark x1="11494" y1="58549" x2="6130" y2="69948"/>
                        <a14:foregroundMark x1="6130" y1="69948" x2="12261" y2="81865"/>
                        <a14:foregroundMark x1="12261" y1="81865" x2="21839" y2="90155"/>
                        <a14:foregroundMark x1="21839" y1="90155" x2="44061" y2="91192"/>
                        <a14:foregroundMark x1="44061" y1="91192" x2="77011" y2="87565"/>
                        <a14:foregroundMark x1="77011" y1="87565" x2="88889" y2="78238"/>
                        <a14:foregroundMark x1="88889" y1="78238" x2="95019" y2="66839"/>
                        <a14:foregroundMark x1="95019" y1="66839" x2="90038" y2="51295"/>
                        <a14:foregroundMark x1="90038" y1="51295" x2="73563" y2="44560"/>
                        <a14:foregroundMark x1="93870" y1="55440" x2="94636" y2="76166"/>
                        <a14:foregroundMark x1="99234" y1="72539" x2="96935" y2="72539"/>
                        <a14:foregroundMark x1="78927" y1="92228" x2="68582" y2="92228"/>
                        <a14:foregroundMark x1="68582" y1="92228" x2="58238" y2="96373"/>
                        <a14:foregroundMark x1="58238" y1="96373" x2="16092" y2="92746"/>
                        <a14:foregroundMark x1="16092" y1="92746" x2="7280" y2="85492"/>
                        <a14:foregroundMark x1="7280" y1="85492" x2="2299" y2="73057"/>
                        <a14:foregroundMark x1="2299" y1="73057" x2="5364" y2="59067"/>
                        <a14:foregroundMark x1="5364" y1="59067" x2="8812" y2="52332"/>
                        <a14:foregroundMark x1="28736" y1="45078" x2="26820" y2="59067"/>
                        <a14:foregroundMark x1="26820" y1="59067" x2="30651" y2="59585"/>
                        <a14:foregroundMark x1="19157" y1="94819" x2="40613" y2="96891"/>
                        <a14:foregroundMark x1="40613" y1="96891" x2="51341" y2="96373"/>
                        <a14:foregroundMark x1="51341" y1="96373" x2="61686" y2="96891"/>
                        <a14:foregroundMark x1="61686" y1="96891" x2="79693" y2="93264"/>
                        <a14:foregroundMark x1="51724" y1="11917" x2="56322" y2="2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448" y="4165987"/>
            <a:ext cx="689308" cy="509718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1762E642-6C5B-4272-A518-8AC813C77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94" b="89691" l="2308" r="97308">
                        <a14:foregroundMark x1="4749" y1="40722" x2="3077" y2="43299"/>
                        <a14:foregroundMark x1="6421" y1="38144" x2="4749" y2="40722"/>
                        <a14:foregroundMark x1="7090" y1="37113" x2="6421" y2="38144"/>
                        <a14:foregroundMark x1="10769" y1="31443" x2="7090" y2="37113"/>
                        <a14:foregroundMark x1="3077" y1="43299" x2="1538" y2="59278"/>
                        <a14:foregroundMark x1="5192" y1="65464" x2="8846" y2="71649"/>
                        <a14:foregroundMark x1="1538" y1="59278" x2="5192" y2="65464"/>
                        <a14:foregroundMark x1="8846" y1="71649" x2="42308" y2="88660"/>
                        <a14:foregroundMark x1="42308" y1="88660" x2="54231" y2="89175"/>
                        <a14:foregroundMark x1="54231" y1="89175" x2="80000" y2="84021"/>
                        <a14:foregroundMark x1="93775" y1="65979" x2="96923" y2="61856"/>
                        <a14:foregroundMark x1="80000" y1="84021" x2="93775" y2="65979"/>
                        <a14:foregroundMark x1="96923" y1="61856" x2="98077" y2="45876"/>
                        <a14:foregroundMark x1="94749" y1="38144" x2="92308" y2="32474"/>
                        <a14:foregroundMark x1="95859" y1="40722" x2="94749" y2="38144"/>
                        <a14:foregroundMark x1="98077" y1="45876" x2="95859" y2="40722"/>
                        <a14:foregroundMark x1="92308" y1="32474" x2="89231" y2="31443"/>
                        <a14:foregroundMark x1="36154" y1="87113" x2="25000" y2="85567"/>
                        <a14:foregroundMark x1="26923" y1="84536" x2="15769" y2="79381"/>
                        <a14:foregroundMark x1="15769" y1="79381" x2="11154" y2="75258"/>
                        <a14:foregroundMark x1="5017" y1="65464" x2="2692" y2="61856"/>
                        <a14:foregroundMark x1="10000" y1="73196" x2="5017" y2="65464"/>
                        <a14:foregroundMark x1="2692" y1="61856" x2="2308" y2="45876"/>
                        <a14:foregroundMark x1="6044" y1="37113" x2="6923" y2="35052"/>
                        <a14:foregroundMark x1="5605" y1="38144" x2="6044" y2="37113"/>
                        <a14:foregroundMark x1="4506" y1="40722" x2="5605" y2="38144"/>
                        <a14:foregroundMark x1="2308" y1="45876" x2="4506" y2="40722"/>
                        <a14:foregroundMark x1="4924" y1="37113" x2="25000" y2="22165"/>
                        <a14:foregroundMark x1="4231" y1="37629" x2="4924" y2="37113"/>
                        <a14:foregroundMark x1="25000" y1="22165" x2="31538" y2="20103"/>
                        <a14:foregroundMark x1="4021" y1="37113" x2="17308" y2="26804"/>
                        <a14:foregroundMark x1="2692" y1="38144" x2="4021" y2="37113"/>
                        <a14:foregroundMark x1="11538" y1="30412" x2="27308" y2="20619"/>
                        <a14:foregroundMark x1="96022" y1="40722" x2="99231" y2="52062"/>
                        <a14:foregroundMark x1="95292" y1="38144" x2="96022" y2="40722"/>
                        <a14:foregroundMark x1="95000" y1="37113" x2="95292" y2="38144"/>
                        <a14:foregroundMark x1="96008" y1="65979" x2="95769" y2="67010"/>
                        <a14:foregroundMark x1="99231" y1="52062" x2="96008" y2="65979"/>
                        <a14:foregroundMark x1="94157" y1="69072" x2="87308" y2="77835"/>
                        <a14:foregroundMark x1="95769" y1="67010" x2="94157" y2="69072"/>
                        <a14:foregroundMark x1="87308" y1="77835" x2="83846" y2="79897"/>
                        <a14:foregroundMark x1="97599" y1="65979" x2="99615" y2="56186"/>
                        <a14:foregroundMark x1="96962" y1="69072" x2="97599" y2="65979"/>
                        <a14:foregroundMark x1="96538" y1="71134" x2="96962" y2="69072"/>
                        <a14:foregroundMark x1="99615" y1="56186" x2="97308" y2="41237"/>
                        <a14:foregroundMark x1="96154" y1="38144" x2="95769" y2="37113"/>
                        <a14:foregroundMark x1="97116" y1="40722" x2="96154" y2="38144"/>
                        <a14:foregroundMark x1="97308" y1="41237" x2="97116" y2="40722"/>
                        <a14:backgroundMark x1="1154" y1="38144" x2="1154" y2="38144"/>
                        <a14:backgroundMark x1="385" y1="40722" x2="385" y2="40722"/>
                        <a14:backgroundMark x1="3077" y1="37113" x2="3077" y2="37113"/>
                        <a14:backgroundMark x1="2692" y1="38144" x2="2692" y2="38144"/>
                        <a14:backgroundMark x1="25769" y1="19588" x2="25769" y2="19588"/>
                        <a14:backgroundMark x1="99231" y1="38144" x2="99231" y2="38144"/>
                        <a14:backgroundMark x1="99615" y1="40722" x2="99615" y2="40722"/>
                        <a14:backgroundMark x1="99231" y1="69072" x2="99231" y2="69072"/>
                        <a14:backgroundMark x1="99231" y1="65979" x2="99231" y2="65979"/>
                        <a14:backgroundMark x1="385" y1="65464" x2="385" y2="654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537" y="3425840"/>
            <a:ext cx="731499" cy="545811"/>
          </a:xfrm>
          <a:prstGeom prst="rect">
            <a:avLst/>
          </a:prstGeom>
        </p:spPr>
      </p:pic>
      <p:sp>
        <p:nvSpPr>
          <p:cNvPr id="23" name="Paralelogram 22">
            <a:extLst>
              <a:ext uri="{FF2B5EF4-FFF2-40B4-BE49-F238E27FC236}">
                <a16:creationId xmlns:a16="http://schemas.microsoft.com/office/drawing/2014/main" id="{5A059549-3164-4A7B-9392-8CC2EF54C8FD}"/>
              </a:ext>
            </a:extLst>
          </p:cNvPr>
          <p:cNvSpPr/>
          <p:nvPr/>
        </p:nvSpPr>
        <p:spPr>
          <a:xfrm rot="19190334" flipH="1">
            <a:off x="8707259" y="3669423"/>
            <a:ext cx="416046" cy="699749"/>
          </a:xfrm>
          <a:prstGeom prst="parallelogram">
            <a:avLst>
              <a:gd name="adj" fmla="val 32092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Paralelogram 23">
            <a:extLst>
              <a:ext uri="{FF2B5EF4-FFF2-40B4-BE49-F238E27FC236}">
                <a16:creationId xmlns:a16="http://schemas.microsoft.com/office/drawing/2014/main" id="{70CEB5D9-9403-4EC6-B2FC-2AC5A0900AF7}"/>
              </a:ext>
            </a:extLst>
          </p:cNvPr>
          <p:cNvSpPr/>
          <p:nvPr/>
        </p:nvSpPr>
        <p:spPr>
          <a:xfrm>
            <a:off x="9092865" y="4049531"/>
            <a:ext cx="1098562" cy="281491"/>
          </a:xfrm>
          <a:prstGeom prst="parallelogram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Paralelogram 24">
            <a:extLst>
              <a:ext uri="{FF2B5EF4-FFF2-40B4-BE49-F238E27FC236}">
                <a16:creationId xmlns:a16="http://schemas.microsoft.com/office/drawing/2014/main" id="{C6D68239-00BB-4F2C-98A9-1268E6FD671C}"/>
              </a:ext>
            </a:extLst>
          </p:cNvPr>
          <p:cNvSpPr/>
          <p:nvPr/>
        </p:nvSpPr>
        <p:spPr>
          <a:xfrm rot="21369219">
            <a:off x="9985065" y="4050266"/>
            <a:ext cx="402968" cy="899283"/>
          </a:xfrm>
          <a:prstGeom prst="parallelogram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1" name="Slika 30">
            <a:extLst>
              <a:ext uri="{FF2B5EF4-FFF2-40B4-BE49-F238E27FC236}">
                <a16:creationId xmlns:a16="http://schemas.microsoft.com/office/drawing/2014/main" id="{02D08252-E809-4191-B790-48F270EFFF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866" b="94030" l="10000" r="90000">
                        <a14:foregroundMark x1="29500" y1="93433" x2="29500" y2="93433"/>
                        <a14:foregroundMark x1="71250" y1="94030" x2="71250" y2="94030"/>
                        <a14:foregroundMark x1="76750" y1="6866" x2="76750" y2="68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887" y="3955471"/>
            <a:ext cx="972047" cy="736689"/>
          </a:xfrm>
          <a:prstGeom prst="rect">
            <a:avLst/>
          </a:prstGeom>
        </p:spPr>
      </p:pic>
      <p:pic>
        <p:nvPicPr>
          <p:cNvPr id="47" name="Slika 46">
            <a:extLst>
              <a:ext uri="{FF2B5EF4-FFF2-40B4-BE49-F238E27FC236}">
                <a16:creationId xmlns:a16="http://schemas.microsoft.com/office/drawing/2014/main" id="{906DBAE6-16A9-4679-B48A-8C8A17782C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92" y="4408644"/>
            <a:ext cx="610966" cy="437323"/>
          </a:xfrm>
          <a:prstGeom prst="rect">
            <a:avLst/>
          </a:prstGeom>
        </p:spPr>
      </p:pic>
      <p:pic>
        <p:nvPicPr>
          <p:cNvPr id="48" name="Slika 47">
            <a:extLst>
              <a:ext uri="{FF2B5EF4-FFF2-40B4-BE49-F238E27FC236}">
                <a16:creationId xmlns:a16="http://schemas.microsoft.com/office/drawing/2014/main" id="{51AF5935-9C18-4E6E-9A14-4C5C9DD4D9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92" y="3497592"/>
            <a:ext cx="610966" cy="437323"/>
          </a:xfrm>
          <a:prstGeom prst="rect">
            <a:avLst/>
          </a:prstGeom>
        </p:spPr>
      </p:pic>
      <p:grpSp>
        <p:nvGrpSpPr>
          <p:cNvPr id="79" name="Grupa 78">
            <a:extLst>
              <a:ext uri="{FF2B5EF4-FFF2-40B4-BE49-F238E27FC236}">
                <a16:creationId xmlns:a16="http://schemas.microsoft.com/office/drawing/2014/main" id="{E1C1778A-A80E-489C-926F-65F0DAA17154}"/>
              </a:ext>
            </a:extLst>
          </p:cNvPr>
          <p:cNvGrpSpPr/>
          <p:nvPr/>
        </p:nvGrpSpPr>
        <p:grpSpPr>
          <a:xfrm>
            <a:off x="7150777" y="3056286"/>
            <a:ext cx="1774687" cy="1183125"/>
            <a:chOff x="7150777" y="3056286"/>
            <a:chExt cx="1774687" cy="1183125"/>
          </a:xfrm>
        </p:grpSpPr>
        <p:pic>
          <p:nvPicPr>
            <p:cNvPr id="20" name="Slika 19">
              <a:extLst>
                <a:ext uri="{FF2B5EF4-FFF2-40B4-BE49-F238E27FC236}">
                  <a16:creationId xmlns:a16="http://schemas.microsoft.com/office/drawing/2014/main" id="{99A56FF8-3664-4D88-8A0F-172EA2AB7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" r="98444">
                          <a14:foregroundMark x1="9444" y1="51833" x2="3778" y2="55000"/>
                          <a14:foregroundMark x1="3778" y1="55000" x2="2000" y2="64000"/>
                          <a14:foregroundMark x1="2000" y1="64000" x2="6444" y2="70333"/>
                          <a14:foregroundMark x1="6444" y1="70333" x2="9111" y2="71667"/>
                          <a14:foregroundMark x1="2444" y1="68167" x2="1222" y2="59167"/>
                          <a14:foregroundMark x1="1222" y1="59167" x2="2111" y2="54833"/>
                          <a14:foregroundMark x1="91667" y1="52500" x2="96889" y2="56667"/>
                          <a14:foregroundMark x1="96889" y1="56667" x2="95111" y2="65000"/>
                          <a14:foregroundMark x1="95111" y1="65000" x2="89000" y2="70333"/>
                          <a14:foregroundMark x1="97000" y1="65667" x2="98444" y2="57167"/>
                          <a14:foregroundMark x1="95444" y1="54333" x2="90556" y2="49667"/>
                          <a14:foregroundMark x1="90556" y1="49667" x2="85000" y2="47667"/>
                          <a14:foregroundMark x1="65778" y1="44333" x2="57444" y2="42833"/>
                          <a14:foregroundMark x1="17778" y1="48167" x2="11667" y2="34833"/>
                          <a14:foregroundMark x1="81667" y1="36833" x2="82000" y2="35833"/>
                          <a14:foregroundMark x1="13000" y1="38833" x2="13333" y2="39667"/>
                          <a14:foregroundMark x1="13444" y1="46000" x2="15333" y2="46333"/>
                          <a14:backgroundMark x1="11840" y1="39773" x2="10333" y2="36500"/>
                          <a14:backgroundMark x1="13556" y1="43500" x2="12210" y2="405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0777" y="3056286"/>
              <a:ext cx="1774687" cy="1183125"/>
            </a:xfrm>
            <a:prstGeom prst="rect">
              <a:avLst/>
            </a:prstGeom>
          </p:spPr>
        </p:pic>
        <p:sp>
          <p:nvSpPr>
            <p:cNvPr id="50" name="Elipsa 49">
              <a:extLst>
                <a:ext uri="{FF2B5EF4-FFF2-40B4-BE49-F238E27FC236}">
                  <a16:creationId xmlns:a16="http://schemas.microsoft.com/office/drawing/2014/main" id="{4F786752-7AA9-4943-98F2-3F23F7EC2E3F}"/>
                </a:ext>
              </a:extLst>
            </p:cNvPr>
            <p:cNvSpPr/>
            <p:nvPr/>
          </p:nvSpPr>
          <p:spPr>
            <a:xfrm>
              <a:off x="7755357" y="3509508"/>
              <a:ext cx="514297" cy="197757"/>
            </a:xfrm>
            <a:prstGeom prst="ellipse">
              <a:avLst/>
            </a:prstGeom>
            <a:blipFill>
              <a:blip r:embed="rId13"/>
              <a:tile tx="0" ty="0" sx="100000" sy="100000" flip="none" algn="tl"/>
            </a:blip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pic>
        <p:nvPicPr>
          <p:cNvPr id="52" name="Slika 51">
            <a:extLst>
              <a:ext uri="{FF2B5EF4-FFF2-40B4-BE49-F238E27FC236}">
                <a16:creationId xmlns:a16="http://schemas.microsoft.com/office/drawing/2014/main" id="{C33E68F9-9F8E-40AD-B0CA-B93790E4612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554" y="2905866"/>
            <a:ext cx="796413" cy="637753"/>
          </a:xfrm>
          <a:prstGeom prst="rect">
            <a:avLst/>
          </a:prstGeom>
        </p:spPr>
      </p:pic>
      <p:pic>
        <p:nvPicPr>
          <p:cNvPr id="55" name="Slika 54">
            <a:extLst>
              <a:ext uri="{FF2B5EF4-FFF2-40B4-BE49-F238E27FC236}">
                <a16:creationId xmlns:a16="http://schemas.microsoft.com/office/drawing/2014/main" id="{1E37E98C-4F04-46F2-AE86-0B894F2327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149" y="2900184"/>
            <a:ext cx="796413" cy="637753"/>
          </a:xfrm>
          <a:prstGeom prst="rect">
            <a:avLst/>
          </a:prstGeom>
        </p:spPr>
      </p:pic>
      <p:pic>
        <p:nvPicPr>
          <p:cNvPr id="56" name="Slika 55">
            <a:extLst>
              <a:ext uri="{FF2B5EF4-FFF2-40B4-BE49-F238E27FC236}">
                <a16:creationId xmlns:a16="http://schemas.microsoft.com/office/drawing/2014/main" id="{D6C67EF0-CDA6-42EE-9E75-32EF25256C8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142" y="2900954"/>
            <a:ext cx="796413" cy="637753"/>
          </a:xfrm>
          <a:prstGeom prst="rect">
            <a:avLst/>
          </a:prstGeom>
        </p:spPr>
      </p:pic>
      <p:pic>
        <p:nvPicPr>
          <p:cNvPr id="57" name="Slika 56">
            <a:extLst>
              <a:ext uri="{FF2B5EF4-FFF2-40B4-BE49-F238E27FC236}">
                <a16:creationId xmlns:a16="http://schemas.microsoft.com/office/drawing/2014/main" id="{BA681139-BC27-4DBB-9322-A00E4D317FF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564" y="2900954"/>
            <a:ext cx="796413" cy="637753"/>
          </a:xfrm>
          <a:prstGeom prst="rect">
            <a:avLst/>
          </a:prstGeom>
        </p:spPr>
      </p:pic>
      <p:pic>
        <p:nvPicPr>
          <p:cNvPr id="58" name="Slika 57">
            <a:extLst>
              <a:ext uri="{FF2B5EF4-FFF2-40B4-BE49-F238E27FC236}">
                <a16:creationId xmlns:a16="http://schemas.microsoft.com/office/drawing/2014/main" id="{FDA2B4A2-4E16-471F-8E74-F5C7FC3112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817" y="2891122"/>
            <a:ext cx="796413" cy="637753"/>
          </a:xfrm>
          <a:prstGeom prst="rect">
            <a:avLst/>
          </a:prstGeom>
        </p:spPr>
      </p:pic>
      <p:pic>
        <p:nvPicPr>
          <p:cNvPr id="60" name="Slika 59">
            <a:extLst>
              <a:ext uri="{FF2B5EF4-FFF2-40B4-BE49-F238E27FC236}">
                <a16:creationId xmlns:a16="http://schemas.microsoft.com/office/drawing/2014/main" id="{E6FF9946-5FE0-4EBF-AF5C-248BEA476E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889" y="2905187"/>
            <a:ext cx="796413" cy="637753"/>
          </a:xfrm>
          <a:prstGeom prst="rect">
            <a:avLst/>
          </a:prstGeom>
          <a:scene3d>
            <a:camera prst="orthographicFront">
              <a:rot lat="0" lon="16800000" rev="0"/>
            </a:camera>
            <a:lightRig rig="threePt" dir="t"/>
          </a:scene3d>
        </p:spPr>
      </p:pic>
      <p:pic>
        <p:nvPicPr>
          <p:cNvPr id="61" name="Slika 60">
            <a:extLst>
              <a:ext uri="{FF2B5EF4-FFF2-40B4-BE49-F238E27FC236}">
                <a16:creationId xmlns:a16="http://schemas.microsoft.com/office/drawing/2014/main" id="{271E9BBD-18A8-4C09-8DE8-3E23AF0197A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770" y="3274142"/>
            <a:ext cx="796413" cy="708387"/>
          </a:xfrm>
          <a:prstGeom prst="rect">
            <a:avLst/>
          </a:prstGeom>
          <a:scene3d>
            <a:camera prst="orthographicFront">
              <a:rot lat="0" lon="16800000" rev="0"/>
            </a:camera>
            <a:lightRig rig="threePt" dir="t"/>
          </a:scene3d>
        </p:spPr>
      </p:pic>
      <p:pic>
        <p:nvPicPr>
          <p:cNvPr id="63" name="Slika 62">
            <a:extLst>
              <a:ext uri="{FF2B5EF4-FFF2-40B4-BE49-F238E27FC236}">
                <a16:creationId xmlns:a16="http://schemas.microsoft.com/office/drawing/2014/main" id="{5C3F6B2C-19F8-4951-AB81-C475E19E6E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630" y="3256357"/>
            <a:ext cx="796413" cy="637753"/>
          </a:xfrm>
          <a:prstGeom prst="rect">
            <a:avLst/>
          </a:prstGeom>
          <a:scene3d>
            <a:camera prst="orthographicFront">
              <a:rot lat="0" lon="16800000" rev="0"/>
            </a:camera>
            <a:lightRig rig="threePt" dir="t"/>
          </a:scene3d>
        </p:spPr>
      </p:pic>
      <p:pic>
        <p:nvPicPr>
          <p:cNvPr id="64" name="Slika 63">
            <a:extLst>
              <a:ext uri="{FF2B5EF4-FFF2-40B4-BE49-F238E27FC236}">
                <a16:creationId xmlns:a16="http://schemas.microsoft.com/office/drawing/2014/main" id="{03E159B4-966B-4222-8E31-88FAF72C03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770" y="3704520"/>
            <a:ext cx="796413" cy="637753"/>
          </a:xfrm>
          <a:prstGeom prst="rect">
            <a:avLst/>
          </a:prstGeom>
          <a:scene3d>
            <a:camera prst="orthographicFront">
              <a:rot lat="0" lon="16800000" rev="0"/>
            </a:camera>
            <a:lightRig rig="threePt" dir="t"/>
          </a:scene3d>
        </p:spPr>
      </p:pic>
      <p:pic>
        <p:nvPicPr>
          <p:cNvPr id="65" name="Slika 64">
            <a:extLst>
              <a:ext uri="{FF2B5EF4-FFF2-40B4-BE49-F238E27FC236}">
                <a16:creationId xmlns:a16="http://schemas.microsoft.com/office/drawing/2014/main" id="{F4728AD1-B51C-4646-A943-C4EA609F95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749" y="2896638"/>
            <a:ext cx="796413" cy="637753"/>
          </a:xfrm>
          <a:prstGeom prst="rect">
            <a:avLst/>
          </a:prstGeom>
          <a:scene3d>
            <a:camera prst="orthographicFront">
              <a:rot lat="0" lon="16800000" rev="0"/>
            </a:camera>
            <a:lightRig rig="threePt" dir="t"/>
          </a:scene3d>
        </p:spPr>
      </p:pic>
      <p:pic>
        <p:nvPicPr>
          <p:cNvPr id="70" name="Slika 69">
            <a:extLst>
              <a:ext uri="{FF2B5EF4-FFF2-40B4-BE49-F238E27FC236}">
                <a16:creationId xmlns:a16="http://schemas.microsoft.com/office/drawing/2014/main" id="{5F586873-3143-4E09-8774-4AD974BB2B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770" y="4404294"/>
            <a:ext cx="796413" cy="637753"/>
          </a:xfrm>
          <a:prstGeom prst="rect">
            <a:avLst/>
          </a:prstGeom>
          <a:scene3d>
            <a:camera prst="orthographicFront">
              <a:rot lat="0" lon="16800000" rev="0"/>
            </a:camera>
            <a:lightRig rig="threePt" dir="t"/>
          </a:scene3d>
        </p:spPr>
      </p:pic>
      <p:pic>
        <p:nvPicPr>
          <p:cNvPr id="71" name="Slika 70">
            <a:extLst>
              <a:ext uri="{FF2B5EF4-FFF2-40B4-BE49-F238E27FC236}">
                <a16:creationId xmlns:a16="http://schemas.microsoft.com/office/drawing/2014/main" id="{B729B42B-25C4-46B3-BDD0-3782DB0682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889" y="4054407"/>
            <a:ext cx="796413" cy="637753"/>
          </a:xfrm>
          <a:prstGeom prst="rect">
            <a:avLst/>
          </a:prstGeom>
          <a:scene3d>
            <a:camera prst="orthographicFront">
              <a:rot lat="0" lon="16800000" rev="0"/>
            </a:camera>
            <a:lightRig rig="threePt" dir="t"/>
          </a:scene3d>
        </p:spPr>
      </p:pic>
      <p:pic>
        <p:nvPicPr>
          <p:cNvPr id="72" name="Slika 71">
            <a:extLst>
              <a:ext uri="{FF2B5EF4-FFF2-40B4-BE49-F238E27FC236}">
                <a16:creationId xmlns:a16="http://schemas.microsoft.com/office/drawing/2014/main" id="{A0090073-5E49-4195-90EB-A3FC63C6325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752" y="3974295"/>
            <a:ext cx="796413" cy="637753"/>
          </a:xfrm>
          <a:prstGeom prst="rect">
            <a:avLst/>
          </a:prstGeom>
          <a:scene3d>
            <a:camera prst="orthographicFront">
              <a:rot lat="0" lon="16800000" rev="0"/>
            </a:camera>
            <a:lightRig rig="threePt" dir="t"/>
          </a:scene3d>
        </p:spPr>
      </p:pic>
      <p:pic>
        <p:nvPicPr>
          <p:cNvPr id="73" name="Slika 72">
            <a:extLst>
              <a:ext uri="{FF2B5EF4-FFF2-40B4-BE49-F238E27FC236}">
                <a16:creationId xmlns:a16="http://schemas.microsoft.com/office/drawing/2014/main" id="{63CD933E-1FC7-4F40-866B-B2D7B239129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871" y="3624408"/>
            <a:ext cx="796413" cy="637753"/>
          </a:xfrm>
          <a:prstGeom prst="rect">
            <a:avLst/>
          </a:prstGeom>
          <a:scene3d>
            <a:camera prst="orthographicFront">
              <a:rot lat="0" lon="16800000" rev="0"/>
            </a:camera>
            <a:lightRig rig="threePt" dir="t"/>
          </a:scene3d>
        </p:spPr>
      </p:pic>
      <p:pic>
        <p:nvPicPr>
          <p:cNvPr id="74" name="Slika 73">
            <a:extLst>
              <a:ext uri="{FF2B5EF4-FFF2-40B4-BE49-F238E27FC236}">
                <a16:creationId xmlns:a16="http://schemas.microsoft.com/office/drawing/2014/main" id="{D860E0C1-2E15-4527-8AEE-6107C42BE61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392" y="4340019"/>
            <a:ext cx="796413" cy="637753"/>
          </a:xfrm>
          <a:prstGeom prst="rect">
            <a:avLst/>
          </a:prstGeom>
          <a:scene3d>
            <a:camera prst="orthographicFront">
              <a:rot lat="0" lon="16800000" rev="0"/>
            </a:camera>
            <a:lightRig rig="threePt" dir="t"/>
          </a:scene3d>
        </p:spPr>
      </p:pic>
      <p:pic>
        <p:nvPicPr>
          <p:cNvPr id="75" name="Slika 74">
            <a:extLst>
              <a:ext uri="{FF2B5EF4-FFF2-40B4-BE49-F238E27FC236}">
                <a16:creationId xmlns:a16="http://schemas.microsoft.com/office/drawing/2014/main" id="{13B7462B-8D19-4AC7-99B9-D8CDC4D807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841" y="4412723"/>
            <a:ext cx="796413" cy="637753"/>
          </a:xfrm>
          <a:prstGeom prst="rect">
            <a:avLst/>
          </a:prstGeom>
        </p:spPr>
      </p:pic>
      <p:pic>
        <p:nvPicPr>
          <p:cNvPr id="76" name="Slika 75">
            <a:extLst>
              <a:ext uri="{FF2B5EF4-FFF2-40B4-BE49-F238E27FC236}">
                <a16:creationId xmlns:a16="http://schemas.microsoft.com/office/drawing/2014/main" id="{BFDF2A34-ADC2-4940-A0E5-88698772E8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998" y="4419135"/>
            <a:ext cx="796413" cy="637753"/>
          </a:xfrm>
          <a:prstGeom prst="rect">
            <a:avLst/>
          </a:prstGeom>
        </p:spPr>
      </p:pic>
      <p:pic>
        <p:nvPicPr>
          <p:cNvPr id="77" name="Slika 76">
            <a:extLst>
              <a:ext uri="{FF2B5EF4-FFF2-40B4-BE49-F238E27FC236}">
                <a16:creationId xmlns:a16="http://schemas.microsoft.com/office/drawing/2014/main" id="{0D755EBD-9B10-4DAE-A6B5-84AC1A323E8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124" y="4427258"/>
            <a:ext cx="796413" cy="637753"/>
          </a:xfrm>
          <a:prstGeom prst="rect">
            <a:avLst/>
          </a:prstGeom>
        </p:spPr>
      </p:pic>
      <p:pic>
        <p:nvPicPr>
          <p:cNvPr id="78" name="Slika 77">
            <a:extLst>
              <a:ext uri="{FF2B5EF4-FFF2-40B4-BE49-F238E27FC236}">
                <a16:creationId xmlns:a16="http://schemas.microsoft.com/office/drawing/2014/main" id="{DC483CE9-DA4E-4E8A-BEB5-856F1E9649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44" y="4423838"/>
            <a:ext cx="700999" cy="6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69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192822-236C-4809-A916-D463B9E7B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465" y="206477"/>
            <a:ext cx="5552768" cy="5958349"/>
          </a:xfrm>
        </p:spPr>
        <p:txBody>
          <a:bodyPr>
            <a:normAutofit fontScale="90000"/>
          </a:bodyPr>
          <a:lstStyle/>
          <a:p>
            <a:r>
              <a:rPr lang="hr-HR" dirty="0"/>
              <a:t>Tata ti je na podu ucrtao krug. Rekao je da će ti sto posto trebati oko 8 fiksnih ciglica. No između svake biti će praznina kao na slici lijevo. Kolika je površina svih narančastih dijelova zajedno?</a:t>
            </a:r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D6A7F0EF-B928-4972-B225-22D088E53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36" y="578860"/>
            <a:ext cx="5238750" cy="3514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A505E17-5621-45E0-8813-177A0B8F4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729F-2BA0-4E3E-8A66-CAE1DAF26461}" type="datetime1">
              <a:rPr lang="hr-HR" smtClean="0"/>
              <a:t>14.4.2020.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8C8624D-E690-4033-8E7C-B8FD8A78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Autor: Magdalena Mikulić - Čurić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55B1ABE-0380-444F-97FB-503C5FE9F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2C28-9237-4B44-965D-9FB357ED5CE8}" type="slidenum">
              <a:rPr lang="hr-HR" smtClean="0"/>
              <a:t>4</a:t>
            </a:fld>
            <a:endParaRPr lang="hr-HR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33715F00-057A-48F8-A5AD-E6BA80CB64CF}"/>
              </a:ext>
            </a:extLst>
          </p:cNvPr>
          <p:cNvSpPr/>
          <p:nvPr/>
        </p:nvSpPr>
        <p:spPr>
          <a:xfrm>
            <a:off x="3458348" y="4444499"/>
            <a:ext cx="1691149" cy="1592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E5A9154D-02CF-4318-BC79-DC916B9630EA}"/>
              </a:ext>
            </a:extLst>
          </p:cNvPr>
          <p:cNvSpPr/>
          <p:nvPr/>
        </p:nvSpPr>
        <p:spPr>
          <a:xfrm rot="4423626">
            <a:off x="3075362" y="5331958"/>
            <a:ext cx="550607" cy="311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0B828418-3DE2-4357-9756-3CB20203AEA3}"/>
              </a:ext>
            </a:extLst>
          </p:cNvPr>
          <p:cNvSpPr/>
          <p:nvPr/>
        </p:nvSpPr>
        <p:spPr>
          <a:xfrm rot="2333004">
            <a:off x="3426521" y="5823884"/>
            <a:ext cx="550607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Djelomični krug 11">
            <a:extLst>
              <a:ext uri="{FF2B5EF4-FFF2-40B4-BE49-F238E27FC236}">
                <a16:creationId xmlns:a16="http://schemas.microsoft.com/office/drawing/2014/main" id="{09438284-CEE4-43F0-845B-FC96104C0BA7}"/>
              </a:ext>
            </a:extLst>
          </p:cNvPr>
          <p:cNvSpPr/>
          <p:nvPr/>
        </p:nvSpPr>
        <p:spPr>
          <a:xfrm rot="16200000">
            <a:off x="3260314" y="5383157"/>
            <a:ext cx="630862" cy="657809"/>
          </a:xfrm>
          <a:prstGeom prst="pie">
            <a:avLst>
              <a:gd name="adj1" fmla="val 13230541"/>
              <a:gd name="adj2" fmla="val 1520138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3" name="Djelomični krug 12">
            <a:extLst>
              <a:ext uri="{FF2B5EF4-FFF2-40B4-BE49-F238E27FC236}">
                <a16:creationId xmlns:a16="http://schemas.microsoft.com/office/drawing/2014/main" id="{68D19123-C5F6-472D-A628-7E8497AD22EA}"/>
              </a:ext>
            </a:extLst>
          </p:cNvPr>
          <p:cNvSpPr/>
          <p:nvPr/>
        </p:nvSpPr>
        <p:spPr>
          <a:xfrm rot="18048420">
            <a:off x="3118211" y="4838316"/>
            <a:ext cx="627533" cy="657962"/>
          </a:xfrm>
          <a:prstGeom prst="pie">
            <a:avLst>
              <a:gd name="adj1" fmla="val 13230541"/>
              <a:gd name="adj2" fmla="val 1622106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453AB112-BAB5-4E63-AABD-E7047172ECDF}"/>
              </a:ext>
            </a:extLst>
          </p:cNvPr>
          <p:cNvSpPr/>
          <p:nvPr/>
        </p:nvSpPr>
        <p:spPr>
          <a:xfrm rot="7341128">
            <a:off x="3149312" y="4686480"/>
            <a:ext cx="565328" cy="307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C704ACBB-56D5-4853-90DC-0B831627D02C}"/>
              </a:ext>
            </a:extLst>
          </p:cNvPr>
          <p:cNvSpPr/>
          <p:nvPr/>
        </p:nvSpPr>
        <p:spPr>
          <a:xfrm>
            <a:off x="989826" y="4807590"/>
            <a:ext cx="565328" cy="307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Djelomični krug 15">
            <a:extLst>
              <a:ext uri="{FF2B5EF4-FFF2-40B4-BE49-F238E27FC236}">
                <a16:creationId xmlns:a16="http://schemas.microsoft.com/office/drawing/2014/main" id="{549B78E5-53BD-4C09-A97F-950A5D4078C2}"/>
              </a:ext>
            </a:extLst>
          </p:cNvPr>
          <p:cNvSpPr/>
          <p:nvPr/>
        </p:nvSpPr>
        <p:spPr>
          <a:xfrm rot="3003584">
            <a:off x="1242985" y="4796929"/>
            <a:ext cx="627533" cy="657962"/>
          </a:xfrm>
          <a:prstGeom prst="pie">
            <a:avLst>
              <a:gd name="adj1" fmla="val 13340537"/>
              <a:gd name="adj2" fmla="val 1622106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6CB079EB-4211-4197-9B4A-07B3A4021870}"/>
              </a:ext>
            </a:extLst>
          </p:cNvPr>
          <p:cNvSpPr txBox="1"/>
          <p:nvPr/>
        </p:nvSpPr>
        <p:spPr>
          <a:xfrm>
            <a:off x="805123" y="5040301"/>
            <a:ext cx="925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0.24 m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9F8CD68A-09C8-4325-A87C-6C6576AFBB66}"/>
              </a:ext>
            </a:extLst>
          </p:cNvPr>
          <p:cNvSpPr txBox="1"/>
          <p:nvPr/>
        </p:nvSpPr>
        <p:spPr>
          <a:xfrm>
            <a:off x="300556" y="4791804"/>
            <a:ext cx="767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13 cm</a:t>
            </a:r>
          </a:p>
        </p:txBody>
      </p:sp>
      <p:cxnSp>
        <p:nvCxnSpPr>
          <p:cNvPr id="18" name="Ravni poveznik sa strelicom 17">
            <a:extLst>
              <a:ext uri="{FF2B5EF4-FFF2-40B4-BE49-F238E27FC236}">
                <a16:creationId xmlns:a16="http://schemas.microsoft.com/office/drawing/2014/main" id="{FCE4D351-4E20-4492-B1CD-4AA73BCB18B3}"/>
              </a:ext>
            </a:extLst>
          </p:cNvPr>
          <p:cNvCxnSpPr/>
          <p:nvPr/>
        </p:nvCxnSpPr>
        <p:spPr>
          <a:xfrm>
            <a:off x="1552258" y="5040301"/>
            <a:ext cx="178219" cy="356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kstniOkvir 18">
                <a:extLst>
                  <a:ext uri="{FF2B5EF4-FFF2-40B4-BE49-F238E27FC236}">
                    <a16:creationId xmlns:a16="http://schemas.microsoft.com/office/drawing/2014/main" id="{3A1FD7F7-4F08-424A-85EC-8AEFE098F41F}"/>
                  </a:ext>
                </a:extLst>
              </p:cNvPr>
              <p:cNvSpPr txBox="1"/>
              <p:nvPr/>
            </p:nvSpPr>
            <p:spPr>
              <a:xfrm>
                <a:off x="1338253" y="5322184"/>
                <a:ext cx="10064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=60°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19" name="TekstniOkvir 18">
                <a:extLst>
                  <a:ext uri="{FF2B5EF4-FFF2-40B4-BE49-F238E27FC236}">
                    <a16:creationId xmlns:a16="http://schemas.microsoft.com/office/drawing/2014/main" id="{3A1FD7F7-4F08-424A-85EC-8AEFE098F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253" y="5322184"/>
                <a:ext cx="100645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0710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51B29E-5D56-42AC-857D-7B4364858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Cvjetnjak i jezerce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B54B26F-2EE0-4668-89A5-E79DF705F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729F-2BA0-4E3E-8A66-CAE1DAF26461}" type="datetime1">
              <a:rPr lang="hr-HR" smtClean="0"/>
              <a:t>14.4.2020.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E26BC9D-E576-4158-BDBC-698C227C7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Autor: Magdalena Mikulić - Čurić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7FDAFC5-7CC4-4A19-B167-7620044D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2C28-9237-4B44-965D-9FB357ED5CE8}" type="slidenum">
              <a:rPr lang="hr-HR" smtClean="0"/>
              <a:t>5</a:t>
            </a:fld>
            <a:endParaRPr lang="hr-H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zervirano mjesto sadržaja 6">
                <a:extLst>
                  <a:ext uri="{FF2B5EF4-FFF2-40B4-BE49-F238E27FC236}">
                    <a16:creationId xmlns:a16="http://schemas.microsoft.com/office/drawing/2014/main" id="{5CB77D75-108F-4B92-8265-4CCD9A51A0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241026" cy="4351338"/>
              </a:xfrm>
            </p:spPr>
            <p:txBody>
              <a:bodyPr/>
              <a:lstStyle/>
              <a:p>
                <a:r>
                  <a:rPr lang="hr-HR" dirty="0"/>
                  <a:t>Cvjetnjak je kružnog oblika i sastoji se iz dva dijela. U sredini je smješteno jezerce, a oko jezerceta je posađeno cvijeće.</a:t>
                </a:r>
              </a:p>
              <a:p>
                <a:r>
                  <a:rPr lang="hr-HR" dirty="0"/>
                  <a:t>Površina koju zauzima samo jezerce je 15386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hr-HR" dirty="0"/>
                  <a:t> Radijus kružnice koji omeđuje vanjski dio cvjetnjaka, je za 1 m veći od radijusa jezerceta. Odredi koliku ukupnu površinu u tvome dvorištu zauzima cijeli cvjetnjak.</a:t>
                </a:r>
              </a:p>
            </p:txBody>
          </p:sp>
        </mc:Choice>
        <mc:Fallback>
          <p:sp>
            <p:nvSpPr>
              <p:cNvPr id="7" name="Rezervirano mjesto sadržaja 6">
                <a:extLst>
                  <a:ext uri="{FF2B5EF4-FFF2-40B4-BE49-F238E27FC236}">
                    <a16:creationId xmlns:a16="http://schemas.microsoft.com/office/drawing/2014/main" id="{5CB77D75-108F-4B92-8265-4CCD9A51A0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241026" cy="4351338"/>
              </a:xfrm>
              <a:blipFill>
                <a:blip r:embed="rId2"/>
                <a:stretch>
                  <a:fillRect l="-1760" t="-2241" r="-146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Slika 8">
            <a:extLst>
              <a:ext uri="{FF2B5EF4-FFF2-40B4-BE49-F238E27FC236}">
                <a16:creationId xmlns:a16="http://schemas.microsoft.com/office/drawing/2014/main" id="{DF7948C1-15D9-450D-A14E-A5E4BD8E0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413" y="2585884"/>
            <a:ext cx="4498273" cy="232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02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E9C442-21AC-4AC3-939E-585FB5389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Prostor za sjedenje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811C370E-74F7-4FD8-BF6E-B1349F9F2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018" y="1895275"/>
            <a:ext cx="3381847" cy="3248478"/>
          </a:xfrm>
          <a:prstGeom prst="rect">
            <a:avLst/>
          </a:prstGeom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03C3C63-33C2-4D81-87DB-15D5C9AC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729F-2BA0-4E3E-8A66-CAE1DAF26461}" type="datetime1">
              <a:rPr lang="hr-HR" smtClean="0"/>
              <a:t>14.4.2020.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AD7F158-821C-4718-90DE-B8E5EACF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Autor: Magdalena Mikulić - Čurić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B73E12F-16FB-4AB0-AA02-45A662B33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2C28-9237-4B44-965D-9FB357ED5CE8}" type="slidenum">
              <a:rPr lang="hr-HR" smtClean="0"/>
              <a:t>6</a:t>
            </a:fld>
            <a:endParaRPr lang="hr-HR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FF34E8E6-FE5D-492D-95B3-FFE3F5405521}"/>
              </a:ext>
            </a:extLst>
          </p:cNvPr>
          <p:cNvSpPr txBox="1"/>
          <p:nvPr/>
        </p:nvSpPr>
        <p:spPr>
          <a:xfrm>
            <a:off x="4473678" y="1329299"/>
            <a:ext cx="705956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Namještaj u tvome vrtu je napravljen od debla drveta i daske kružnog oblika. </a:t>
            </a:r>
          </a:p>
          <a:p>
            <a:r>
              <a:rPr lang="hr-HR" sz="3200" dirty="0"/>
              <a:t>Radijus stola je 120 cm.</a:t>
            </a:r>
          </a:p>
          <a:p>
            <a:r>
              <a:rPr lang="hr-HR" sz="3200" dirty="0"/>
              <a:t>a) Koliki mora biti radijus stolica, ako znamo da je šest puta manji od radijusa stola.</a:t>
            </a:r>
          </a:p>
          <a:p>
            <a:r>
              <a:rPr lang="hr-HR" sz="3200" dirty="0"/>
              <a:t>b) Odredi kolika je površina stola, a kolika stolica.</a:t>
            </a:r>
          </a:p>
          <a:p>
            <a:r>
              <a:rPr lang="hr-HR" sz="3200" dirty="0"/>
              <a:t>Neka ti to pomogne u računanju prostora koji će stol i stolice zauzimati.</a:t>
            </a:r>
          </a:p>
        </p:txBody>
      </p:sp>
    </p:spTree>
    <p:extLst>
      <p:ext uri="{BB962C8B-B14F-4D97-AF65-F5344CB8AC3E}">
        <p14:creationId xmlns:p14="http://schemas.microsoft.com/office/powerpoint/2010/main" val="119943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6DF1D4-1237-4B9C-87C0-A0FE1C5B2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Priprema hrane: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DC45439-F1F2-46E5-AD16-09F599ECE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729F-2BA0-4E3E-8A66-CAE1DAF26461}" type="datetime1">
              <a:rPr lang="hr-HR" smtClean="0"/>
              <a:t>14.4.2020.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9B52A25-5BC3-4CE1-823B-7D02A3BEC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Autor: Magdalena Mikulić - Čurić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5DA3CC4-3E0D-4D67-82C6-3BE598219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2C28-9237-4B44-965D-9FB357ED5CE8}" type="slidenum">
              <a:rPr lang="hr-HR" smtClean="0"/>
              <a:t>7</a:t>
            </a:fld>
            <a:endParaRPr lang="hr-HR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D5548710-3DF5-4A54-A013-4CF6A56D2FE3}"/>
              </a:ext>
            </a:extLst>
          </p:cNvPr>
          <p:cNvSpPr txBox="1"/>
          <p:nvPr/>
        </p:nvSpPr>
        <p:spPr>
          <a:xfrm>
            <a:off x="7229169" y="1616551"/>
            <a:ext cx="44122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Otac je napravio dogovor sa susjedima. Smatrao je kako nema potrebe da svatko pali vatru za sebe nego da svu hranu pripreme u jednom dvorištu, a onda svatko sebi odnese što mu treba. Osim toga, izmjenjivati će se tijekom pečenja i imati će društvo dok pripremaju hranu. </a:t>
            </a:r>
          </a:p>
          <a:p>
            <a:r>
              <a:rPr lang="hr-HR" sz="2400" dirty="0"/>
              <a:t>Ali kako bi mogli pripremiti svu hranu potrebna su dva ložišta.</a:t>
            </a:r>
          </a:p>
        </p:txBody>
      </p:sp>
      <p:pic>
        <p:nvPicPr>
          <p:cNvPr id="11" name="Rezervirano mjesto sadržaja 10">
            <a:extLst>
              <a:ext uri="{FF2B5EF4-FFF2-40B4-BE49-F238E27FC236}">
                <a16:creationId xmlns:a16="http://schemas.microsoft.com/office/drawing/2014/main" id="{D2F7AA67-462F-4F4B-849E-B11A35E17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2" r="7677"/>
          <a:stretch/>
        </p:blipFill>
        <p:spPr>
          <a:xfrm>
            <a:off x="678426" y="1426138"/>
            <a:ext cx="6390969" cy="4295775"/>
          </a:xfrm>
        </p:spPr>
      </p:pic>
    </p:spTree>
    <p:extLst>
      <p:ext uri="{BB962C8B-B14F-4D97-AF65-F5344CB8AC3E}">
        <p14:creationId xmlns:p14="http://schemas.microsoft.com/office/powerpoint/2010/main" val="2888764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6DF1D4-1237-4B9C-87C0-A0FE1C5B2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1. Ložište </a:t>
            </a:r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A9E39362-7DB2-4276-8DC9-0679BCDD2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7850"/>
            <a:ext cx="3025539" cy="4351338"/>
          </a:xfrm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DC45439-F1F2-46E5-AD16-09F599ECE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729F-2BA0-4E3E-8A66-CAE1DAF26461}" type="datetime1">
              <a:rPr lang="hr-HR" smtClean="0"/>
              <a:t>14.4.2020.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9B52A25-5BC3-4CE1-823B-7D02A3BEC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Autor: Magdalena Mikulić - Čurić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5DA3CC4-3E0D-4D67-82C6-3BE598219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2C28-9237-4B44-965D-9FB357ED5CE8}" type="slidenum">
              <a:rPr lang="hr-HR" smtClean="0"/>
              <a:t>8</a:t>
            </a:fld>
            <a:endParaRPr lang="hr-HR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D5548710-3DF5-4A54-A013-4CF6A56D2FE3}"/>
              </a:ext>
            </a:extLst>
          </p:cNvPr>
          <p:cNvSpPr txBox="1"/>
          <p:nvPr/>
        </p:nvSpPr>
        <p:spPr>
          <a:xfrm>
            <a:off x="4227871" y="2065951"/>
            <a:ext cx="77576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Prvo ložište nešto je manje od drugog ložišta. </a:t>
            </a:r>
          </a:p>
          <a:p>
            <a:r>
              <a:rPr lang="hr-HR" sz="2800" dirty="0"/>
              <a:t>Odredi koliku površinu zauzima ovo ložište, ako je duljina kružnice koja omeđuje ciglice koje se nalaze oko vatre 3,454 m.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928D245B-8D6B-4913-9CEC-7441CA8E6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523" y="4358750"/>
            <a:ext cx="2743200" cy="1840438"/>
          </a:xfrm>
          <a:prstGeom prst="rect">
            <a:avLst/>
          </a:prstGeom>
        </p:spPr>
      </p:pic>
      <p:sp>
        <p:nvSpPr>
          <p:cNvPr id="10" name="Elipsa 9">
            <a:extLst>
              <a:ext uri="{FF2B5EF4-FFF2-40B4-BE49-F238E27FC236}">
                <a16:creationId xmlns:a16="http://schemas.microsoft.com/office/drawing/2014/main" id="{35001E9F-6557-4CE4-932D-B8AB03FB41C7}"/>
              </a:ext>
            </a:extLst>
          </p:cNvPr>
          <p:cNvSpPr/>
          <p:nvPr/>
        </p:nvSpPr>
        <p:spPr>
          <a:xfrm>
            <a:off x="8153400" y="4119716"/>
            <a:ext cx="2128684" cy="1917291"/>
          </a:xfrm>
          <a:prstGeom prst="ellipse">
            <a:avLst/>
          </a:prstGeom>
          <a:pattFill prst="diagBrick">
            <a:fgClr>
              <a:srgbClr val="C0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946088AD-C292-4DC6-A296-1C5A88769BE8}"/>
              </a:ext>
            </a:extLst>
          </p:cNvPr>
          <p:cNvSpPr/>
          <p:nvPr/>
        </p:nvSpPr>
        <p:spPr>
          <a:xfrm>
            <a:off x="8327923" y="4267200"/>
            <a:ext cx="1769807" cy="1632155"/>
          </a:xfrm>
          <a:prstGeom prst="ellipse">
            <a:avLst/>
          </a:prstGeom>
          <a:solidFill>
            <a:schemeClr val="tx1">
              <a:alpha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7316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FC1720-DAD6-4C86-A242-F60ECE079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45" y="410368"/>
            <a:ext cx="10515600" cy="1325563"/>
          </a:xfrm>
        </p:spPr>
        <p:txBody>
          <a:bodyPr/>
          <a:lstStyle/>
          <a:p>
            <a:r>
              <a:rPr lang="hr-HR" dirty="0"/>
              <a:t>2. Ložište</a:t>
            </a:r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88762226-6EB3-474A-8044-CB76BC303D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092" y="3047999"/>
            <a:ext cx="4496908" cy="3060137"/>
          </a:xfrm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F9E2D3C-0CF0-4D6A-B84E-58FDBC01A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729F-2BA0-4E3E-8A66-CAE1DAF26461}" type="datetime1">
              <a:rPr lang="hr-HR" smtClean="0"/>
              <a:t>14.4.2020.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3CB108B-56C9-4D94-86EC-2CD349D41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Autor: Magdalena Mikulić - Čurić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901B2D3-7102-4092-83D3-1DE9B54AA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2C28-9237-4B44-965D-9FB357ED5CE8}" type="slidenum">
              <a:rPr lang="hr-HR" smtClean="0"/>
              <a:t>9</a:t>
            </a:fld>
            <a:endParaRPr lang="hr-HR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701BC794-74F9-478F-B389-EEDCE9A7F092}"/>
              </a:ext>
            </a:extLst>
          </p:cNvPr>
          <p:cNvSpPr txBox="1"/>
          <p:nvPr/>
        </p:nvSpPr>
        <p:spPr>
          <a:xfrm>
            <a:off x="648929" y="1887794"/>
            <a:ext cx="69514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Ova vatra nalazi se na površini kružnog oblika.</a:t>
            </a:r>
          </a:p>
          <a:p>
            <a:r>
              <a:rPr lang="hr-HR" sz="2800" dirty="0"/>
              <a:t>Duljina luka kružnice koja omeđuje područje vatre iznosi 4.396 m.</a:t>
            </a:r>
          </a:p>
          <a:p>
            <a:r>
              <a:rPr lang="hr-HR" sz="2800" dirty="0"/>
              <a:t>Koliku površinu zauzima ovo ložište, ako je i ono radi sigurnosti ograđeno ciglicama.</a:t>
            </a:r>
          </a:p>
          <a:p>
            <a:r>
              <a:rPr lang="hr-HR" sz="2800" dirty="0"/>
              <a:t>Širina ciglice je 13 cm, što znači da se duljina polumjera ukupne površine koju ovo ložište zauzima mora povećati za širinu ciglice.</a:t>
            </a:r>
          </a:p>
        </p:txBody>
      </p:sp>
    </p:spTree>
    <p:extLst>
      <p:ext uri="{BB962C8B-B14F-4D97-AF65-F5344CB8AC3E}">
        <p14:creationId xmlns:p14="http://schemas.microsoft.com/office/powerpoint/2010/main" val="37540761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736</Words>
  <Application>Microsoft Office PowerPoint</Application>
  <PresentationFormat>Široki zaslon</PresentationFormat>
  <Paragraphs>99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Tema sustava Office</vt:lpstr>
      <vt:lpstr>Projekt – 1. svibnja</vt:lpstr>
      <vt:lpstr>Grupa 4 i 5</vt:lpstr>
      <vt:lpstr>Zadatak:</vt:lpstr>
      <vt:lpstr>Tata ti je na podu ucrtao krug. Rekao je da će ti sto posto trebati oko 8 fiksnih ciglica. No između svake biti će praznina kao na slici lijevo. Kolika je površina svih narančastih dijelova zajedno?</vt:lpstr>
      <vt:lpstr>Cvjetnjak i jezerce</vt:lpstr>
      <vt:lpstr>Prostor za sjedenje</vt:lpstr>
      <vt:lpstr>Priprema hrane:</vt:lpstr>
      <vt:lpstr>1. Ložište </vt:lpstr>
      <vt:lpstr>2. Ložište</vt:lpstr>
      <vt:lpstr>Stolice oko vatre</vt:lpstr>
      <vt:lpstr> staza, različito grmlje i cvijeće 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Grupa 2</dc:title>
  <dc:creator>Magdalena Mikulić</dc:creator>
  <cp:lastModifiedBy>Magdalena Mikulić</cp:lastModifiedBy>
  <cp:revision>46</cp:revision>
  <dcterms:created xsi:type="dcterms:W3CDTF">2020-04-13T04:49:25Z</dcterms:created>
  <dcterms:modified xsi:type="dcterms:W3CDTF">2020-04-14T04:56:47Z</dcterms:modified>
</cp:coreProperties>
</file>