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61" r:id="rId4"/>
    <p:sldId id="260" r:id="rId5"/>
    <p:sldId id="269" r:id="rId6"/>
    <p:sldId id="263" r:id="rId7"/>
    <p:sldId id="265" r:id="rId8"/>
    <p:sldId id="264" r:id="rId9"/>
    <p:sldId id="268" r:id="rId10"/>
    <p:sldId id="270" r:id="rId11"/>
    <p:sldId id="273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908050"/>
            <a:ext cx="5076825" cy="1152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692150"/>
            <a:ext cx="6227763" cy="11096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75" y="1435100"/>
            <a:ext cx="6227763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909762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1268413"/>
            <a:ext cx="558165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6013" y="1916113"/>
            <a:ext cx="37449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916113"/>
            <a:ext cx="3746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268413"/>
            <a:ext cx="65532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16113"/>
            <a:ext cx="76438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06/2825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izzi.digital/DOS/106/2828.html" TargetMode="External"/><Relationship Id="rId5" Type="http://schemas.openxmlformats.org/officeDocument/2006/relationships/hyperlink" Target="https://hr.izzi.digital/DOS/106/2827.html" TargetMode="External"/><Relationship Id="rId4" Type="http://schemas.openxmlformats.org/officeDocument/2006/relationships/hyperlink" Target="https://hr.izzi.digital/DOS/106/282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uthor.com/embed/456893539785113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06/240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izzi.digital/DOS/106/627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06/62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06/240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06/626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06/2825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1" y="1981200"/>
            <a:ext cx="6553199" cy="838199"/>
          </a:xfrm>
        </p:spPr>
        <p:txBody>
          <a:bodyPr/>
          <a:lstStyle/>
          <a:p>
            <a:pPr eaLnBrk="1" hangingPunct="1"/>
            <a:r>
              <a:rPr lang="hr-HR" sz="3200" dirty="0"/>
              <a:t> </a:t>
            </a:r>
            <a:endParaRPr lang="uk-UA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971799"/>
            <a:ext cx="7529513" cy="3552825"/>
          </a:xfrm>
        </p:spPr>
        <p:txBody>
          <a:bodyPr/>
          <a:lstStyle/>
          <a:p>
            <a:pPr marL="0" lvl="0" indent="0">
              <a:spcBef>
                <a:spcPts val="1400"/>
              </a:spcBef>
              <a:buSzPts val="2000"/>
              <a:buNone/>
            </a:pPr>
            <a:endParaRPr lang="hr-HR" sz="2000" dirty="0">
              <a:latin typeface="+mj-lt"/>
            </a:endParaRPr>
          </a:p>
          <a:p>
            <a:pPr marL="0" lvl="0" indent="0" algn="ctr">
              <a:spcBef>
                <a:spcPts val="1400"/>
              </a:spcBef>
              <a:buSzPts val="2000"/>
              <a:buNone/>
            </a:pPr>
            <a:endParaRPr lang="hr-HR" sz="2000" dirty="0">
              <a:latin typeface="+mj-lt"/>
            </a:endParaRPr>
          </a:p>
          <a:p>
            <a:pPr marL="1270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hr-HR" sz="2000" dirty="0">
              <a:latin typeface="Segoe Print" panose="02000600000000000000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r-HR" sz="5400" b="1" i="1" dirty="0"/>
              <a:t>       Gudaća glazbala</a:t>
            </a:r>
            <a:endParaRPr lang="en-US" sz="5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0999"/>
            <a:ext cx="7239000" cy="990601"/>
          </a:xfrm>
        </p:spPr>
        <p:txBody>
          <a:bodyPr/>
          <a:lstStyle/>
          <a:p>
            <a:pPr>
              <a:defRPr/>
            </a:pPr>
            <a: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  <a:t>Violina/ Viola/ Violončelo/ Kontrabas</a:t>
            </a:r>
            <a:endParaRPr lang="ru-RU" sz="32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6851650" cy="5334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Odaberi jedno gudaće glazbalo i istraži koje su njegove značajke. Možeš:</a:t>
            </a:r>
          </a:p>
          <a:p>
            <a:pPr marL="0" indent="0">
              <a:buNone/>
              <a:defRPr/>
            </a:pPr>
            <a:endParaRPr lang="hr-HR" sz="2000" b="1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</a:rPr>
              <a:t>odabrati, poslušati skladbe u udžbeniku i zapisati svoje odgovore, zapažanja u bilježnicu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</a:rPr>
              <a:t>nacrtati plakat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</a:rPr>
              <a:t>izraditi kviz, pitanja za ponavljanje  </a:t>
            </a:r>
          </a:p>
          <a:p>
            <a:pPr marL="0" indent="0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hr-HR" sz="1600" dirty="0"/>
              <a:t>Kako bi produbio svoje znanje, u </a:t>
            </a:r>
            <a:r>
              <a:rPr lang="hr-HR" sz="16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samostalnom radu </a:t>
            </a:r>
            <a:r>
              <a:rPr lang="hr-HR" sz="1600" dirty="0"/>
              <a:t>prouči sadržaje u </a:t>
            </a:r>
            <a:r>
              <a:rPr lang="hr-HR" sz="16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udžbeniku str.67- 71 i dodatne materijale </a:t>
            </a:r>
            <a:r>
              <a:rPr lang="hr-HR" sz="1600" dirty="0"/>
              <a:t>na stranici IZZI</a:t>
            </a:r>
            <a:r>
              <a:rPr lang="hr-HR" sz="1600" b="1" dirty="0"/>
              <a:t>:</a:t>
            </a:r>
            <a:endParaRPr lang="hr-HR" sz="16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hr-HR" sz="16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Violina - </a:t>
            </a:r>
            <a:r>
              <a:rPr lang="en-US" sz="1600" dirty="0">
                <a:hlinkClick r:id="rId3"/>
              </a:rPr>
              <a:t>https://hr.izzi.digital/DOS/106/2825.html</a:t>
            </a:r>
            <a:endParaRPr lang="hr-HR" sz="1600" dirty="0"/>
          </a:p>
          <a:p>
            <a:pPr marL="0" indent="0">
              <a:buNone/>
              <a:defRPr/>
            </a:pPr>
            <a:r>
              <a:rPr lang="hr-HR" sz="16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Viola - </a:t>
            </a:r>
            <a:r>
              <a:rPr lang="en-US" sz="1600" dirty="0">
                <a:hlinkClick r:id="rId4"/>
              </a:rPr>
              <a:t>https://hr.izzi.digital/DOS/106/2826.html</a:t>
            </a:r>
            <a:endParaRPr lang="hr-HR" sz="16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hr-HR" sz="16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Violončelo - </a:t>
            </a:r>
            <a:r>
              <a:rPr lang="en-US" sz="1600" dirty="0">
                <a:hlinkClick r:id="rId5"/>
              </a:rPr>
              <a:t>https://hr.izzi.digital/DOS/106/2827.html</a:t>
            </a:r>
            <a:endParaRPr lang="hr-HR" sz="16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hr-HR" sz="16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Kontrabas </a:t>
            </a:r>
            <a:r>
              <a:rPr lang="hr-HR" sz="1600" i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- </a:t>
            </a:r>
            <a:r>
              <a:rPr lang="en-US" sz="1600" dirty="0">
                <a:hlinkClick r:id="rId6"/>
              </a:rPr>
              <a:t>https://hr.izzi.digital/DOS/106/2828.html</a:t>
            </a:r>
            <a:endParaRPr lang="hr-HR" sz="1600" dirty="0"/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91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1"/>
            <a:ext cx="7239000" cy="1600199"/>
          </a:xfrm>
        </p:spPr>
        <p:txBody>
          <a:bodyPr/>
          <a:lstStyle/>
          <a:p>
            <a:pPr>
              <a:defRPr/>
            </a:pPr>
            <a: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  <a:t>Violina/ Viola/ Violončelo/ Kontrabas</a:t>
            </a:r>
            <a:b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hr-HR" sz="1800" b="0" dirty="0">
                <a:solidFill>
                  <a:schemeClr val="accent5">
                    <a:lumMod val="25000"/>
                  </a:schemeClr>
                </a:solidFill>
              </a:rPr>
              <a:t>Spoji brojeve (1-34) i otkrij koje je gudaće glazbalo nacrtano. </a:t>
            </a:r>
            <a:endParaRPr lang="ru-RU" sz="1800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6927850" cy="5486400"/>
          </a:xfrm>
        </p:spPr>
        <p:txBody>
          <a:bodyPr/>
          <a:lstStyle/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2BDBE-CC6F-4DF7-AE63-624BE6F210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752600"/>
            <a:ext cx="4876799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45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0999"/>
            <a:ext cx="6934200" cy="1066799"/>
          </a:xfrm>
        </p:spPr>
        <p:txBody>
          <a:bodyPr/>
          <a:lstStyle/>
          <a:p>
            <a:pPr>
              <a:defRPr/>
            </a:pP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  <a:t>Ponovi što znaš o gudaćim glazbalima</a:t>
            </a:r>
            <a:endParaRPr lang="ru-RU" sz="32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133600"/>
            <a:ext cx="7156450" cy="449580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</a:rPr>
              <a:t>Klikom na poveznicu riješi kviz </a:t>
            </a:r>
            <a:r>
              <a:rPr lang="hr-HR" sz="2000" i="1" dirty="0">
                <a:solidFill>
                  <a:schemeClr val="accent5">
                    <a:lumMod val="25000"/>
                  </a:schemeClr>
                </a:solidFill>
              </a:rPr>
              <a:t>Gudaća glazbala</a:t>
            </a:r>
            <a:r>
              <a:rPr lang="hr-HR" sz="2000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>
                <a:hlinkClick r:id="rId3"/>
              </a:rPr>
              <a:t>https://www.mauthor.com/embed/4568935397851136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1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52400"/>
            <a:ext cx="7357836" cy="1371599"/>
          </a:xfrm>
        </p:spPr>
        <p:txBody>
          <a:bodyPr/>
          <a:lstStyle/>
          <a:p>
            <a:pPr>
              <a:defRPr/>
            </a:pPr>
            <a: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  <a:t>Tablica za samovrednovanje</a:t>
            </a: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endParaRPr lang="ru-RU" sz="32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3764" y="914400"/>
            <a:ext cx="7357836" cy="5943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</a:rPr>
              <a:t>   Precrtaj tablicu u bilježnicu  i odgovori na pitanja.</a:t>
            </a:r>
          </a:p>
          <a:p>
            <a:pPr marL="0" indent="0" eaLnBrk="1" hangingPunct="1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3AF65-F252-4662-9FC6-904FD2BCA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2320"/>
            <a:ext cx="7440386" cy="53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8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33375"/>
            <a:ext cx="6553200" cy="18002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hr-HR" sz="3200" dirty="0"/>
              <a:t>          </a:t>
            </a:r>
            <a:r>
              <a:rPr lang="hr-HR" sz="3200" i="1" dirty="0"/>
              <a:t>Za rad će ti trebati: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133600"/>
            <a:ext cx="7086600" cy="43910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hr-HR" sz="2400" b="1" dirty="0"/>
              <a:t> </a:t>
            </a:r>
            <a:endParaRPr lang="en-US" sz="2400" dirty="0">
              <a:solidFill>
                <a:schemeClr val="tx1"/>
              </a:solidFill>
              <a:ea typeface="굴림" charset="-127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hr-HR" sz="2000" dirty="0"/>
              <a:t>udžbenik </a:t>
            </a:r>
            <a:r>
              <a:rPr lang="hr-HR" sz="2400" b="1" i="1" dirty="0"/>
              <a:t>Glazbeni krug 5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hr-HR" sz="2000" b="1" i="1" dirty="0"/>
          </a:p>
          <a:p>
            <a:pPr marL="35560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hr-HR" sz="2000" dirty="0"/>
              <a:t>pristup internetu preko računala, tableta ili</a:t>
            </a:r>
          </a:p>
          <a:p>
            <a:pPr marL="1270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2000" dirty="0"/>
              <a:t>     mobitela na poveznice:</a:t>
            </a:r>
          </a:p>
          <a:p>
            <a:pPr marL="0" lvl="0" indent="0" algn="ctr">
              <a:spcBef>
                <a:spcPts val="1400"/>
              </a:spcBef>
              <a:buSzPts val="2000"/>
              <a:buNone/>
            </a:pPr>
            <a:r>
              <a:rPr lang="en-US" sz="1800" dirty="0">
                <a:hlinkClick r:id="rId3"/>
              </a:rPr>
              <a:t>https://hr.izzi.digital/DOS/106/2408.html</a:t>
            </a:r>
            <a:endParaRPr lang="hr-HR" sz="1800" dirty="0"/>
          </a:p>
          <a:p>
            <a:pPr marL="0" lvl="0" indent="0" algn="ctr">
              <a:spcBef>
                <a:spcPts val="1400"/>
              </a:spcBef>
              <a:buSzPts val="2000"/>
              <a:buNone/>
            </a:pPr>
            <a:r>
              <a:rPr lang="en-US" sz="1800" dirty="0">
                <a:hlinkClick r:id="rId4"/>
              </a:rPr>
              <a:t>https://hr.izzi.digital/DOS/106/627.html</a:t>
            </a:r>
            <a:endParaRPr lang="hr-HR" sz="1800" dirty="0"/>
          </a:p>
          <a:p>
            <a:pPr marL="0" lvl="0" indent="0" algn="ctr">
              <a:spcBef>
                <a:spcPts val="1400"/>
              </a:spcBef>
              <a:buSzPts val="2000"/>
              <a:buNone/>
            </a:pPr>
            <a:endParaRPr lang="hr-HR" sz="2000" dirty="0"/>
          </a:p>
          <a:p>
            <a:pPr>
              <a:spcBef>
                <a:spcPts val="1400"/>
              </a:spcBef>
              <a:buSzPts val="2000"/>
              <a:buFont typeface="Wingdings" panose="05000000000000000000" pitchFamily="2" charset="2"/>
              <a:buChar char="§"/>
            </a:pPr>
            <a:r>
              <a:rPr lang="hr-HR" sz="2000" dirty="0"/>
              <a:t>notna bilježnica (ili </a:t>
            </a:r>
            <a:r>
              <a:rPr lang="hr-HR" sz="2000" i="1" dirty="0"/>
              <a:t>Word</a:t>
            </a:r>
            <a:r>
              <a:rPr lang="hr-HR" sz="2000" dirty="0"/>
              <a:t> dokument) u koju ćeš upisivati odgovore na pitanja  </a:t>
            </a: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05000"/>
            <a:ext cx="7010400" cy="1523999"/>
          </a:xfrm>
        </p:spPr>
        <p:txBody>
          <a:bodyPr/>
          <a:lstStyle/>
          <a:p>
            <a:pPr>
              <a:defRPr/>
            </a:pPr>
            <a:r>
              <a:rPr lang="hr-HR" sz="2800" i="1" dirty="0"/>
              <a:t> </a:t>
            </a:r>
            <a:br>
              <a:rPr lang="hr-HR" sz="2800" i="1" dirty="0"/>
            </a:br>
            <a:r>
              <a:rPr lang="hr-HR" sz="2800" i="1" dirty="0"/>
              <a:t> Koja glazbala prepoznaješ u skladbi?</a:t>
            </a:r>
            <a:br>
              <a:rPr lang="hr-HR" sz="2800" i="1" dirty="0"/>
            </a:br>
            <a:br>
              <a:rPr lang="hr-HR" sz="2800" i="1" dirty="0"/>
            </a:br>
            <a:br>
              <a:rPr lang="hr-HR" sz="2800" i="1" dirty="0"/>
            </a:br>
            <a:r>
              <a:rPr lang="hr-HR" sz="2000" b="0" i="1" dirty="0"/>
              <a:t> </a:t>
            </a:r>
            <a:br>
              <a:rPr lang="hr-HR" sz="1800" b="0" dirty="0"/>
            </a:br>
            <a:br>
              <a:rPr lang="hr-HR" sz="2800" i="1" dirty="0"/>
            </a:br>
            <a:r>
              <a:rPr lang="hr-HR" sz="2800" i="1" dirty="0"/>
              <a:t>   </a:t>
            </a:r>
            <a:br>
              <a:rPr lang="hr-HR" sz="2800" i="1" dirty="0"/>
            </a:br>
            <a:br>
              <a:rPr lang="hr-HR" sz="2800" i="1" dirty="0"/>
            </a:br>
            <a:r>
              <a:rPr lang="hr-HR" sz="2800" i="1" dirty="0"/>
              <a:t>  </a:t>
            </a:r>
            <a:br>
              <a:rPr lang="hr-HR" sz="2800" i="1" dirty="0"/>
            </a:br>
            <a:r>
              <a:rPr lang="hr-HR" sz="2800" i="1" dirty="0"/>
              <a:t> 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362200"/>
            <a:ext cx="7308850" cy="41624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000" i="1" dirty="0"/>
              <a:t>   </a:t>
            </a:r>
            <a:r>
              <a:rPr lang="hr-HR" sz="2000" dirty="0"/>
              <a:t>U notnu bilježnicu zapiši naziv skladbe.</a:t>
            </a:r>
          </a:p>
          <a:p>
            <a:pPr marL="0" indent="0">
              <a:buNone/>
              <a:defRPr/>
            </a:pPr>
            <a:r>
              <a:rPr lang="hr-HR" sz="2000" dirty="0"/>
              <a:t>   Poslušaj skladbu i </a:t>
            </a:r>
            <a:r>
              <a:rPr lang="hr-HR" sz="2000" dirty="0">
                <a:solidFill>
                  <a:schemeClr val="accent5">
                    <a:lumMod val="25000"/>
                  </a:schemeClr>
                </a:solidFill>
              </a:rPr>
              <a:t>odgovori na pitanja</a:t>
            </a:r>
            <a:r>
              <a:rPr lang="hr-HR" sz="2000" dirty="0"/>
              <a:t>:</a:t>
            </a:r>
          </a:p>
          <a:p>
            <a:pPr marL="0" indent="0"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   </a:t>
            </a:r>
            <a:r>
              <a:rPr lang="hr-HR" sz="2000" b="1" dirty="0"/>
              <a:t>Heitor Villa - Lobos: </a:t>
            </a:r>
            <a:r>
              <a:rPr lang="hr-HR" sz="2000" b="1" i="1" dirty="0"/>
              <a:t>Aria iz Bachianas Brasileiras br. 5</a:t>
            </a:r>
            <a:br>
              <a:rPr lang="hr-HR" sz="2000" b="1" i="1" dirty="0"/>
            </a:br>
            <a:br>
              <a:rPr lang="en-US" sz="2000" dirty="0"/>
            </a:br>
            <a:r>
              <a:rPr lang="hr-HR" sz="2000" dirty="0"/>
              <a:t> Video možeš pogledati na poveznici </a:t>
            </a:r>
            <a:r>
              <a:rPr lang="hr-HR" sz="2000" i="1" dirty="0"/>
              <a:t>IZZI</a:t>
            </a:r>
            <a:r>
              <a:rPr lang="hr-HR" sz="2000" dirty="0"/>
              <a:t>:</a:t>
            </a:r>
            <a:br>
              <a:rPr lang="hr-HR" dirty="0"/>
            </a:br>
            <a:r>
              <a:rPr lang="hr-HR" dirty="0"/>
              <a:t> </a:t>
            </a:r>
            <a:r>
              <a:rPr lang="hr-HR" sz="1800" dirty="0"/>
              <a:t>(Videoteka/ Zlatne strune)  </a:t>
            </a:r>
            <a:r>
              <a:rPr lang="en-US" sz="1800" dirty="0">
                <a:hlinkClick r:id="rId3"/>
              </a:rPr>
              <a:t>https://hr.izzi.digital/DOS/106/627.html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6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752600" y="-45718"/>
            <a:ext cx="7391400" cy="45719"/>
          </a:xfrm>
        </p:spPr>
        <p:txBody>
          <a:bodyPr/>
          <a:lstStyle/>
          <a:p>
            <a:pPr>
              <a:defRPr/>
            </a:pPr>
            <a:endParaRPr lang="ru-RU" sz="24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853436"/>
            <a:ext cx="7010400" cy="6004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000" dirty="0"/>
              <a:t>Zapiši koja si glazbala prepoznao-la.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000" dirty="0"/>
              <a:t>Usporedi njihova zajednička obilježja, a potom razlike. </a:t>
            </a:r>
          </a:p>
          <a:p>
            <a:pPr marL="0" indent="0">
              <a:buNone/>
              <a:defRPr/>
            </a:pPr>
            <a:r>
              <a:rPr lang="hr-HR" sz="2000" dirty="0"/>
              <a:t>     Zapiši svoja zapažanja.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2000" dirty="0"/>
              <a:t>Navedi dvije skupine žičanih glazbala kojoj glazbala pripadaju:</a:t>
            </a:r>
          </a:p>
          <a:p>
            <a:pPr marL="0" indent="0">
              <a:buNone/>
              <a:defRPr/>
            </a:pPr>
            <a:r>
              <a:rPr lang="hr-HR" sz="2000" dirty="0"/>
              <a:t> (glazbala na kojima zvuk nastaje trzanjem žica)</a:t>
            </a:r>
          </a:p>
          <a:p>
            <a:pPr marL="0" indent="0">
              <a:buNone/>
              <a:defRPr/>
            </a:pPr>
            <a:r>
              <a:rPr lang="hr-HR" sz="2000" dirty="0"/>
              <a:t>  ......................................................................</a:t>
            </a:r>
          </a:p>
          <a:p>
            <a:pPr marL="0" indent="0">
              <a:buNone/>
              <a:defRPr/>
            </a:pPr>
            <a:r>
              <a:rPr lang="hr-HR" sz="2000" dirty="0">
                <a:latin typeface="+mj-lt"/>
              </a:rPr>
              <a:t> (glazbala na kojima prevlačimo/gudimo gudalom preko žica)</a:t>
            </a:r>
          </a:p>
          <a:p>
            <a:pPr marL="0" indent="0">
              <a:buNone/>
              <a:defRPr/>
            </a:pPr>
            <a:r>
              <a:rPr lang="hr-HR" sz="2000" dirty="0">
                <a:latin typeface="+mj-lt"/>
              </a:rPr>
              <a:t>  ..........................................................................</a:t>
            </a:r>
          </a:p>
          <a:p>
            <a:pPr marL="0" indent="0">
              <a:buNone/>
              <a:defRPr/>
            </a:pPr>
            <a:endParaRPr lang="hr-HR" sz="2000" dirty="0">
              <a:latin typeface="+mj-lt"/>
            </a:endParaRPr>
          </a:p>
          <a:p>
            <a:pPr marL="0" indent="0">
              <a:buNone/>
              <a:defRPr/>
            </a:pPr>
            <a:r>
              <a:rPr lang="hr-HR" sz="2000" dirty="0">
                <a:latin typeface="+mj-lt"/>
              </a:rPr>
              <a:t>Odgovore potraži na poveznici </a:t>
            </a:r>
            <a:r>
              <a:rPr lang="hr-HR" sz="2000" i="1" dirty="0">
                <a:latin typeface="+mj-lt"/>
              </a:rPr>
              <a:t>IZZI</a:t>
            </a:r>
            <a:r>
              <a:rPr lang="hr-HR" sz="2000" dirty="0">
                <a:latin typeface="+mj-lt"/>
              </a:rPr>
              <a:t>: </a:t>
            </a:r>
            <a:r>
              <a:rPr lang="en-US" sz="2000" dirty="0">
                <a:hlinkClick r:id="rId3"/>
              </a:rPr>
              <a:t>https://hr.izzi.digital/DOS/106/2408.html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1800" dirty="0"/>
              <a:t>(dio </a:t>
            </a:r>
            <a:r>
              <a:rPr lang="hr-HR" sz="1800" i="1" dirty="0"/>
              <a:t>Žičana glazbala</a:t>
            </a:r>
            <a:r>
              <a:rPr lang="hr-HR" sz="1800" dirty="0"/>
              <a:t>/ </a:t>
            </a:r>
            <a:r>
              <a:rPr lang="hr-HR" sz="1800" i="1" dirty="0"/>
              <a:t>Za znatiželjne,</a:t>
            </a:r>
            <a:r>
              <a:rPr lang="hr-HR" sz="1800" dirty="0"/>
              <a:t> </a:t>
            </a:r>
            <a:r>
              <a:rPr lang="it-IT" sz="1800" i="1" dirty="0"/>
              <a:t>Možeš li prepoznati glazbalo samo prema zvuku? Kako?</a:t>
            </a:r>
            <a:r>
              <a:rPr lang="hr-HR" sz="1800" i="1" dirty="0"/>
              <a:t>)</a:t>
            </a:r>
            <a:endParaRPr lang="en-US" sz="1800" i="1" dirty="0"/>
          </a:p>
          <a:p>
            <a:pPr marL="0" indent="0" eaLnBrk="1" hangingPunct="1">
              <a:buNone/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3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838200"/>
            <a:ext cx="6858000" cy="887186"/>
          </a:xfrm>
        </p:spPr>
        <p:txBody>
          <a:bodyPr/>
          <a:lstStyle/>
          <a:p>
            <a:b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hr-HR" sz="32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  <a:t>Gdje nastaje zvuk?</a:t>
            </a: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hr-HR" sz="1800" b="0" dirty="0">
                <a:solidFill>
                  <a:schemeClr val="accent5">
                    <a:lumMod val="25000"/>
                  </a:schemeClr>
                </a:solidFill>
              </a:rPr>
              <a:t>Pročitaj zašto je znanstvenik A. Einstein volio glazbu.</a:t>
            </a:r>
            <a:br>
              <a:rPr lang="hr-HR" sz="1800" b="0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1800" b="0" i="1" dirty="0"/>
              <a:t>Da </a:t>
            </a:r>
            <a:r>
              <a:rPr lang="en-US" sz="1800" b="0" i="1" dirty="0" err="1"/>
              <a:t>nisam</a:t>
            </a:r>
            <a:r>
              <a:rPr lang="en-US" sz="1800" b="0" i="1" dirty="0"/>
              <a:t> </a:t>
            </a:r>
            <a:r>
              <a:rPr lang="en-US" sz="1800" b="0" i="1" dirty="0" err="1"/>
              <a:t>fizičar</a:t>
            </a:r>
            <a:r>
              <a:rPr lang="en-US" sz="1800" b="0" i="1" dirty="0"/>
              <a:t>, </a:t>
            </a:r>
            <a:r>
              <a:rPr lang="en-US" sz="1800" b="0" i="1" dirty="0" err="1"/>
              <a:t>vjerojatno</a:t>
            </a:r>
            <a:r>
              <a:rPr lang="en-US" sz="1800" b="0" i="1" dirty="0"/>
              <a:t> </a:t>
            </a:r>
            <a:r>
              <a:rPr lang="en-US" sz="1800" b="0" i="1" dirty="0" err="1"/>
              <a:t>bih</a:t>
            </a:r>
            <a:r>
              <a:rPr lang="en-US" sz="1800" b="0" i="1" dirty="0"/>
              <a:t> bio </a:t>
            </a:r>
            <a:r>
              <a:rPr lang="en-US" sz="1800" b="0" i="1" dirty="0" err="1"/>
              <a:t>glazbenik</a:t>
            </a:r>
            <a:r>
              <a:rPr lang="en-US" sz="1800" b="0" i="1" dirty="0"/>
              <a:t>. </a:t>
            </a:r>
            <a:br>
              <a:rPr lang="hr-HR" sz="1800" b="0" i="1" dirty="0"/>
            </a:br>
            <a:r>
              <a:rPr lang="en-US" sz="1800" b="0" i="1" dirty="0" err="1"/>
              <a:t>Često</a:t>
            </a:r>
            <a:r>
              <a:rPr lang="en-US" sz="1800" b="0" i="1" dirty="0"/>
              <a:t> </a:t>
            </a:r>
            <a:r>
              <a:rPr lang="en-US" sz="1800" b="0" i="1" dirty="0" err="1"/>
              <a:t>razmišljam</a:t>
            </a:r>
            <a:r>
              <a:rPr lang="en-US" sz="1800" b="0" i="1" dirty="0"/>
              <a:t> u </a:t>
            </a:r>
            <a:r>
              <a:rPr lang="en-US" sz="1800" b="0" i="1" dirty="0" err="1"/>
              <a:t>glazbi</a:t>
            </a:r>
            <a:r>
              <a:rPr lang="en-US" sz="1800" b="0" i="1" dirty="0"/>
              <a:t>. </a:t>
            </a:r>
            <a:r>
              <a:rPr lang="en-US" sz="1800" b="0" i="1" dirty="0" err="1"/>
              <a:t>Živim</a:t>
            </a:r>
            <a:r>
              <a:rPr lang="en-US" sz="1800" b="0" i="1" dirty="0"/>
              <a:t> </a:t>
            </a:r>
            <a:r>
              <a:rPr lang="en-US" sz="1800" b="0" i="1" dirty="0" err="1"/>
              <a:t>svoje</a:t>
            </a:r>
            <a:r>
              <a:rPr lang="en-US" sz="1800" b="0" i="1" dirty="0"/>
              <a:t> </a:t>
            </a:r>
            <a:r>
              <a:rPr lang="en-US" sz="1800" b="0" i="1" dirty="0" err="1"/>
              <a:t>snov</a:t>
            </a:r>
            <a:r>
              <a:rPr lang="hr-HR" sz="1800" b="0" i="1" dirty="0"/>
              <a:t>e </a:t>
            </a:r>
            <a:r>
              <a:rPr lang="en-US" sz="1800" b="0" i="1" dirty="0" err="1"/>
              <a:t>na</a:t>
            </a:r>
            <a:r>
              <a:rPr lang="en-US" sz="1800" b="0" i="1" dirty="0"/>
              <a:t> </a:t>
            </a:r>
            <a:r>
              <a:rPr lang="en-US" sz="1800" b="0" i="1" dirty="0" err="1"/>
              <a:t>javi</a:t>
            </a:r>
            <a:r>
              <a:rPr lang="en-US" sz="1800" b="0" i="1" dirty="0"/>
              <a:t> u </a:t>
            </a:r>
            <a:r>
              <a:rPr lang="en-US" sz="1800" b="0" i="1" dirty="0" err="1"/>
              <a:t>glazbi</a:t>
            </a:r>
            <a:r>
              <a:rPr lang="en-US" sz="1800" b="0" i="1" dirty="0"/>
              <a:t>.</a:t>
            </a:r>
            <a:r>
              <a:rPr lang="hr-HR" sz="1800" b="0" i="1" dirty="0"/>
              <a:t> </a:t>
            </a:r>
            <a:br>
              <a:rPr lang="hr-HR" sz="1800" b="0" i="1" dirty="0"/>
            </a:br>
            <a:r>
              <a:rPr lang="en-US" sz="1800" b="0" i="1" dirty="0" err="1"/>
              <a:t>Svoj</a:t>
            </a:r>
            <a:r>
              <a:rPr lang="en-US" sz="1800" b="0" i="1" dirty="0"/>
              <a:t> </a:t>
            </a:r>
            <a:r>
              <a:rPr lang="en-US" sz="1800" b="0" i="1" dirty="0" err="1"/>
              <a:t>život</a:t>
            </a:r>
            <a:r>
              <a:rPr lang="en-US" sz="1800" b="0" i="1" dirty="0"/>
              <a:t> </a:t>
            </a:r>
            <a:r>
              <a:rPr lang="en-US" sz="1800" b="0" i="1" dirty="0" err="1"/>
              <a:t>vidim</a:t>
            </a:r>
            <a:r>
              <a:rPr lang="en-US" sz="1800" b="0" i="1" dirty="0"/>
              <a:t> u </a:t>
            </a:r>
            <a:r>
              <a:rPr lang="en-US" sz="1800" b="0" i="1" dirty="0" err="1"/>
              <a:t>terminima</a:t>
            </a:r>
            <a:r>
              <a:rPr lang="en-US" sz="1800" b="0" i="1" dirty="0"/>
              <a:t> </a:t>
            </a:r>
            <a:r>
              <a:rPr lang="en-US" sz="1800" b="0" i="1" dirty="0" err="1"/>
              <a:t>glazbe</a:t>
            </a:r>
            <a:r>
              <a:rPr lang="en-US" sz="1800" b="0" i="1" dirty="0"/>
              <a:t>… I </a:t>
            </a:r>
            <a:r>
              <a:rPr lang="en-US" sz="1800" b="0" i="1" dirty="0" err="1"/>
              <a:t>znam</a:t>
            </a:r>
            <a:r>
              <a:rPr lang="en-US" sz="1800" b="0" i="1" dirty="0"/>
              <a:t> da </a:t>
            </a:r>
            <a:r>
              <a:rPr lang="en-US" sz="1800" b="0" i="1" dirty="0" err="1"/>
              <a:t>najviše</a:t>
            </a:r>
            <a:r>
              <a:rPr lang="en-US" sz="1800" b="0" i="1" dirty="0"/>
              <a:t> </a:t>
            </a:r>
            <a:r>
              <a:rPr lang="en-US" sz="1800" b="0" i="1" dirty="0" err="1"/>
              <a:t>radosti</a:t>
            </a:r>
            <a:r>
              <a:rPr lang="en-US" sz="1800" b="0" i="1" dirty="0"/>
              <a:t> </a:t>
            </a:r>
            <a:br>
              <a:rPr lang="hr-HR" sz="1800" b="0" i="1" dirty="0"/>
            </a:br>
            <a:r>
              <a:rPr lang="en-US" sz="1800" b="0" i="1" dirty="0"/>
              <a:t>u </a:t>
            </a:r>
            <a:r>
              <a:rPr lang="en-US" sz="1800" b="0" i="1" dirty="0" err="1"/>
              <a:t>životu</a:t>
            </a:r>
            <a:r>
              <a:rPr lang="en-US" sz="1800" b="0" i="1" dirty="0"/>
              <a:t> </a:t>
            </a:r>
            <a:r>
              <a:rPr lang="en-US" sz="1800" b="0" i="1" dirty="0" err="1"/>
              <a:t>dobivam</a:t>
            </a:r>
            <a:r>
              <a:rPr lang="en-US" sz="1800" b="0" i="1" dirty="0"/>
              <a:t> </a:t>
            </a:r>
            <a:r>
              <a:rPr lang="en-US" sz="1800" b="0" i="1" dirty="0" err="1"/>
              <a:t>iz</a:t>
            </a:r>
            <a:r>
              <a:rPr lang="en-US" sz="1800" b="0" i="1" dirty="0"/>
              <a:t> </a:t>
            </a:r>
            <a:r>
              <a:rPr lang="en-US" sz="1800" b="0" i="1" dirty="0" err="1"/>
              <a:t>unutrašnjosti</a:t>
            </a:r>
            <a:r>
              <a:rPr lang="en-US" sz="1800" b="0" i="1" dirty="0"/>
              <a:t> </a:t>
            </a:r>
            <a:r>
              <a:rPr lang="en-US" sz="1800" b="0" i="1" dirty="0" err="1"/>
              <a:t>svoje</a:t>
            </a:r>
            <a:r>
              <a:rPr lang="en-US" sz="1800" b="0" i="1" dirty="0"/>
              <a:t> </a:t>
            </a:r>
            <a:r>
              <a:rPr lang="en-US" sz="1800" b="0" i="1" dirty="0" err="1"/>
              <a:t>violine</a:t>
            </a:r>
            <a:r>
              <a:rPr lang="en-US" sz="1800" b="0" i="1" dirty="0"/>
              <a:t>. (Albert Einstein)</a:t>
            </a:r>
            <a:br>
              <a:rPr lang="en-US" sz="1800" b="0" dirty="0"/>
            </a:b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endParaRPr lang="ru-RU" sz="24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5386" y="1219200"/>
            <a:ext cx="7156450" cy="527413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0" indent="0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20444-6E5A-4D28-92E4-4CA437718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06" y="3048000"/>
            <a:ext cx="5837010" cy="36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2971800"/>
          </a:xfrm>
        </p:spPr>
        <p:txBody>
          <a:bodyPr/>
          <a:lstStyle/>
          <a:p>
            <a:pPr>
              <a:defRPr/>
            </a:pP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  <a:t>               </a:t>
            </a:r>
            <a:r>
              <a:rPr lang="hr-HR" i="1" dirty="0">
                <a:solidFill>
                  <a:schemeClr val="accent5">
                    <a:lumMod val="25000"/>
                  </a:schemeClr>
                </a:solidFill>
              </a:rPr>
              <a:t>Gudaća glazbala</a:t>
            </a:r>
            <a:br>
              <a:rPr lang="hr-HR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hr-HR" i="1" dirty="0">
                <a:solidFill>
                  <a:schemeClr val="accent5">
                    <a:lumMod val="25000"/>
                  </a:schemeClr>
                </a:solidFill>
              </a:rPr>
              <a:t>       </a:t>
            </a:r>
            <a:endParaRPr lang="ru-RU" sz="24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438400"/>
            <a:ext cx="7308850" cy="4419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i="1" dirty="0">
                <a:solidFill>
                  <a:schemeClr val="accent5">
                    <a:lumMod val="25000"/>
                  </a:schemeClr>
                </a:solidFill>
              </a:rPr>
              <a:t>    Neizgled isti, a ipak vrlo različiti.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9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0999"/>
            <a:ext cx="6934200" cy="1295401"/>
          </a:xfrm>
        </p:spPr>
        <p:txBody>
          <a:bodyPr/>
          <a:lstStyle/>
          <a:p>
            <a:pPr>
              <a:defRPr/>
            </a:pP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  <a:t>Poslušaj i usporedbi skladbu izvedenu na različitim gudaćim glazbalima.</a:t>
            </a: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endParaRPr lang="ru-RU" sz="24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7636" y="2057400"/>
            <a:ext cx="6934200" cy="4724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 Prepiši naslov skladbe u bilježnicu. </a:t>
            </a:r>
          </a:p>
          <a:p>
            <a:pPr marL="0" indent="0" eaLnBrk="1" hangingPunct="1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 Nikolaj Rimski - Korsakov: </a:t>
            </a:r>
            <a:r>
              <a:rPr lang="hr-HR" sz="2000" b="1" i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Bumbarov let</a:t>
            </a:r>
          </a:p>
          <a:p>
            <a:pPr marL="0" indent="0">
              <a:buNone/>
              <a:defRPr/>
            </a:pPr>
            <a:r>
              <a:rPr lang="hr-HR" sz="2000" dirty="0"/>
              <a:t>  </a:t>
            </a:r>
            <a:r>
              <a:rPr lang="hr-HR" sz="1800" dirty="0">
                <a:latin typeface="+mj-lt"/>
              </a:rPr>
              <a:t>Izvedbe skladbe pronađi na poveznici </a:t>
            </a:r>
            <a:r>
              <a:rPr lang="hr-HR" sz="1800" i="1" dirty="0"/>
              <a:t>IZZI </a:t>
            </a:r>
            <a:r>
              <a:rPr lang="hr-HR" sz="1800" dirty="0">
                <a:latin typeface="+mj-lt"/>
              </a:rPr>
              <a:t>:</a:t>
            </a:r>
            <a:br>
              <a:rPr lang="hr-HR" sz="1800" dirty="0">
                <a:latin typeface="+mj-lt"/>
              </a:rPr>
            </a:br>
            <a:r>
              <a:rPr lang="hr-HR" sz="1800" dirty="0">
                <a:latin typeface="+mj-lt"/>
              </a:rPr>
              <a:t>  (Fonoteka/ Zlatne strune) </a:t>
            </a:r>
            <a:r>
              <a:rPr lang="en-US" sz="1800" dirty="0">
                <a:hlinkClick r:id="rId3"/>
              </a:rPr>
              <a:t>https://hr.izzi.digital/DOS/106/626.html</a:t>
            </a:r>
            <a:endParaRPr lang="hr-HR" sz="1800" b="1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b="1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 Opiši zvuk glazbala koja si čuo-la:</a:t>
            </a:r>
          </a:p>
          <a:p>
            <a:pPr marL="0" indent="0" eaLnBrk="1" hangingPunct="1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Violina ............................................................................</a:t>
            </a: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Viola  ...............................................................................</a:t>
            </a: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Violončelo .......................................................................</a:t>
            </a:r>
          </a:p>
          <a:p>
            <a:pPr marL="0" indent="0" eaLnBrk="1" hangingPunct="1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Kontrabas </a:t>
            </a:r>
            <a:r>
              <a:rPr lang="hr-HR" sz="2000" i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505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0999"/>
            <a:ext cx="7391400" cy="1066799"/>
          </a:xfrm>
        </p:spPr>
        <p:txBody>
          <a:bodyPr/>
          <a:lstStyle/>
          <a:p>
            <a:pPr>
              <a:defRPr/>
            </a:pP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endParaRPr lang="ru-RU" sz="24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47798"/>
            <a:ext cx="7156450" cy="518160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B5C1A-CCCB-4763-A72E-404023173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" y="647699"/>
            <a:ext cx="9011536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990600"/>
            <a:ext cx="6858000" cy="533400"/>
          </a:xfrm>
        </p:spPr>
        <p:txBody>
          <a:bodyPr/>
          <a:lstStyle/>
          <a:p>
            <a:pPr>
              <a:defRPr/>
            </a:pPr>
            <a: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  <a:t>Na sljedećoj poveznici odgovori na pitanja i ponovi obilježja gudaćih glazbala.</a:t>
            </a: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hr-HR" sz="2400" i="1" dirty="0">
                <a:solidFill>
                  <a:schemeClr val="accent5">
                    <a:lumMod val="25000"/>
                  </a:schemeClr>
                </a:solidFill>
              </a:rPr>
            </a:br>
            <a:endParaRPr lang="ru-RU" sz="24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3836" y="2057400"/>
            <a:ext cx="6858000" cy="443593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IZZI </a:t>
            </a:r>
            <a:r>
              <a:rPr lang="hr-HR" sz="2000" b="1" i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Violina / Gudaća glazbala / </a:t>
            </a:r>
            <a:r>
              <a:rPr lang="en-US" sz="2000" b="1" i="1" dirty="0" err="1"/>
              <a:t>Poveži</a:t>
            </a:r>
            <a:r>
              <a:rPr lang="en-US" sz="2000" b="1" i="1" dirty="0"/>
              <a:t> </a:t>
            </a:r>
            <a:r>
              <a:rPr lang="en-US" sz="2000" b="1" i="1" dirty="0" err="1"/>
              <a:t>naziv</a:t>
            </a:r>
            <a:r>
              <a:rPr lang="en-US" sz="2000" b="1" i="1" dirty="0"/>
              <a:t> </a:t>
            </a:r>
            <a:r>
              <a:rPr lang="en-US" sz="2000" b="1" i="1" dirty="0" err="1"/>
              <a:t>glazbala</a:t>
            </a:r>
            <a:r>
              <a:rPr lang="en-US" sz="2000" b="1" i="1" dirty="0"/>
              <a:t> s </a:t>
            </a:r>
            <a:r>
              <a:rPr lang="en-US" sz="2000" b="1" i="1" dirty="0" err="1"/>
              <a:t>fotografijom</a:t>
            </a:r>
            <a:r>
              <a:rPr lang="hr-HR" sz="2000" b="1" i="1" dirty="0"/>
              <a:t>:</a:t>
            </a:r>
            <a:endParaRPr lang="hr-HR" sz="2000" b="1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US" sz="2000" dirty="0">
                <a:hlinkClick r:id="rId3"/>
              </a:rPr>
              <a:t>https://hr.izzi.digital/DOS/106/2825.html</a:t>
            </a:r>
            <a:endParaRPr lang="hr-HR" sz="2000" dirty="0"/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hr-HR" sz="18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Za znatiželjne, tko želi više: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Istraži vrijednost gudaćih glazbala.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Istraži zanimanja glazbalar i ugađač glazbala.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Pronađi i zapiši u bilježnicu imena poznatih virtuoza na gudaćim glazbalima.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800" dirty="0">
                <a:latin typeface="+mj-lt"/>
              </a:rPr>
              <a:t>Sastaviti poetski tekst na pojmove: violina, vjetar, ptica, radost, dijete.</a:t>
            </a:r>
            <a:endParaRPr lang="hr-HR" sz="18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hr-HR" sz="2000" i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6800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5F5F5F"/>
      </a:dk1>
      <a:lt1>
        <a:srgbClr val="FFFFFF"/>
      </a:lt1>
      <a:dk2>
        <a:srgbClr val="663300"/>
      </a:dk2>
      <a:lt2>
        <a:srgbClr val="CC0000"/>
      </a:lt2>
      <a:accent1>
        <a:srgbClr val="FFCC66"/>
      </a:accent1>
      <a:accent2>
        <a:srgbClr val="FFCC00"/>
      </a:accent2>
      <a:accent3>
        <a:srgbClr val="FFFFFF"/>
      </a:accent3>
      <a:accent4>
        <a:srgbClr val="505050"/>
      </a:accent4>
      <a:accent5>
        <a:srgbClr val="FFE2B8"/>
      </a:accent5>
      <a:accent6>
        <a:srgbClr val="E7B900"/>
      </a:accent6>
      <a:hlink>
        <a:srgbClr val="FF99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5F5F5F"/>
        </a:dk1>
        <a:lt1>
          <a:srgbClr val="FFFFFF"/>
        </a:lt1>
        <a:dk2>
          <a:srgbClr val="006600"/>
        </a:dk2>
        <a:lt2>
          <a:srgbClr val="CC0000"/>
        </a:lt2>
        <a:accent1>
          <a:srgbClr val="FFCC66"/>
        </a:accent1>
        <a:accent2>
          <a:srgbClr val="339933"/>
        </a:accent2>
        <a:accent3>
          <a:srgbClr val="FFFFFF"/>
        </a:accent3>
        <a:accent4>
          <a:srgbClr val="505050"/>
        </a:accent4>
        <a:accent5>
          <a:srgbClr val="FFE2B8"/>
        </a:accent5>
        <a:accent6>
          <a:srgbClr val="2D8A2D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5F5F5F"/>
        </a:dk1>
        <a:lt1>
          <a:srgbClr val="FFFFFF"/>
        </a:lt1>
        <a:dk2>
          <a:srgbClr val="006600"/>
        </a:dk2>
        <a:lt2>
          <a:srgbClr val="CC0000"/>
        </a:lt2>
        <a:accent1>
          <a:srgbClr val="CC0000"/>
        </a:accent1>
        <a:accent2>
          <a:srgbClr val="FFCC00"/>
        </a:accent2>
        <a:accent3>
          <a:srgbClr val="FFFFFF"/>
        </a:accent3>
        <a:accent4>
          <a:srgbClr val="505050"/>
        </a:accent4>
        <a:accent5>
          <a:srgbClr val="E2AAAA"/>
        </a:accent5>
        <a:accent6>
          <a:srgbClr val="E7B9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5F5F5F"/>
        </a:dk1>
        <a:lt1>
          <a:srgbClr val="FFFFFF"/>
        </a:lt1>
        <a:dk2>
          <a:srgbClr val="663300"/>
        </a:dk2>
        <a:lt2>
          <a:srgbClr val="CC0000"/>
        </a:lt2>
        <a:accent1>
          <a:srgbClr val="CC0000"/>
        </a:accent1>
        <a:accent2>
          <a:srgbClr val="FFCC00"/>
        </a:accent2>
        <a:accent3>
          <a:srgbClr val="FFFFFF"/>
        </a:accent3>
        <a:accent4>
          <a:srgbClr val="505050"/>
        </a:accent4>
        <a:accent5>
          <a:srgbClr val="E2AAAA"/>
        </a:accent5>
        <a:accent6>
          <a:srgbClr val="E7B9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5F5F5F"/>
        </a:dk1>
        <a:lt1>
          <a:srgbClr val="FFFFFF"/>
        </a:lt1>
        <a:dk2>
          <a:srgbClr val="663300"/>
        </a:dk2>
        <a:lt2>
          <a:srgbClr val="CC0000"/>
        </a:lt2>
        <a:accent1>
          <a:srgbClr val="FFCC66"/>
        </a:accent1>
        <a:accent2>
          <a:srgbClr val="FFCC00"/>
        </a:accent2>
        <a:accent3>
          <a:srgbClr val="FFFFFF"/>
        </a:accent3>
        <a:accent4>
          <a:srgbClr val="505050"/>
        </a:accent4>
        <a:accent5>
          <a:srgbClr val="FFE2B8"/>
        </a:accent5>
        <a:accent6>
          <a:srgbClr val="E7B9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607</TotalTime>
  <Words>679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Segoe Print</vt:lpstr>
      <vt:lpstr>Wingdings</vt:lpstr>
      <vt:lpstr>template</vt:lpstr>
      <vt:lpstr> </vt:lpstr>
      <vt:lpstr>          Za rad će ti trebati:</vt:lpstr>
      <vt:lpstr>   Koja glazbala prepoznaješ u skladbi?                </vt:lpstr>
      <vt:lpstr>PowerPoint Presentation</vt:lpstr>
      <vt:lpstr>   Gdje nastaje zvuk? Pročitaj zašto je znanstvenik A. Einstein volio glazbu.  Da nisam fizičar, vjerojatno bih bio glazbenik.  Često razmišljam u glazbi. Živim svoje snove na javi u glazbi.  Svoj život vidim u terminima glazbe… I znam da najviše radosti  u životu dobivam iz unutrašnjosti svoje violine. (Albert Einstein)  </vt:lpstr>
      <vt:lpstr>                Gudaća glazbala        </vt:lpstr>
      <vt:lpstr> Poslušaj i usporedbi skladbu izvedenu na različitim gudaćim glazbalima. </vt:lpstr>
      <vt:lpstr> </vt:lpstr>
      <vt:lpstr>Na sljedećoj poveznici odgovori na pitanja i ponovi obilježja gudaćih glazbala.  </vt:lpstr>
      <vt:lpstr>Violina/ Viola/ Violončelo/ Kontrabas</vt:lpstr>
      <vt:lpstr>Violina/ Viola/ Violončelo/ Kontrabas  Spoji brojeve (1-34) i otkrij koje je gudaće glazbalo nacrtano. </vt:lpstr>
      <vt:lpstr> Ponovi što znaš o gudaćim glazbalima</vt:lpstr>
      <vt:lpstr>Tablica za samovrednovanje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Gudaća glazbala</dc:title>
  <dc:creator>SnjezanaPC</dc:creator>
  <cp:lastModifiedBy>SnjezanaPC</cp:lastModifiedBy>
  <cp:revision>44</cp:revision>
  <dcterms:created xsi:type="dcterms:W3CDTF">2020-04-05T09:12:44Z</dcterms:created>
  <dcterms:modified xsi:type="dcterms:W3CDTF">2020-04-05T19:19:50Z</dcterms:modified>
</cp:coreProperties>
</file>