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57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6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35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7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8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4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13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73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26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0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F053-DBE4-468E-A64C-9BDED1D26A9A}" type="datetimeFigureOut">
              <a:rPr lang="hr-HR" smtClean="0"/>
              <a:t>10.9.2016.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3F48-583F-4800-AC78-E1881CD133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4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Europska_unij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ftschools.com/social_studies/geography/europe/europe_countries_and_capitals/" TargetMode="External"/><Relationship Id="rId4" Type="http://schemas.openxmlformats.org/officeDocument/2006/relationships/hyperlink" Target="http://europa.eu/kids-corner/index_hr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schools.com/social_studies/geography/europe/europe_countries_and_capital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5414" y="2316163"/>
            <a:ext cx="9144000" cy="2387600"/>
          </a:xfrm>
        </p:spPr>
        <p:txBody>
          <a:bodyPr/>
          <a:lstStyle/>
          <a:p>
            <a:r>
              <a:rPr lang="hr-HR" dirty="0"/>
              <a:t>Hrvatska u europskoj zajednici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829576"/>
            <a:ext cx="9144000" cy="42822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51" y="690205"/>
            <a:ext cx="2102476" cy="21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625" y="1540933"/>
            <a:ext cx="1527176" cy="1658198"/>
          </a:xfrm>
        </p:spPr>
        <p:txBody>
          <a:bodyPr/>
          <a:lstStyle/>
          <a:p>
            <a:r>
              <a:rPr lang="hr-HR" b="1" dirty="0"/>
              <a:t>Igra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3656" y="3835400"/>
            <a:ext cx="10753725" cy="24758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r-HR" b="1" dirty="0"/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Otkrijte polje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Klikom na polje prepoznajte zastavu pojedine države članice Europske unije.</a:t>
            </a:r>
          </a:p>
        </p:txBody>
      </p:sp>
    </p:spTree>
    <p:extLst>
      <p:ext uri="{BB962C8B-B14F-4D97-AF65-F5344CB8AC3E}">
        <p14:creationId xmlns:p14="http://schemas.microsoft.com/office/powerpoint/2010/main" val="34935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3" y="499533"/>
            <a:ext cx="8441827" cy="5456767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314575" y="575736"/>
            <a:ext cx="1320800" cy="50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314575" y="1165224"/>
            <a:ext cx="1320800" cy="50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314574" y="1792281"/>
            <a:ext cx="1482725" cy="459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7645400" y="1253066"/>
            <a:ext cx="2209800" cy="4656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4940048" y="1287989"/>
            <a:ext cx="1265110" cy="3640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4887537" y="629707"/>
            <a:ext cx="1265110" cy="491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645400" y="567266"/>
            <a:ext cx="1320800" cy="5164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314575" y="2338915"/>
            <a:ext cx="1304925" cy="4021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7645400" y="2328333"/>
            <a:ext cx="1320800" cy="4127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4906585" y="2334683"/>
            <a:ext cx="1543050" cy="4085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7665913" y="1769533"/>
            <a:ext cx="1300287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4900236" y="1769533"/>
            <a:ext cx="1336924" cy="4360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2314575" y="2876020"/>
            <a:ext cx="1482724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2314575" y="3358620"/>
            <a:ext cx="1320800" cy="3413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2314575" y="3834869"/>
            <a:ext cx="1304925" cy="4238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2314575" y="4385732"/>
            <a:ext cx="1457324" cy="3566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2314574" y="4828117"/>
            <a:ext cx="1457325" cy="4169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2314573" y="5346699"/>
            <a:ext cx="2572963" cy="4402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4955924" y="2872315"/>
            <a:ext cx="1336925" cy="3847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4900236" y="3358620"/>
            <a:ext cx="1614864" cy="3921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4940048" y="3877732"/>
            <a:ext cx="1816351" cy="3810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</a:p>
        </p:txBody>
      </p:sp>
      <p:sp>
        <p:nvSpPr>
          <p:cNvPr id="29" name="Pravokutnik 28"/>
          <p:cNvSpPr/>
          <p:nvPr/>
        </p:nvSpPr>
        <p:spPr>
          <a:xfrm>
            <a:off x="4900236" y="4385732"/>
            <a:ext cx="1392614" cy="3566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4887537" y="4838699"/>
            <a:ext cx="96716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7665913" y="4914898"/>
            <a:ext cx="1300287" cy="431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</a:p>
        </p:txBody>
      </p:sp>
      <p:sp>
        <p:nvSpPr>
          <p:cNvPr id="32" name="Pravokutnik 31"/>
          <p:cNvSpPr/>
          <p:nvPr/>
        </p:nvSpPr>
        <p:spPr>
          <a:xfrm>
            <a:off x="7665913" y="4377265"/>
            <a:ext cx="1300287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33" name="Pravokutnik 32"/>
          <p:cNvSpPr/>
          <p:nvPr/>
        </p:nvSpPr>
        <p:spPr>
          <a:xfrm>
            <a:off x="7665913" y="3889900"/>
            <a:ext cx="1173287" cy="3688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</a:p>
        </p:txBody>
      </p:sp>
      <p:sp>
        <p:nvSpPr>
          <p:cNvPr id="34" name="Pravokutnik 33"/>
          <p:cNvSpPr/>
          <p:nvPr/>
        </p:nvSpPr>
        <p:spPr>
          <a:xfrm>
            <a:off x="7645400" y="3403067"/>
            <a:ext cx="1879600" cy="3476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</a:p>
        </p:txBody>
      </p:sp>
      <p:sp>
        <p:nvSpPr>
          <p:cNvPr id="35" name="Pravokutnik 34"/>
          <p:cNvSpPr/>
          <p:nvPr/>
        </p:nvSpPr>
        <p:spPr>
          <a:xfrm>
            <a:off x="7645400" y="2887133"/>
            <a:ext cx="1066800" cy="369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58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656" y="681926"/>
            <a:ext cx="10753725" cy="5095940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Materijali preuzeti s Web adresa:</a:t>
            </a:r>
          </a:p>
          <a:p>
            <a:endParaRPr lang="hr-HR" b="1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  <a:hlinkClick r:id="rId3"/>
              </a:rPr>
              <a:t>http://europa.eu/about-eu/countries/member-countries/index_hr.htm</a:t>
            </a:r>
          </a:p>
          <a:p>
            <a:r>
              <a:rPr lang="hr-HR" b="1" dirty="0">
                <a:solidFill>
                  <a:schemeClr val="bg1"/>
                </a:solidFill>
                <a:hlinkClick r:id="rId3"/>
              </a:rPr>
              <a:t>http://hr.wikipedia.org/wiki/Europska_unija</a:t>
            </a:r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  <a:hlinkClick r:id="rId4"/>
              </a:rPr>
              <a:t>http://europa.eu/kids-corner/index_hr.htm</a:t>
            </a:r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  <a:hlinkClick r:id="rId5"/>
              </a:rPr>
              <a:t>http://www.softschools.com/social_studies/geography/europe/europe_countries_and_capitals/</a:t>
            </a:r>
            <a:endParaRPr lang="hr-HR" b="1" dirty="0">
              <a:solidFill>
                <a:schemeClr val="bg1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781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Nastanak Europske unije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657" y="2011680"/>
            <a:ext cx="8106736" cy="422169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Početak Europske unije kao zajednice europskih država vodi nas u davnu 1951. godinu kada su neke europske zemlje počele surađivati u gospodarskom smislu.</a:t>
            </a:r>
          </a:p>
          <a:p>
            <a:r>
              <a:rPr lang="hr-HR" dirty="0"/>
              <a:t>U tu suradnju bile su uključene samo Belgija, Nizozemska, Francuska, Italija, Luksemburg i Njemačka.</a:t>
            </a:r>
          </a:p>
          <a:p>
            <a:r>
              <a:rPr lang="hr-HR" dirty="0"/>
              <a:t>S vremenom se u zajednicu htjelo uključiti sve više europskih država.</a:t>
            </a:r>
          </a:p>
          <a:p>
            <a:r>
              <a:rPr lang="hr-HR" dirty="0"/>
              <a:t>Danas je Europska unija zajednica 28 država članica. Stanovnici svih zemalja EU mogu prelaziti iz zemlje u zemlju bez pregleda i provjere dokumenata, mogu slobodno putovati, školovati se i raditi u državama članicama.</a:t>
            </a:r>
          </a:p>
          <a:p>
            <a:r>
              <a:rPr lang="hr-HR" dirty="0"/>
              <a:t>Svaki stanovnik Europske unije je njezin državljanin, ali i državljanin svoje države.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26" y="288923"/>
            <a:ext cx="2772558" cy="20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Pitanja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Europska unija kao zajednica nastala je:</a:t>
            </a:r>
          </a:p>
          <a:p>
            <a:pPr marL="0" indent="0">
              <a:buNone/>
            </a:pPr>
            <a:r>
              <a:rPr lang="hr-HR" b="1" dirty="0"/>
              <a:t>		1951. g.		1950. g.		1981. g.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Zajednica je osnovana radi:</a:t>
            </a:r>
          </a:p>
          <a:p>
            <a:pPr marL="0" indent="0">
              <a:buNone/>
            </a:pPr>
            <a:r>
              <a:rPr lang="hr-HR" b="1" dirty="0"/>
              <a:t>		kulturne suradnje	sportske suradnje	gospodarske suradnje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Koliko je država članica danas u Europskoj uniji?</a:t>
            </a:r>
          </a:p>
          <a:p>
            <a:pPr marL="0" indent="0">
              <a:buNone/>
            </a:pPr>
            <a:r>
              <a:rPr lang="hr-HR" b="1" dirty="0"/>
              <a:t>	26		28		24		29		20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7933386" y="2157731"/>
            <a:ext cx="1275008" cy="1036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8004219" y="3648504"/>
            <a:ext cx="2865549" cy="9363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3346361" y="5259750"/>
            <a:ext cx="697605" cy="6387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Simboli Europske unije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7224" y="2011680"/>
            <a:ext cx="10772775" cy="4028512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Zajednički simboli EU su zastava i himna.</a:t>
            </a:r>
          </a:p>
          <a:p>
            <a:r>
              <a:rPr lang="hr-HR" b="1" dirty="0"/>
              <a:t>Zastava je plave boje s krugom od 12 zvijezda u sredini koje simboliziraju jedinstvo i sklad među narodima Europe.</a:t>
            </a:r>
          </a:p>
          <a:p>
            <a:r>
              <a:rPr lang="hr-HR" b="1" dirty="0"/>
              <a:t>Himna EU zove se Oda radosti (melodija IX. simfonije koju je skladao </a:t>
            </a:r>
            <a:r>
              <a:rPr lang="hr-HR" b="1" dirty="0" err="1"/>
              <a:t>Ludwig</a:t>
            </a:r>
            <a:r>
              <a:rPr lang="hr-HR" b="1" dirty="0"/>
              <a:t> van Beethoven).</a:t>
            </a:r>
          </a:p>
          <a:p>
            <a:r>
              <a:rPr lang="hr-HR" b="1" dirty="0"/>
              <a:t>Europska unija nema svoj jezik. Svi jezici kojima se govori u zemljama članicama službeni su jezici Europske unije. </a:t>
            </a:r>
          </a:p>
          <a:p>
            <a:r>
              <a:rPr lang="hr-HR" b="1" dirty="0"/>
              <a:t>Jedinstveni europski novac je EURO. </a:t>
            </a:r>
          </a:p>
          <a:p>
            <a:r>
              <a:rPr lang="hr-HR" b="1" dirty="0"/>
              <a:t>Glavni grad Belgije Bruxelles ujedno je i glavni grad Europske unije. </a:t>
            </a:r>
          </a:p>
          <a:p>
            <a:endParaRPr lang="hr-HR" b="1" dirty="0"/>
          </a:p>
          <a:p>
            <a:pPr algn="ctr"/>
            <a:r>
              <a:rPr lang="hr-HR" sz="3000" b="1" dirty="0"/>
              <a:t>Države članice Europske unije </a:t>
            </a:r>
          </a:p>
          <a:p>
            <a:pPr algn="ctr"/>
            <a:r>
              <a:rPr lang="hr-HR" sz="3000" b="1" dirty="0"/>
              <a:t>pristupanjem zajednici zadržavaju svoje simbole i svoj jezik.</a:t>
            </a:r>
          </a:p>
          <a:p>
            <a:pPr algn="ctr"/>
            <a:endParaRPr lang="hr-HR" b="1" dirty="0"/>
          </a:p>
          <a:p>
            <a:endParaRPr lang="hr-HR" b="1" dirty="0"/>
          </a:p>
          <a:p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21" y="29718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01" y="4565023"/>
            <a:ext cx="766120" cy="7281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73" y="3669878"/>
            <a:ext cx="781386" cy="7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Pitanja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b="1" dirty="0"/>
              <a:t>Jedinstveni novac Europske unije zove se _____________________ .</a:t>
            </a:r>
          </a:p>
          <a:p>
            <a:pPr marL="457200" indent="-457200">
              <a:buFont typeface="+mj-lt"/>
              <a:buAutoNum type="arabicPeriod"/>
            </a:pPr>
            <a:endParaRPr lang="hr-HR" b="1" dirty="0"/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Glavni grad Europske unije je  ______________________. </a:t>
            </a:r>
          </a:p>
          <a:p>
            <a:pPr marL="457200" indent="-457200">
              <a:buFont typeface="+mj-lt"/>
              <a:buAutoNum type="arabicPeriod"/>
            </a:pPr>
            <a:endParaRPr lang="hr-HR" b="1" dirty="0"/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To je ujedno i glavni grad _________________________ .</a:t>
            </a:r>
          </a:p>
          <a:p>
            <a:pPr marL="457200" indent="-457200">
              <a:buFont typeface="+mj-lt"/>
              <a:buAutoNum type="arabicPeriod"/>
            </a:pPr>
            <a:endParaRPr lang="hr-HR" b="1" dirty="0"/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Države članice Europske unije pristupanjem zajednici zadržavaju svoje simbole i svoj jezik.</a:t>
            </a:r>
          </a:p>
          <a:p>
            <a:pPr lvl="8"/>
            <a:r>
              <a:rPr lang="hr-HR" sz="2400" b="1" dirty="0">
                <a:latin typeface="Arial Black" panose="020B0A04020102020204" pitchFamily="34" charset="0"/>
              </a:rPr>
              <a:t>       DA					NE</a:t>
            </a:r>
          </a:p>
          <a:p>
            <a:endParaRPr lang="hr-HR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6993228" y="1688514"/>
            <a:ext cx="114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euro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651677" y="2613646"/>
            <a:ext cx="211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Bruxelles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175160" y="3523826"/>
            <a:ext cx="212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Belgije</a:t>
            </a:r>
          </a:p>
        </p:txBody>
      </p:sp>
      <p:sp>
        <p:nvSpPr>
          <p:cNvPr id="7" name="Elipsa 6"/>
          <p:cNvSpPr/>
          <p:nvPr/>
        </p:nvSpPr>
        <p:spPr>
          <a:xfrm>
            <a:off x="3078050" y="5056648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Članice Europske unije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/>
              <a:t>„Ujedinjena u raznolikosti” – moto Europske unije</a:t>
            </a:r>
          </a:p>
          <a:p>
            <a:pPr algn="ctr"/>
            <a:endParaRPr lang="hr-HR" b="1" dirty="0"/>
          </a:p>
          <a:p>
            <a:r>
              <a:rPr lang="hr-HR" b="1" dirty="0"/>
              <a:t>Pristupanjem Hrvatske 1. srpnja 2013. godine Europska unija dosegnula je broj članica od 28. </a:t>
            </a:r>
          </a:p>
          <a:p>
            <a:r>
              <a:rPr lang="hr-HR" b="1" dirty="0"/>
              <a:t>Zemlje članice Europske unije su: </a:t>
            </a:r>
          </a:p>
          <a:p>
            <a:pPr marL="0" indent="0">
              <a:buNone/>
            </a:pPr>
            <a:endParaRPr lang="hr-HR" b="1" dirty="0"/>
          </a:p>
          <a:p>
            <a:pPr marL="4572" lvl="1" indent="0">
              <a:buNone/>
            </a:pPr>
            <a:r>
              <a:rPr lang="hr-HR" sz="1600" b="1" dirty="0"/>
              <a:t>	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899205" y="4211391"/>
            <a:ext cx="2459864" cy="1828800"/>
          </a:xfrm>
          <a:prstGeom prst="roundRect">
            <a:avLst/>
          </a:prstGeom>
          <a:solidFill>
            <a:srgbClr val="99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Austrija    Belgija	   Bugarska	Češka	 Cipar Hrvatska Danska 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3593654" y="4211391"/>
            <a:ext cx="2459864" cy="1828800"/>
          </a:xfrm>
          <a:prstGeom prst="roundRect">
            <a:avLst/>
          </a:prstGeom>
          <a:solidFill>
            <a:srgbClr val="99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Estonija Finska Francuska Grčka Irska Italija Latvija Litva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8989949" y="4211391"/>
            <a:ext cx="2459864" cy="1828800"/>
          </a:xfrm>
          <a:prstGeom prst="roundRect">
            <a:avLst/>
          </a:prstGeom>
          <a:solidFill>
            <a:srgbClr val="99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Rumunjska Slovačka Slovenija Španjolska Švedska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Ujedinjena Kraljevina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6288103" y="4211391"/>
            <a:ext cx="2459864" cy="1828800"/>
          </a:xfrm>
          <a:prstGeom prst="roundRect">
            <a:avLst/>
          </a:prstGeom>
          <a:solidFill>
            <a:srgbClr val="99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Luksemburg Malta Mađarska Nizozemska Njemačka Poljska Portugal </a:t>
            </a:r>
          </a:p>
        </p:txBody>
      </p:sp>
    </p:spTree>
    <p:extLst>
      <p:ext uri="{BB962C8B-B14F-4D97-AF65-F5344CB8AC3E}">
        <p14:creationId xmlns:p14="http://schemas.microsoft.com/office/powerpoint/2010/main" val="21464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Umjesto pitanja…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Znate li imenovati neke glavne gradove zemalja koje su države članice Europske unije?</a:t>
            </a:r>
          </a:p>
          <a:p>
            <a:endParaRPr lang="hr-HR" b="1" dirty="0"/>
          </a:p>
          <a:p>
            <a:endParaRPr lang="hr-HR" b="1" dirty="0"/>
          </a:p>
          <a:p>
            <a:r>
              <a:rPr lang="hr-HR" b="1" dirty="0"/>
              <a:t>Klikom na sličicu u tome će vam pomoći online igra.</a:t>
            </a:r>
          </a:p>
          <a:p>
            <a:endParaRPr lang="hr-HR" b="1" dirty="0"/>
          </a:p>
        </p:txBody>
      </p:sp>
      <p:pic>
        <p:nvPicPr>
          <p:cNvPr id="4" name="Slika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56" y="4049318"/>
            <a:ext cx="1924329" cy="18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162" y="343179"/>
            <a:ext cx="10772775" cy="1658198"/>
          </a:xfrm>
        </p:spPr>
        <p:txBody>
          <a:bodyPr/>
          <a:lstStyle/>
          <a:p>
            <a:r>
              <a:rPr lang="hr-HR" b="1" dirty="0"/>
              <a:t>Hrvatska u Europskoj uniji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1162" y="1600200"/>
            <a:ext cx="7841938" cy="5156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Nakon više od 8 godina od podnošenja zahtjeva za članstvo i oko 6 godina pregovaranja te usklađivanja hrvatskih zakona sa zakonima Europske unije, Hrvatska je </a:t>
            </a:r>
          </a:p>
          <a:p>
            <a:pPr algn="ctr">
              <a:lnSpc>
                <a:spcPct val="150000"/>
              </a:lnSpc>
            </a:pPr>
            <a:r>
              <a:rPr lang="hr-HR" sz="3100" b="1" dirty="0"/>
              <a:t>1. srpnja 2013. godine </a:t>
            </a:r>
          </a:p>
          <a:p>
            <a:pPr>
              <a:lnSpc>
                <a:spcPct val="150000"/>
              </a:lnSpc>
            </a:pPr>
            <a:r>
              <a:rPr lang="hr-HR" b="1" dirty="0"/>
              <a:t>postala punopravna članica ove zajednice. Ulaskom u Europsku uniju za Hrvatsku vrijede sva pravila kao i za ostale države članice na gospodarskom, socijalnom, društvenom, kulturnom i ostalim područjima.</a:t>
            </a:r>
          </a:p>
          <a:p>
            <a:pPr>
              <a:lnSpc>
                <a:spcPct val="150000"/>
              </a:lnSpc>
            </a:pPr>
            <a:endParaRPr lang="hr-HR" b="1" dirty="0"/>
          </a:p>
          <a:p>
            <a:pPr>
              <a:lnSpc>
                <a:spcPct val="150000"/>
              </a:lnSpc>
            </a:pPr>
            <a:r>
              <a:rPr lang="hr-HR" sz="3400" b="1" dirty="0"/>
              <a:t>Svaki građanin Republike Hrvatske je i građanin Europske unije i pripadaju mu sva prava kao i državljanima drugih europskih država. </a:t>
            </a:r>
            <a:endParaRPr lang="hr-HR" sz="3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32" y="2250829"/>
            <a:ext cx="3988268" cy="258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3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1" y="499533"/>
            <a:ext cx="7975600" cy="598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60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501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Hrvatska u europskoj zajednici</vt:lpstr>
      <vt:lpstr>Nastanak Europske unije</vt:lpstr>
      <vt:lpstr>Pitanja</vt:lpstr>
      <vt:lpstr>Simboli Europske unije</vt:lpstr>
      <vt:lpstr>Pitanja</vt:lpstr>
      <vt:lpstr>Članice Europske unije</vt:lpstr>
      <vt:lpstr>Umjesto pitanja…</vt:lpstr>
      <vt:lpstr>Hrvatska u Europskoj uniji</vt:lpstr>
      <vt:lpstr>PowerPoint Presentation</vt:lpstr>
      <vt:lpstr>Igra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europskoj zajednici</dc:title>
  <dc:creator>Adrijana Leko</dc:creator>
  <cp:lastModifiedBy>Maja Jelić-Kolar</cp:lastModifiedBy>
  <cp:revision>33</cp:revision>
  <dcterms:created xsi:type="dcterms:W3CDTF">2014-07-12T23:21:05Z</dcterms:created>
  <dcterms:modified xsi:type="dcterms:W3CDTF">2016-09-10T19:06:54Z</dcterms:modified>
</cp:coreProperties>
</file>