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60F6C-82CD-D193-663D-E6A85AD6EB49}" v="8" dt="2020-05-27T14:41:42.290"/>
    <p1510:client id="{988F405C-36DE-7E20-CC5A-D499AD6E5A38}" v="7" dt="2020-05-27T20:34:54.290"/>
    <p1510:client id="{B3925378-6335-5D53-16E2-415ACD22A4BD}" v="120" dt="2020-05-27T17:23:32.426"/>
    <p1510:client id="{B7AA7733-3936-CF2E-C624-B05929C6569A}" v="106" dt="2020-05-27T20:46:51.813"/>
    <p1510:client id="{CCD754B8-35B1-A14A-8290-7DF170C94548}" v="29" dt="2020-05-27T20:41:29.896"/>
    <p1510:client id="{EB0D9E5D-BACD-44A1-9C40-6EC57159BF14}" v="422" dt="2020-05-27T13:49:40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erson posing for a photo&#10;&#10;Description generated with very high confidence">
            <a:extLst>
              <a:ext uri="{FF2B5EF4-FFF2-40B4-BE49-F238E27FC236}">
                <a16:creationId xmlns:a16="http://schemas.microsoft.com/office/drawing/2014/main" id="{FAE0327F-3E56-4577-B81C-02DF09CBC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0"/>
            <a:ext cx="1227561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562" y="3998868"/>
            <a:ext cx="10431965" cy="168824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Baskerville Old Face"/>
                <a:cs typeface="Calibri Light"/>
              </a:rPr>
              <a:t>DORA PEJAČEVIĆ KAO HRVATSKI VELIKAN</a:t>
            </a:r>
            <a:br>
              <a:rPr lang="en-US" sz="4400" dirty="0">
                <a:solidFill>
                  <a:srgbClr val="FFFFFF"/>
                </a:solidFill>
                <a:latin typeface="Baskerville Old Face"/>
                <a:cs typeface="Calibri Light"/>
              </a:rPr>
            </a:br>
            <a:r>
              <a:rPr lang="en-US" sz="4400" dirty="0" err="1">
                <a:solidFill>
                  <a:srgbClr val="FFFFFF"/>
                </a:solidFill>
                <a:latin typeface="Baskerville Old Face"/>
                <a:cs typeface="Calibri Light"/>
              </a:rPr>
              <a:t>Ljiljana</a:t>
            </a:r>
            <a:r>
              <a:rPr lang="en-US" sz="4400" dirty="0">
                <a:solidFill>
                  <a:srgbClr val="FFFFFF"/>
                </a:solidFill>
                <a:latin typeface="Baskerville Old Face"/>
                <a:cs typeface="Calibri Light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Baskerville Old Face"/>
                <a:cs typeface="Calibri Light"/>
              </a:rPr>
              <a:t>Kubaša</a:t>
            </a:r>
            <a:r>
              <a:rPr lang="en-US" sz="4400" dirty="0">
                <a:solidFill>
                  <a:srgbClr val="FFFFFF"/>
                </a:solidFill>
                <a:latin typeface="Baskerville Old Face"/>
                <a:cs typeface="Calibri Light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Baskerville Old Face"/>
                <a:cs typeface="Calibri Light"/>
              </a:rPr>
              <a:t>učiteljica</a:t>
            </a:r>
            <a:r>
              <a:rPr lang="en-US" sz="4400" dirty="0">
                <a:solidFill>
                  <a:srgbClr val="FFFFFF"/>
                </a:solidFill>
                <a:latin typeface="Baskerville Old Face"/>
                <a:cs typeface="Calibri Light"/>
              </a:rPr>
              <a:t> mentor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3566" y="5692697"/>
            <a:ext cx="10515600" cy="1098395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5CCC-0E7B-4684-8C1A-BBECEF04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2" y="375862"/>
            <a:ext cx="5955730" cy="87951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skerville Old Face"/>
                <a:cs typeface="Calibri Light"/>
              </a:rPr>
              <a:t>NJEZINO DJETINJSTVO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9948-C11D-4272-BA1F-D5BB46B5C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62" y="1145312"/>
            <a:ext cx="6299566" cy="47977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Times New Roman"/>
                <a:ea typeface="+mn-lt"/>
                <a:cs typeface="+mn-lt"/>
              </a:rPr>
              <a:t>Kći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 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bana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T.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Pejačevića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</a:p>
          <a:p>
            <a:r>
              <a:rPr lang="en-US" sz="2000" dirty="0" err="1">
                <a:latin typeface="Times New Roman"/>
                <a:ea typeface="+mn-lt"/>
                <a:cs typeface="+mn-lt"/>
              </a:rPr>
              <a:t>Već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dobi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od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dvanaest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godina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počela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skladati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minijature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za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glasovir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za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violinu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glasovir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</a:p>
          <a:p>
            <a:r>
              <a:rPr lang="en-US" sz="2000" err="1">
                <a:latin typeface="Times New Roman"/>
                <a:ea typeface="+mn-lt"/>
                <a:cs typeface="+mn-lt"/>
              </a:rPr>
              <a:t>Djetinjstvo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provela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obiteljskom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imanju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2000" err="1">
                <a:latin typeface="Times New Roman"/>
                <a:ea typeface="+mn-lt"/>
                <a:cs typeface="+mn-lt"/>
              </a:rPr>
              <a:t>Našicama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gdje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dobila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prvu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poduku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iz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glazbe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</a:t>
            </a:r>
            <a:r>
              <a:rPr lang="en-US" sz="2000" err="1">
                <a:latin typeface="Times New Roman"/>
                <a:ea typeface="+mn-lt"/>
                <a:cs typeface="+mn-lt"/>
              </a:rPr>
              <a:t>Osnovnu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tehniku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sviranja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glasoviru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violini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svladala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rano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Godine 1902–05. u </a:t>
            </a:r>
            <a:r>
              <a:rPr lang="en-US" sz="2000" err="1">
                <a:latin typeface="Times New Roman"/>
                <a:ea typeface="+mn-lt"/>
                <a:cs typeface="+mn-lt"/>
              </a:rPr>
              <a:t>Zagrebu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učila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privatno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violinu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teoriju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instrumentaciju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en-US" sz="2000" err="1">
                <a:latin typeface="Times New Roman"/>
                <a:ea typeface="+mn-lt"/>
                <a:cs typeface="+mn-lt"/>
              </a:rPr>
              <a:t>Nakon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1908.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povremeno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učila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kontrapunkt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kompoziciju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kod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Percyja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Sherwooda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violinu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kod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Henrija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Petrija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2000" err="1">
                <a:latin typeface="Times New Roman"/>
                <a:ea typeface="+mn-lt"/>
                <a:cs typeface="+mn-lt"/>
              </a:rPr>
              <a:t>Dresdenu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te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kompoziciju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kod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Waltera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Courvoisiera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2000" err="1">
                <a:latin typeface="Times New Roman"/>
                <a:ea typeface="+mn-lt"/>
                <a:cs typeface="+mn-lt"/>
              </a:rPr>
              <a:t>Münchenu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Godine 1912. </a:t>
            </a:r>
            <a:r>
              <a:rPr lang="en-US" sz="2000" err="1">
                <a:latin typeface="Times New Roman"/>
                <a:ea typeface="+mn-lt"/>
                <a:cs typeface="+mn-lt"/>
              </a:rPr>
              <a:t>vratila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se u </a:t>
            </a:r>
            <a:r>
              <a:rPr lang="en-US" sz="2000" err="1">
                <a:latin typeface="Times New Roman"/>
                <a:ea typeface="+mn-lt"/>
                <a:cs typeface="+mn-lt"/>
              </a:rPr>
              <a:t>Našice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ali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dalje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često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putovala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(</a:t>
            </a:r>
            <a:r>
              <a:rPr lang="en-US" sz="2000" err="1">
                <a:latin typeface="Times New Roman"/>
                <a:ea typeface="+mn-lt"/>
                <a:cs typeface="+mn-lt"/>
              </a:rPr>
              <a:t>Beč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err="1">
                <a:latin typeface="Times New Roman"/>
                <a:ea typeface="+mn-lt"/>
                <a:cs typeface="+mn-lt"/>
              </a:rPr>
              <a:t>Budimpešta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München, Dresden, </a:t>
            </a:r>
            <a:r>
              <a:rPr lang="en-US" sz="2000" err="1">
                <a:latin typeface="Times New Roman"/>
                <a:ea typeface="+mn-lt"/>
                <a:cs typeface="+mn-lt"/>
              </a:rPr>
              <a:t>Egipat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Prag). </a:t>
            </a:r>
            <a:r>
              <a:rPr lang="en-US" sz="2000" err="1">
                <a:latin typeface="Times New Roman"/>
                <a:ea typeface="+mn-lt"/>
                <a:cs typeface="+mn-lt"/>
              </a:rPr>
              <a:t>Upoznala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mnoge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istaknute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intelektualce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umjetnike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(R. M. Rilke, K. Kraus), </a:t>
            </a:r>
            <a:r>
              <a:rPr lang="en-US" sz="2000" err="1">
                <a:latin typeface="Times New Roman"/>
                <a:ea typeface="+mn-lt"/>
                <a:cs typeface="+mn-lt"/>
              </a:rPr>
              <a:t>te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druženjem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s </a:t>
            </a:r>
            <a:r>
              <a:rPr lang="en-US" sz="2000" err="1">
                <a:latin typeface="Times New Roman"/>
                <a:ea typeface="+mn-lt"/>
                <a:cs typeface="+mn-lt"/>
              </a:rPr>
              <a:t>njima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proširila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svoje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umjetničke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intelektualne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vidike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</a:p>
          <a:p>
            <a:endParaRPr lang="en-US" sz="1500">
              <a:cs typeface="Calibri"/>
            </a:endParaRPr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03980C1A-51A6-4950-9147-BEE088D3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32"/>
          <a:stretch/>
        </p:blipFill>
        <p:spPr>
          <a:xfrm>
            <a:off x="6415605" y="-2"/>
            <a:ext cx="5776395" cy="599876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625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35F83-BC40-4177-B095-E5079AFB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568" y="588116"/>
            <a:ext cx="4657864" cy="1292277"/>
          </a:xfrm>
        </p:spPr>
        <p:txBody>
          <a:bodyPr anchor="b">
            <a:normAutofit/>
          </a:bodyPr>
          <a:lstStyle/>
          <a:p>
            <a:r>
              <a:rPr lang="en-US" sz="3300">
                <a:latin typeface="Baskerville Old Face"/>
                <a:cs typeface="Calibri Light"/>
              </a:rPr>
              <a:t>DORINA PUTOVANJA</a:t>
            </a:r>
          </a:p>
        </p:txBody>
      </p:sp>
      <p:pic>
        <p:nvPicPr>
          <p:cNvPr id="7" name="Picture 7" descr="A view of a city&#10;&#10;Description generated with high confidence">
            <a:extLst>
              <a:ext uri="{FF2B5EF4-FFF2-40B4-BE49-F238E27FC236}">
                <a16:creationId xmlns:a16="http://schemas.microsoft.com/office/drawing/2014/main" id="{4F661B7E-3534-421B-BD64-AB930391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3" y="1536976"/>
            <a:ext cx="2956188" cy="1885330"/>
          </a:xfrm>
          <a:prstGeom prst="rect">
            <a:avLst/>
          </a:prstGeom>
        </p:spPr>
      </p:pic>
      <p:pic>
        <p:nvPicPr>
          <p:cNvPr id="6" name="Picture 6" descr="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D9140ED8-9E04-41ED-ACF5-950374A5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313" y="1540308"/>
            <a:ext cx="3021237" cy="1891290"/>
          </a:xfrm>
          <a:prstGeom prst="rect">
            <a:avLst/>
          </a:prstGeom>
        </p:spPr>
      </p:pic>
      <p:pic>
        <p:nvPicPr>
          <p:cNvPr id="4" name="Picture 4" descr="A castle on top of a building&#10;&#10;Description generated with very high confidence">
            <a:extLst>
              <a:ext uri="{FF2B5EF4-FFF2-40B4-BE49-F238E27FC236}">
                <a16:creationId xmlns:a16="http://schemas.microsoft.com/office/drawing/2014/main" id="{B83332BD-04EE-4A94-B1A7-E3B9BFB2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8" y="3549477"/>
            <a:ext cx="2909724" cy="186792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53A0E7-1D06-4F13-8818-56590CA99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557" y="3540184"/>
            <a:ext cx="3169920" cy="189270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F72C9-562B-4942-927C-2D3E2921D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02F8-5D3F-4089-B340-E059BC732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056" y="2117542"/>
            <a:ext cx="5243302" cy="45534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Times New Roman"/>
                <a:ea typeface="+mn-lt"/>
                <a:cs typeface="+mn-lt"/>
              </a:rPr>
              <a:t>Putovanja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vodila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skladateljicu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neka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za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njezinu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glazbu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važna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mjesta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Uz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Našice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najbliže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kulturno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žariste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bio Osijek, 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privlačnu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snagu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imao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Zagreb sa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svojim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koncertima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koncentracijom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glazbenika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U </a:t>
            </a:r>
            <a:r>
              <a:rPr lang="en-US" sz="2000" err="1">
                <a:latin typeface="Times New Roman"/>
                <a:ea typeface="+mn-lt"/>
                <a:cs typeface="+mn-lt"/>
              </a:rPr>
              <a:t>Dresdenu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joj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se </a:t>
            </a:r>
            <a:r>
              <a:rPr lang="en-US" sz="2000" err="1">
                <a:latin typeface="Times New Roman"/>
                <a:ea typeface="+mn-lt"/>
                <a:cs typeface="+mn-lt"/>
              </a:rPr>
              <a:t>rano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izvode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djela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a </a:t>
            </a:r>
            <a:r>
              <a:rPr lang="en-US" sz="2000" err="1">
                <a:latin typeface="Times New Roman"/>
                <a:ea typeface="+mn-lt"/>
                <a:cs typeface="+mn-lt"/>
              </a:rPr>
              <a:t>tu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10. </a:t>
            </a:r>
            <a:r>
              <a:rPr lang="en-US" sz="2000" err="1">
                <a:latin typeface="Times New Roman"/>
                <a:ea typeface="+mn-lt"/>
                <a:cs typeface="+mn-lt"/>
              </a:rPr>
              <a:t>veljače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1920. </a:t>
            </a:r>
            <a:r>
              <a:rPr lang="en-US" sz="2000" err="1">
                <a:latin typeface="Times New Roman"/>
                <a:ea typeface="+mn-lt"/>
                <a:cs typeface="+mn-lt"/>
              </a:rPr>
              <a:t>zazvučala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integralna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izvedba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simfonije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Muenchen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cesta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a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postat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će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posljednja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postaja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njezinu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životnom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putu.</a:t>
            </a:r>
            <a:endParaRPr lang="en-US" sz="20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1900" dirty="0">
              <a:latin typeface="Calibri"/>
              <a:cs typeface="Calibri"/>
            </a:endParaRPr>
          </a:p>
          <a:p>
            <a:endParaRPr lang="en-US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676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7B42C-160E-48D3-85D8-624D12F5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5795362" cy="1281498"/>
          </a:xfrm>
        </p:spPr>
        <p:txBody>
          <a:bodyPr>
            <a:normAutofit/>
          </a:bodyPr>
          <a:lstStyle/>
          <a:p>
            <a:r>
              <a:rPr lang="en-US" sz="3700">
                <a:latin typeface="Baskerville Old Face"/>
                <a:cs typeface="Calibri Light"/>
              </a:rPr>
              <a:t>NASTAVAK STVARALAŠTVA</a:t>
            </a:r>
            <a:endParaRPr lang="en-US" sz="3700">
              <a:latin typeface="Calibri Light" panose="020F0302020204030204"/>
              <a:cs typeface="Calibri Light" panose="020F0302020204030204"/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E1A0-3995-4473-9218-DBE2B507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0" y="2231619"/>
            <a:ext cx="6312020" cy="3993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Izvedba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simfonije</a:t>
            </a:r>
            <a:r>
              <a:rPr lang="en-US" sz="2000" dirty="0">
                <a:latin typeface="Times New Roman"/>
                <a:cs typeface="Times New Roman"/>
              </a:rPr>
              <a:t> u </a:t>
            </a:r>
            <a:r>
              <a:rPr lang="en-US" sz="2000" dirty="0" err="1">
                <a:latin typeface="Times New Roman"/>
                <a:cs typeface="Times New Roman"/>
              </a:rPr>
              <a:t>Dresdenu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vrhunac</a:t>
            </a:r>
            <a:r>
              <a:rPr lang="en-US" sz="2000" dirty="0">
                <a:latin typeface="Times New Roman"/>
                <a:cs typeface="Times New Roman"/>
              </a:rPr>
              <a:t> je </a:t>
            </a:r>
            <a:r>
              <a:rPr lang="en-US" sz="2000" dirty="0" err="1">
                <a:latin typeface="Times New Roman"/>
                <a:cs typeface="Times New Roman"/>
              </a:rPr>
              <a:t>vanjske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karijere</a:t>
            </a:r>
            <a:r>
              <a:rPr lang="en-US" sz="2000" dirty="0">
                <a:latin typeface="Times New Roman"/>
                <a:cs typeface="Times New Roman"/>
              </a:rPr>
              <a:t> Dore </a:t>
            </a:r>
            <a:r>
              <a:rPr lang="en-US" sz="2000" dirty="0" err="1">
                <a:latin typeface="Times New Roman"/>
                <a:cs typeface="Times New Roman"/>
              </a:rPr>
              <a:t>Pejačević</a:t>
            </a:r>
            <a:r>
              <a:rPr lang="en-US" sz="2000" dirty="0">
                <a:latin typeface="Times New Roman"/>
                <a:cs typeface="Times New Roman"/>
              </a:rPr>
              <a:t>. </a:t>
            </a:r>
            <a:r>
              <a:rPr lang="en-US" sz="2000" dirty="0" err="1">
                <a:latin typeface="Times New Roman"/>
                <a:cs typeface="Times New Roman"/>
              </a:rPr>
              <a:t>Čini</a:t>
            </a:r>
            <a:r>
              <a:rPr lang="en-US" sz="2000" dirty="0">
                <a:latin typeface="Times New Roman"/>
                <a:cs typeface="Times New Roman"/>
              </a:rPr>
              <a:t> se </a:t>
            </a:r>
            <a:r>
              <a:rPr lang="en-US" sz="2000" dirty="0" err="1">
                <a:latin typeface="Times New Roman"/>
                <a:cs typeface="Times New Roman"/>
              </a:rPr>
              <a:t>kao</a:t>
            </a:r>
            <a:r>
              <a:rPr lang="en-US" sz="2000" dirty="0">
                <a:latin typeface="Times New Roman"/>
                <a:cs typeface="Times New Roman"/>
              </a:rPr>
              <a:t> da </a:t>
            </a:r>
            <a:r>
              <a:rPr lang="en-US" sz="2000" dirty="0" err="1">
                <a:latin typeface="Times New Roman"/>
                <a:cs typeface="Times New Roman"/>
              </a:rPr>
              <a:t>su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otvorena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vrata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veliko</a:t>
            </a:r>
            <a:r>
              <a:rPr lang="hr-HR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svjetskom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uspjehu</a:t>
            </a:r>
            <a:r>
              <a:rPr lang="en-US" sz="2000" dirty="0">
                <a:latin typeface="Times New Roman"/>
                <a:cs typeface="Times New Roman"/>
              </a:rPr>
              <a:t>, </a:t>
            </a:r>
            <a:r>
              <a:rPr lang="en-US" sz="2000" dirty="0" err="1">
                <a:latin typeface="Times New Roman"/>
                <a:cs typeface="Times New Roman"/>
              </a:rPr>
              <a:t>jer</a:t>
            </a:r>
            <a:r>
              <a:rPr lang="en-US" sz="2000" dirty="0">
                <a:latin typeface="Times New Roman"/>
                <a:cs typeface="Times New Roman"/>
              </a:rPr>
              <a:t> za </a:t>
            </a:r>
            <a:r>
              <a:rPr lang="en-US" sz="2000" dirty="0" err="1">
                <a:latin typeface="Times New Roman"/>
                <a:cs typeface="Times New Roman"/>
              </a:rPr>
              <a:t>izvedbu</a:t>
            </a:r>
            <a:r>
              <a:rPr lang="en-US" sz="2000" dirty="0">
                <a:latin typeface="Times New Roman"/>
                <a:cs typeface="Times New Roman"/>
              </a:rPr>
              <a:t> se </a:t>
            </a:r>
            <a:r>
              <a:rPr lang="en-US" sz="2000" dirty="0" err="1">
                <a:latin typeface="Times New Roman"/>
                <a:cs typeface="Times New Roman"/>
              </a:rPr>
              <a:t>zainteresirao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sam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hr-HR" sz="2000" dirty="0">
                <a:latin typeface="Times New Roman"/>
                <a:cs typeface="Times New Roman"/>
              </a:rPr>
              <a:t>   </a:t>
            </a:r>
            <a:r>
              <a:rPr lang="en-US" sz="2000" dirty="0">
                <a:latin typeface="Times New Roman"/>
                <a:cs typeface="Times New Roman"/>
              </a:rPr>
              <a:t>Arthur </a:t>
            </a:r>
            <a:r>
              <a:rPr lang="en-US" sz="2000" dirty="0" err="1">
                <a:latin typeface="Times New Roman"/>
                <a:cs typeface="Times New Roman"/>
              </a:rPr>
              <a:t>Nikisch</a:t>
            </a:r>
            <a:r>
              <a:rPr lang="en-US" sz="2000" dirty="0">
                <a:latin typeface="Times New Roman"/>
                <a:cs typeface="Times New Roman"/>
              </a:rPr>
              <a:t>, koji </a:t>
            </a:r>
            <a:r>
              <a:rPr lang="en-US" sz="2000" dirty="0" err="1">
                <a:latin typeface="Times New Roman"/>
                <a:cs typeface="Times New Roman"/>
              </a:rPr>
              <a:t>djelo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stavlja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repertoar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Leipziskog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simfonijskog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orkestra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ea typeface="+mn-lt"/>
              <a:cs typeface="+mn-lt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No </a:t>
            </a:r>
            <a:r>
              <a:rPr lang="en-US" sz="2000" dirty="0" err="1">
                <a:latin typeface="Times New Roman"/>
                <a:cs typeface="Times New Roman"/>
              </a:rPr>
              <a:t>nenadana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smrt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velikoga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dirigenta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osujećuje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te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planove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simfonija</a:t>
            </a:r>
            <a:r>
              <a:rPr lang="en-US" sz="2000" dirty="0">
                <a:latin typeface="Times New Roman"/>
                <a:cs typeface="Times New Roman"/>
              </a:rPr>
              <a:t> se </a:t>
            </a:r>
            <a:r>
              <a:rPr lang="en-US" sz="2000" dirty="0" err="1">
                <a:latin typeface="Times New Roman"/>
                <a:cs typeface="Times New Roman"/>
              </a:rPr>
              <a:t>samo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još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jednom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izvodi</a:t>
            </a:r>
            <a:r>
              <a:rPr lang="en-US" sz="2000" dirty="0">
                <a:latin typeface="Times New Roman"/>
                <a:cs typeface="Times New Roman"/>
              </a:rPr>
              <a:t> u </a:t>
            </a:r>
            <a:r>
              <a:rPr lang="en-US" sz="2000" dirty="0" err="1">
                <a:latin typeface="Times New Roman"/>
                <a:cs typeface="Times New Roman"/>
              </a:rPr>
              <a:t>Budimpešti</a:t>
            </a:r>
            <a:r>
              <a:rPr lang="en-US" sz="2000" dirty="0">
                <a:latin typeface="Times New Roman"/>
                <a:cs typeface="Times New Roman"/>
              </a:rPr>
              <a:t> 22.</a:t>
            </a:r>
            <a:r>
              <a:rPr lang="hr-HR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travnja</a:t>
            </a:r>
            <a:r>
              <a:rPr lang="en-US" sz="2000" dirty="0">
                <a:latin typeface="Times New Roman"/>
                <a:cs typeface="Times New Roman"/>
              </a:rPr>
              <a:t> 1923., </a:t>
            </a:r>
            <a:r>
              <a:rPr lang="en-US" sz="2000" dirty="0" err="1">
                <a:latin typeface="Times New Roman"/>
                <a:cs typeface="Times New Roman"/>
              </a:rPr>
              <a:t>nekoliko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tjedana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nakon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skladateljičine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hr-HR" sz="2000" dirty="0">
                <a:latin typeface="Times New Roman"/>
                <a:cs typeface="Times New Roman"/>
              </a:rPr>
              <a:t>      </a:t>
            </a:r>
            <a:r>
              <a:rPr lang="en-US" sz="2000" dirty="0" err="1">
                <a:latin typeface="Times New Roman"/>
                <a:cs typeface="Times New Roman"/>
              </a:rPr>
              <a:t>smrti</a:t>
            </a:r>
            <a:r>
              <a:rPr lang="hr-HR" sz="2000" dirty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71E412C-0B5B-4CD0-B7A2-C57EA19FE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520"/>
          <a:stretch/>
        </p:blipFill>
        <p:spPr>
          <a:xfrm>
            <a:off x="6696891" y="10"/>
            <a:ext cx="54951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3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95AAFA9E-0C68-4A79-AAC1-47CA90FF6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990978-28A2-46BD-A9E0-1B0DC653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5E64-B5CE-4760-A3E0-AB3DCAF1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6" y="4789990"/>
            <a:ext cx="11156794" cy="1386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Počevši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skladati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vrlo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rano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kao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dvanaestogodišnja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djevojčica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, Dora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Pejačević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ostavila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je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pedeset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sedam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dovršenih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radova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sa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svih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područja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glazbenoga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stvaralaštva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osim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opere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A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za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njom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je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čeznula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, pa je za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nju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odgovarajući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siže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tražio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čak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Rainer Maria Rilke. Uz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orkestralne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radove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ostavila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je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bogat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komornoglazbeni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opus,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zatim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glasovirske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skladbe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solo-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pjesme</a:t>
            </a:r>
            <a:r>
              <a:rPr lang="en-US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888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025D-0969-4155-8A15-0A85C2E6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1898458"/>
            <a:ext cx="5930092" cy="42645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Times New Roman"/>
                <a:ea typeface="+mn-lt"/>
                <a:cs typeface="+mn-lt"/>
              </a:rPr>
              <a:t>Na </a:t>
            </a:r>
            <a:r>
              <a:rPr lang="en-US" sz="2000" err="1">
                <a:latin typeface="Times New Roman"/>
                <a:ea typeface="+mn-lt"/>
                <a:cs typeface="+mn-lt"/>
              </a:rPr>
              <a:t>području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stvaralaštva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za </a:t>
            </a:r>
            <a:r>
              <a:rPr lang="en-US" sz="2000" err="1">
                <a:latin typeface="Times New Roman"/>
                <a:ea typeface="+mn-lt"/>
                <a:cs typeface="+mn-lt"/>
              </a:rPr>
              <a:t>glasovir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Dora </a:t>
            </a:r>
            <a:r>
              <a:rPr lang="en-US" sz="2000" err="1">
                <a:latin typeface="Times New Roman"/>
                <a:ea typeface="+mn-lt"/>
                <a:cs typeface="+mn-lt"/>
              </a:rPr>
              <a:t>Pejačević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ostavila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dvije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sonate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niz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minijatura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 U </a:t>
            </a:r>
            <a:r>
              <a:rPr lang="en-US" sz="2000" err="1">
                <a:latin typeface="Times New Roman"/>
                <a:ea typeface="+mn-lt"/>
                <a:cs typeface="+mn-lt"/>
              </a:rPr>
              <a:t>malim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000" err="1">
                <a:latin typeface="Times New Roman"/>
                <a:ea typeface="+mn-lt"/>
                <a:cs typeface="+mn-lt"/>
              </a:rPr>
              <a:t>oblicima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slobodnija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sklona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traganju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za </a:t>
            </a:r>
            <a:r>
              <a:rPr lang="en-US" sz="2000" err="1">
                <a:latin typeface="Times New Roman"/>
                <a:ea typeface="+mn-lt"/>
                <a:cs typeface="+mn-lt"/>
              </a:rPr>
              <a:t>novim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rješenjima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2000" err="1">
                <a:latin typeface="Times New Roman"/>
                <a:ea typeface="+mn-lt"/>
                <a:cs typeface="+mn-lt"/>
              </a:rPr>
              <a:t>zvuku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glazbenoj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err="1">
                <a:latin typeface="Times New Roman"/>
                <a:ea typeface="+mn-lt"/>
                <a:cs typeface="+mn-lt"/>
              </a:rPr>
              <a:t>sadržajnosti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Iskričavost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groteske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prozračnost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svijetlih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registara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glasovira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oporost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permanentnoga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motivskog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dinamizma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sve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to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živi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tim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malim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skladbama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kojih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rasponi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sežu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od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ljupke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dopadljivosti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prvih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opusa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kasnih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oporih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zvučnih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sklopova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Humoreske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Capriccia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sz="20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2100">
              <a:cs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9C8DBD-F121-4020-B35E-15E2E497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565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outdoor, photo, building, holding&#10;&#10;Description generated with very high confidence">
            <a:extLst>
              <a:ext uri="{FF2B5EF4-FFF2-40B4-BE49-F238E27FC236}">
                <a16:creationId xmlns:a16="http://schemas.microsoft.com/office/drawing/2014/main" id="{5A4A9D17-932E-42B4-91B4-2A1557FD5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54" r="2" b="39104"/>
          <a:stretch/>
        </p:blipFill>
        <p:spPr>
          <a:xfrm>
            <a:off x="8031898" y="809261"/>
            <a:ext cx="3611880" cy="2185382"/>
          </a:xfrm>
          <a:prstGeom prst="rect">
            <a:avLst/>
          </a:prstGeom>
        </p:spPr>
      </p:pic>
      <p:pic>
        <p:nvPicPr>
          <p:cNvPr id="5" name="Picture 5" descr="A piano keyboard sitting on top of a wooden table&#10;&#10;Description generated with very high confidence">
            <a:extLst>
              <a:ext uri="{FF2B5EF4-FFF2-40B4-BE49-F238E27FC236}">
                <a16:creationId xmlns:a16="http://schemas.microsoft.com/office/drawing/2014/main" id="{A341B5C8-CCE0-4126-957F-64322D406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55" r="-2" b="2083"/>
          <a:stretch/>
        </p:blipFill>
        <p:spPr>
          <a:xfrm>
            <a:off x="8031898" y="3782080"/>
            <a:ext cx="3611880" cy="21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1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4EAB2-5D5C-45F9-819E-6AC57460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en-US" sz="3700">
                <a:latin typeface="Baskerville Old Face"/>
                <a:cs typeface="Calibri Light"/>
              </a:rPr>
              <a:t>KRAJ STVARALAŠTVA</a:t>
            </a:r>
            <a:endParaRPr lang="en-US" sz="3700">
              <a:latin typeface="Baskerville Old Face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12E7CF-D082-445F-A0D4-90A610A3B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99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DD04-B3B9-479E-BA5F-C8188B5FA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42" y="2252695"/>
            <a:ext cx="5841826" cy="3919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ea typeface="+mn-lt"/>
                <a:cs typeface="+mn-lt"/>
              </a:rPr>
              <a:t>Na području komorne glazbe tri su kasna skladateljska vrhunca koje valja izdvojiti: druga violinska sonata, Slavenska, zatim glasovirski kvintet u h-molu (1918) i drugi gudački kvartet (1922), taj svojevrsni oproštaj od skladateljice i njezin potresni odlazak s glazbene scene. Na području komornog stvaralaštva, tog najzahtjevnijeg glazbenog medija, Dora Pejačević nije ostvarila iskorak iz norme, ali je svojim djelima osigurala visok stupanj integracije glazbene građe i suveren tretman forme.</a:t>
            </a:r>
            <a:endParaRPr lang="en-US" sz="2000">
              <a:latin typeface="Times New Roman"/>
              <a:cs typeface="Calibri" panose="020F0502020204030204"/>
            </a:endParaRPr>
          </a:p>
          <a:p>
            <a:r>
              <a:rPr lang="en-US" sz="2000">
                <a:latin typeface="Times New Roman"/>
                <a:ea typeface="+mn-lt"/>
                <a:cs typeface="+mn-lt"/>
              </a:rPr>
              <a:t>Sahranjena je na groblju u Našicama.</a:t>
            </a:r>
            <a:endParaRPr lang="en-US" sz="20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288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72C760-E636-4F68-8BCF-2C4C057C1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1" r="6254" b="3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7AF0-8EB8-4737-8B45-66C645D63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085" y="1825872"/>
            <a:ext cx="5398782" cy="4278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latin typeface="Times New Roman"/>
                <a:ea typeface="+mn-lt"/>
                <a:cs typeface="+mn-lt"/>
              </a:rPr>
              <a:t>»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Mnogostruko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nadarena</a:t>
            </a:r>
            <a:r>
              <a:rPr lang="en-US" sz="3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povremeno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sama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literarno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aktivna</a:t>
            </a:r>
            <a:r>
              <a:rPr lang="en-US" sz="3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Pejačevićeva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prvenstveno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živi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glazbi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za 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glazbu</a:t>
            </a:r>
            <a:r>
              <a:rPr lang="en-US" sz="3600" dirty="0">
                <a:latin typeface="Times New Roman"/>
                <a:ea typeface="+mn-lt"/>
                <a:cs typeface="+mn-lt"/>
              </a:rPr>
              <a:t>« (K. Kos)</a:t>
            </a:r>
          </a:p>
          <a:p>
            <a:endParaRPr lang="en-US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401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556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Times New Roman</vt:lpstr>
      <vt:lpstr>office theme</vt:lpstr>
      <vt:lpstr>DORA PEJAČEVIĆ KAO HRVATSKI VELIKAN Ljiljana Kubaša, učiteljica mentor</vt:lpstr>
      <vt:lpstr>NJEZINO DJETINJSTVO</vt:lpstr>
      <vt:lpstr>DORINA PUTOVANJA</vt:lpstr>
      <vt:lpstr>NASTAVAK STVARALAŠTVA</vt:lpstr>
      <vt:lpstr>PowerPoint Presentation</vt:lpstr>
      <vt:lpstr>PowerPoint Presentation</vt:lpstr>
      <vt:lpstr>KRAJ STVARALAŠTVA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Ljiljana</dc:creator>
  <cp:lastModifiedBy>gordana.ivancic</cp:lastModifiedBy>
  <cp:revision>371</cp:revision>
  <dcterms:created xsi:type="dcterms:W3CDTF">2020-05-27T12:56:31Z</dcterms:created>
  <dcterms:modified xsi:type="dcterms:W3CDTF">2021-06-11T04:44:34Z</dcterms:modified>
</cp:coreProperties>
</file>