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2" r:id="rId7"/>
    <p:sldId id="260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74" r:id="rId16"/>
    <p:sldId id="269" r:id="rId17"/>
    <p:sldId id="270" r:id="rId18"/>
    <p:sldId id="271" r:id="rId19"/>
    <p:sldId id="272" r:id="rId20"/>
    <p:sldId id="276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65BF-95F5-4770-B4E6-CFDBB0D47982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244B-0530-40C5-B020-6E17C61C1E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23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65BF-95F5-4770-B4E6-CFDBB0D47982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244B-0530-40C5-B020-6E17C61C1E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139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65BF-95F5-4770-B4E6-CFDBB0D47982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244B-0530-40C5-B020-6E17C61C1E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522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65BF-95F5-4770-B4E6-CFDBB0D47982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244B-0530-40C5-B020-6E17C61C1E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403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65BF-95F5-4770-B4E6-CFDBB0D47982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244B-0530-40C5-B020-6E17C61C1E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68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65BF-95F5-4770-B4E6-CFDBB0D47982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244B-0530-40C5-B020-6E17C61C1E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60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65BF-95F5-4770-B4E6-CFDBB0D47982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244B-0530-40C5-B020-6E17C61C1E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658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65BF-95F5-4770-B4E6-CFDBB0D47982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244B-0530-40C5-B020-6E17C61C1E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84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65BF-95F5-4770-B4E6-CFDBB0D47982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244B-0530-40C5-B020-6E17C61C1E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998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65BF-95F5-4770-B4E6-CFDBB0D47982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244B-0530-40C5-B020-6E17C61C1E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753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65BF-95F5-4770-B4E6-CFDBB0D47982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244B-0530-40C5-B020-6E17C61C1E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868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565BF-95F5-4770-B4E6-CFDBB0D47982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6244B-0530-40C5-B020-6E17C61C1E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438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INSTRUMENTAL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S kime? Čime?</a:t>
            </a:r>
            <a:endParaRPr lang="hr-H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Padež koji odgovara na pitanja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S KIME? ČIME?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>
                <a:solidFill>
                  <a:srgbClr val="FF0000"/>
                </a:solidFill>
              </a:rPr>
              <a:t>n</a:t>
            </a:r>
            <a:r>
              <a:rPr lang="hr-HR" dirty="0" smtClean="0">
                <a:solidFill>
                  <a:srgbClr val="FF0000"/>
                </a:solidFill>
              </a:rPr>
              <a:t>aziva se </a:t>
            </a:r>
            <a:r>
              <a:rPr lang="hr-HR" b="1" dirty="0" smtClean="0">
                <a:solidFill>
                  <a:srgbClr val="FF0000"/>
                </a:solidFill>
              </a:rPr>
              <a:t>instrumental.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200" dirty="0" smtClean="0">
                <a:solidFill>
                  <a:srgbClr val="0070C0"/>
                </a:solidFill>
              </a:rPr>
              <a:t>Njegovo ime dolazi od latinske riječi </a:t>
            </a:r>
            <a:r>
              <a:rPr lang="hr-HR" sz="3200" b="1" i="1" dirty="0" smtClean="0">
                <a:solidFill>
                  <a:srgbClr val="0070C0"/>
                </a:solidFill>
              </a:rPr>
              <a:t>instrumentum</a:t>
            </a:r>
            <a:r>
              <a:rPr lang="hr-HR" sz="3200" i="1" dirty="0" smtClean="0">
                <a:solidFill>
                  <a:srgbClr val="0070C0"/>
                </a:solidFill>
              </a:rPr>
              <a:t> </a:t>
            </a:r>
            <a:r>
              <a:rPr lang="hr-HR" sz="3200" dirty="0" smtClean="0">
                <a:solidFill>
                  <a:srgbClr val="0070C0"/>
                </a:solidFill>
              </a:rPr>
              <a:t>što znači</a:t>
            </a:r>
            <a:br>
              <a:rPr lang="hr-HR" sz="3200" dirty="0" smtClean="0">
                <a:solidFill>
                  <a:srgbClr val="0070C0"/>
                </a:solidFill>
              </a:rPr>
            </a:br>
            <a:r>
              <a:rPr lang="hr-HR" sz="3200" dirty="0" smtClean="0">
                <a:solidFill>
                  <a:srgbClr val="0070C0"/>
                </a:solidFill>
              </a:rPr>
              <a:t>oruđe, sredstvo.</a:t>
            </a:r>
            <a:br>
              <a:rPr lang="hr-HR" sz="3200" dirty="0" smtClean="0">
                <a:solidFill>
                  <a:srgbClr val="0070C0"/>
                </a:solidFill>
              </a:rPr>
            </a:b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416" y="171932"/>
            <a:ext cx="60642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9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60840" cy="11430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70C0"/>
                </a:solidFill>
              </a:rPr>
              <a:t>Izičemo li instrumentalom doista </a:t>
            </a:r>
            <a:br>
              <a:rPr lang="hr-HR" sz="3200" dirty="0" smtClean="0">
                <a:solidFill>
                  <a:srgbClr val="0070C0"/>
                </a:solidFill>
              </a:rPr>
            </a:br>
            <a:r>
              <a:rPr lang="hr-HR" sz="3200" dirty="0" smtClean="0">
                <a:solidFill>
                  <a:srgbClr val="0070C0"/>
                </a:solidFill>
              </a:rPr>
              <a:t>oruđe ili sredstvo? Promotri.</a:t>
            </a:r>
            <a:endParaRPr lang="hr-HR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435280" cy="4896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Gospodin Fogg putovao je </a:t>
            </a:r>
            <a:r>
              <a:rPr lang="hr-HR" b="1" dirty="0" smtClean="0">
                <a:solidFill>
                  <a:srgbClr val="00B050"/>
                </a:solidFill>
              </a:rPr>
              <a:t>brodom</a:t>
            </a:r>
            <a:r>
              <a:rPr lang="hr-HR" b="1" dirty="0" smtClean="0"/>
              <a:t>.            </a:t>
            </a:r>
            <a:r>
              <a:rPr lang="hr-HR" b="1" dirty="0" smtClean="0">
                <a:solidFill>
                  <a:srgbClr val="00B050"/>
                </a:solidFill>
              </a:rPr>
              <a:t>Čime?  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                              Kojim prijevoznim sredstvom?</a:t>
            </a:r>
            <a:endParaRPr lang="hr-HR" b="1" dirty="0"/>
          </a:p>
          <a:p>
            <a:pPr marL="0" indent="0">
              <a:buNone/>
            </a:pPr>
            <a:r>
              <a:rPr lang="hr-HR" dirty="0" smtClean="0"/>
              <a:t>Književnik je pisao </a:t>
            </a:r>
            <a:r>
              <a:rPr lang="hr-HR" b="1" dirty="0" smtClean="0">
                <a:solidFill>
                  <a:srgbClr val="00B050"/>
                </a:solidFill>
              </a:rPr>
              <a:t>perom</a:t>
            </a:r>
            <a:r>
              <a:rPr lang="hr-HR" b="1" dirty="0" smtClean="0"/>
              <a:t>.                            </a:t>
            </a:r>
            <a:r>
              <a:rPr lang="hr-HR" b="1" dirty="0" smtClean="0">
                <a:solidFill>
                  <a:srgbClr val="00B050"/>
                </a:solidFill>
              </a:rPr>
              <a:t>Čime? 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                                                         Kojim oruđem?</a:t>
            </a:r>
            <a:endParaRPr lang="hr-HR" b="1" dirty="0"/>
          </a:p>
          <a:p>
            <a:pPr marL="0" indent="0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hr-HR" sz="2800" b="1" dirty="0" smtClean="0">
                <a:solidFill>
                  <a:srgbClr val="FF0000"/>
                </a:solidFill>
              </a:rPr>
              <a:t>INSTRUMENTALOM MOŽEMO IZREĆI </a:t>
            </a:r>
          </a:p>
          <a:p>
            <a:pPr marL="0" indent="0" algn="ctr">
              <a:buNone/>
            </a:pPr>
            <a:r>
              <a:rPr lang="hr-HR" sz="2800" b="1" dirty="0" smtClean="0">
                <a:solidFill>
                  <a:srgbClr val="FF0000"/>
                </a:solidFill>
              </a:rPr>
              <a:t>KOJIM SE  ORUĐEM ILI SREDSTVOM </a:t>
            </a:r>
          </a:p>
          <a:p>
            <a:pPr marL="0" indent="0" algn="ctr">
              <a:buNone/>
            </a:pPr>
            <a:r>
              <a:rPr lang="hr-HR" sz="2800" b="1" dirty="0" smtClean="0">
                <a:solidFill>
                  <a:srgbClr val="FF0000"/>
                </a:solidFill>
              </a:rPr>
              <a:t>KORISTIMO.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146" y="188641"/>
            <a:ext cx="60642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28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16824" cy="11430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70C0"/>
                </a:solidFill>
              </a:rPr>
              <a:t>Što još izričemo instrumentalom?</a:t>
            </a:r>
            <a:endParaRPr lang="hr-HR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  Gospodin Fogg na put je krenuo </a:t>
            </a:r>
            <a:r>
              <a:rPr lang="hr-HR" dirty="0" smtClean="0">
                <a:solidFill>
                  <a:srgbClr val="FF0000"/>
                </a:solidFill>
              </a:rPr>
              <a:t>sa </a:t>
            </a:r>
            <a:r>
              <a:rPr lang="hr-HR" b="1" u="sng" dirty="0" smtClean="0">
                <a:solidFill>
                  <a:srgbClr val="FF0000"/>
                </a:solidFill>
              </a:rPr>
              <a:t>slugom</a:t>
            </a:r>
            <a:r>
              <a:rPr lang="hr-HR" dirty="0" smtClean="0"/>
              <a:t>,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 a vratio se </a:t>
            </a:r>
            <a:r>
              <a:rPr lang="hr-HR" u="sng" dirty="0" smtClean="0">
                <a:solidFill>
                  <a:srgbClr val="FF0000"/>
                </a:solidFill>
              </a:rPr>
              <a:t>sa </a:t>
            </a:r>
            <a:r>
              <a:rPr lang="hr-HR" b="1" u="sng" dirty="0" smtClean="0">
                <a:solidFill>
                  <a:srgbClr val="FF0000"/>
                </a:solidFill>
              </a:rPr>
              <a:t>slugom</a:t>
            </a:r>
            <a:r>
              <a:rPr lang="hr-HR" u="sng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i </a:t>
            </a:r>
            <a:r>
              <a:rPr lang="hr-HR" dirty="0" smtClean="0">
                <a:solidFill>
                  <a:srgbClr val="FF0000"/>
                </a:solidFill>
              </a:rPr>
              <a:t>s </a:t>
            </a:r>
            <a:r>
              <a:rPr lang="hr-HR" b="1" u="sng" dirty="0" smtClean="0">
                <a:solidFill>
                  <a:srgbClr val="FF0000"/>
                </a:solidFill>
              </a:rPr>
              <a:t>princezom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Audom.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S</a:t>
            </a:r>
            <a:r>
              <a:rPr lang="hr-HR" b="1" dirty="0" smtClean="0">
                <a:solidFill>
                  <a:srgbClr val="FF0000"/>
                </a:solidFill>
              </a:rPr>
              <a:t> kime </a:t>
            </a:r>
            <a:r>
              <a:rPr lang="hr-HR" dirty="0" smtClean="0"/>
              <a:t>je </a:t>
            </a:r>
            <a:r>
              <a:rPr lang="hr-HR" b="1" dirty="0" smtClean="0"/>
              <a:t>u društvu </a:t>
            </a:r>
            <a:r>
              <a:rPr lang="hr-HR" dirty="0" smtClean="0"/>
              <a:t>g. Fogg krenuo na put?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S kime </a:t>
            </a:r>
            <a:r>
              <a:rPr lang="hr-HR" dirty="0" smtClean="0"/>
              <a:t>se</a:t>
            </a:r>
            <a:r>
              <a:rPr lang="hr-HR" b="1" dirty="0" smtClean="0"/>
              <a:t> </a:t>
            </a:r>
            <a:r>
              <a:rPr lang="hr-HR" dirty="0" smtClean="0"/>
              <a:t>vratio?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>INSTRUMENTALOM MOŽEMO IZREĆI </a:t>
            </a:r>
          </a:p>
          <a:p>
            <a:pPr marL="0" indent="0"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>I DRUŠTVO. </a:t>
            </a:r>
          </a:p>
          <a:p>
            <a:pPr marL="0" indent="0">
              <a:buNone/>
            </a:pPr>
            <a:endParaRPr lang="hr-H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9163" cy="53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2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Usporedimo!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            </a:t>
            </a:r>
            <a:r>
              <a:rPr lang="hr-HR" b="1" dirty="0" smtClean="0">
                <a:solidFill>
                  <a:srgbClr val="C00000"/>
                </a:solidFill>
              </a:rPr>
              <a:t>DRUŠTVO</a:t>
            </a:r>
            <a:r>
              <a:rPr lang="hr-HR" dirty="0" smtClean="0"/>
              <a:t>                          </a:t>
            </a:r>
            <a:r>
              <a:rPr lang="hr-HR" b="1" dirty="0" smtClean="0">
                <a:solidFill>
                  <a:srgbClr val="00B050"/>
                </a:solidFill>
              </a:rPr>
              <a:t>SREDSTVO </a:t>
            </a:r>
          </a:p>
          <a:p>
            <a:pPr marL="0" indent="0">
              <a:buNone/>
            </a:pPr>
            <a:endParaRPr lang="hr-H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r-HR" dirty="0" smtClean="0"/>
              <a:t>Došao je </a:t>
            </a:r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b="1" dirty="0" smtClean="0">
                <a:solidFill>
                  <a:srgbClr val="FF0000"/>
                </a:solidFill>
              </a:rPr>
              <a:t>princezom</a:t>
            </a:r>
            <a:r>
              <a:rPr lang="hr-HR" dirty="0" smtClean="0"/>
              <a:t>.              Došao je </a:t>
            </a:r>
            <a:r>
              <a:rPr lang="hr-HR" b="1" dirty="0" smtClean="0">
                <a:solidFill>
                  <a:srgbClr val="00B050"/>
                </a:solidFill>
              </a:rPr>
              <a:t>vlakom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Putovao je </a:t>
            </a:r>
            <a:r>
              <a:rPr lang="hr-HR" b="1" dirty="0" smtClean="0">
                <a:solidFill>
                  <a:srgbClr val="FF0000"/>
                </a:solidFill>
              </a:rPr>
              <a:t>s prijateljima</a:t>
            </a:r>
            <a:r>
              <a:rPr lang="hr-HR" dirty="0" smtClean="0"/>
              <a:t>.         Putovao je </a:t>
            </a:r>
            <a:r>
              <a:rPr lang="hr-HR" b="1" dirty="0" smtClean="0">
                <a:solidFill>
                  <a:srgbClr val="00B050"/>
                </a:solidFill>
              </a:rPr>
              <a:t>brodom</a:t>
            </a:r>
            <a:r>
              <a:rPr lang="hr-HR" dirty="0" smtClean="0"/>
              <a:t>.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60648"/>
            <a:ext cx="649163" cy="53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4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208"/>
            <a:ext cx="8676456" cy="5833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800" b="1" dirty="0" smtClean="0">
                <a:solidFill>
                  <a:srgbClr val="FF0000"/>
                </a:solidFill>
              </a:rPr>
              <a:t>Instrumental</a:t>
            </a:r>
            <a:r>
              <a:rPr lang="hr-HR" sz="2800" dirty="0" smtClean="0"/>
              <a:t> koji izriče </a:t>
            </a:r>
          </a:p>
          <a:p>
            <a:pPr marL="0" indent="0">
              <a:buNone/>
            </a:pPr>
            <a:r>
              <a:rPr lang="hr-HR" sz="2800" b="1" dirty="0" smtClean="0"/>
              <a:t>društvo</a:t>
            </a:r>
            <a:r>
              <a:rPr lang="hr-HR" sz="2800" dirty="0" smtClean="0"/>
              <a:t>, dolazi s prijedlogom </a:t>
            </a:r>
            <a:r>
              <a:rPr lang="hr-HR" sz="2800" b="1" i="1" dirty="0" smtClean="0">
                <a:solidFill>
                  <a:srgbClr val="FF0000"/>
                </a:solidFill>
              </a:rPr>
              <a:t>s</a:t>
            </a:r>
            <a:r>
              <a:rPr lang="hr-HR" sz="2800" i="1" dirty="0" smtClean="0"/>
              <a:t>.</a:t>
            </a:r>
            <a:endParaRPr lang="hr-HR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800" b="1" dirty="0" smtClean="0">
                <a:solidFill>
                  <a:srgbClr val="FF0000"/>
                </a:solidFill>
              </a:rPr>
              <a:t>                                         </a:t>
            </a:r>
          </a:p>
          <a:p>
            <a:pPr marL="0" indent="0">
              <a:buNone/>
            </a:pPr>
            <a:r>
              <a:rPr lang="hr-HR" sz="3600" dirty="0">
                <a:solidFill>
                  <a:srgbClr val="FF0000"/>
                </a:solidFill>
              </a:rPr>
              <a:t> </a:t>
            </a:r>
            <a:r>
              <a:rPr lang="hr-HR" sz="3600" dirty="0" smtClean="0">
                <a:solidFill>
                  <a:srgbClr val="FF0000"/>
                </a:solidFill>
              </a:rPr>
              <a:t>  </a:t>
            </a:r>
            <a:r>
              <a:rPr lang="hr-HR" sz="3600" b="1" dirty="0" smtClean="0">
                <a:solidFill>
                  <a:srgbClr val="FF0000"/>
                </a:solidFill>
              </a:rPr>
              <a:t>S</a:t>
            </a:r>
            <a:r>
              <a:rPr lang="hr-HR" sz="2800" b="1" dirty="0" smtClean="0">
                <a:solidFill>
                  <a:srgbClr val="FF0000"/>
                </a:solidFill>
              </a:rPr>
              <a:t>                                  </a:t>
            </a:r>
          </a:p>
          <a:p>
            <a:pPr marL="0" indent="0">
              <a:buNone/>
            </a:pPr>
            <a:r>
              <a:rPr lang="hr-HR" sz="2800" b="1" dirty="0">
                <a:solidFill>
                  <a:srgbClr val="FF0000"/>
                </a:solidFill>
              </a:rPr>
              <a:t> </a:t>
            </a:r>
            <a:r>
              <a:rPr lang="hr-HR" sz="2800" b="1" dirty="0" smtClean="0">
                <a:solidFill>
                  <a:srgbClr val="FF0000"/>
                </a:solidFill>
              </a:rPr>
              <a:t>                                       Instrumental</a:t>
            </a:r>
            <a:r>
              <a:rPr lang="hr-HR" sz="2800" dirty="0" smtClean="0">
                <a:solidFill>
                  <a:srgbClr val="FF0000"/>
                </a:solidFill>
              </a:rPr>
              <a:t> </a:t>
            </a:r>
            <a:r>
              <a:rPr lang="hr-HR" sz="2800" dirty="0" smtClean="0"/>
              <a:t>koji izriče </a:t>
            </a:r>
            <a:r>
              <a:rPr lang="hr-HR" sz="2800" b="1" dirty="0" smtClean="0"/>
              <a:t>oruđe</a:t>
            </a:r>
          </a:p>
          <a:p>
            <a:pPr marL="0" indent="0">
              <a:buNone/>
            </a:pPr>
            <a:r>
              <a:rPr lang="hr-HR" sz="2800" b="1" dirty="0" smtClean="0"/>
              <a:t>                                        ili sredstvo </a:t>
            </a:r>
            <a:r>
              <a:rPr lang="hr-HR" sz="2800" dirty="0"/>
              <a:t>dolazi  </a:t>
            </a:r>
            <a:r>
              <a:rPr lang="hr-HR" sz="2800" u="sng" dirty="0">
                <a:solidFill>
                  <a:srgbClr val="FF0000"/>
                </a:solidFill>
              </a:rPr>
              <a:t>bez prijedloga </a:t>
            </a:r>
            <a:r>
              <a:rPr lang="hr-HR" sz="2800" b="1" i="1" dirty="0" smtClean="0">
                <a:solidFill>
                  <a:srgbClr val="FF0000"/>
                </a:solidFill>
              </a:rPr>
              <a:t>s</a:t>
            </a:r>
            <a:r>
              <a:rPr lang="hr-HR" sz="2800" i="1" dirty="0" smtClean="0"/>
              <a:t>.</a:t>
            </a:r>
            <a:endParaRPr lang="hr-HR" sz="2800" dirty="0" smtClean="0"/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endParaRPr lang="hr-HR" sz="28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r="5175"/>
          <a:stretch/>
        </p:blipFill>
        <p:spPr bwMode="auto">
          <a:xfrm>
            <a:off x="5292079" y="969794"/>
            <a:ext cx="2590595" cy="190641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62" y="5196706"/>
            <a:ext cx="1916733" cy="11883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671978" y="3595666"/>
            <a:ext cx="618136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99345" y="2106772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rgbClr val="FF0000"/>
                </a:solidFill>
              </a:rPr>
              <a:t>S</a:t>
            </a:r>
            <a:endParaRPr lang="hr-HR" sz="44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15183" y="5301208"/>
            <a:ext cx="618136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7520" y="5229200"/>
            <a:ext cx="73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S</a:t>
            </a:r>
            <a:endParaRPr lang="hr-HR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39" y="3238926"/>
            <a:ext cx="1800200" cy="136155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07" y="188640"/>
            <a:ext cx="6524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5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59766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dirty="0" smtClean="0"/>
              <a:t>                         </a:t>
            </a:r>
            <a:r>
              <a:rPr lang="hr-HR" b="1" dirty="0" smtClean="0">
                <a:solidFill>
                  <a:srgbClr val="0070C0"/>
                </a:solidFill>
              </a:rPr>
              <a:t>Zadatak za samostalan rad</a:t>
            </a:r>
          </a:p>
          <a:p>
            <a:pPr marL="0" indent="0">
              <a:buNone/>
            </a:pPr>
            <a:endParaRPr lang="hr-H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dirty="0" smtClean="0"/>
          </a:p>
          <a:p>
            <a:pPr marL="514350" indent="-514350">
              <a:buAutoNum type="arabicPeriod"/>
            </a:pPr>
            <a:r>
              <a:rPr lang="hr-HR" dirty="0" smtClean="0"/>
              <a:t>a) Odaberi jednu od ponuđenih rečenica, razmisli izriče li instrumental u njoj </a:t>
            </a:r>
            <a:r>
              <a:rPr lang="hr-HR" b="1" dirty="0" smtClean="0"/>
              <a:t>društvo </a:t>
            </a:r>
            <a:r>
              <a:rPr lang="hr-HR" dirty="0" smtClean="0"/>
              <a:t>ili </a:t>
            </a:r>
            <a:r>
              <a:rPr lang="hr-HR" b="1" dirty="0" smtClean="0"/>
              <a:t>sredstvo</a:t>
            </a:r>
            <a:r>
              <a:rPr lang="hr-HR" dirty="0" smtClean="0"/>
              <a:t>, prepiši je </a:t>
            </a:r>
            <a:r>
              <a:rPr lang="hr-HR" dirty="0" smtClean="0"/>
              <a:t>pa u bilježnicu  </a:t>
            </a:r>
            <a:r>
              <a:rPr lang="hr-HR" b="1" dirty="0" smtClean="0">
                <a:solidFill>
                  <a:srgbClr val="FF0000"/>
                </a:solidFill>
              </a:rPr>
              <a:t>nacrtaj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b="1" dirty="0" smtClean="0">
                <a:solidFill>
                  <a:srgbClr val="FF0000"/>
                </a:solidFill>
              </a:rPr>
              <a:t>točno ono </a:t>
            </a:r>
            <a:r>
              <a:rPr lang="hr-HR" dirty="0" smtClean="0"/>
              <a:t>što prikazuje.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                  Doletjeli su s avionom.</a:t>
            </a:r>
          </a:p>
          <a:p>
            <a:pPr marL="0" indent="0">
              <a:buNone/>
            </a:pPr>
            <a:r>
              <a:rPr lang="hr-HR" dirty="0" smtClean="0"/>
              <a:t>                         Pisao je zadaću s olovkom.</a:t>
            </a:r>
          </a:p>
          <a:p>
            <a:pPr marL="0" indent="0">
              <a:buNone/>
            </a:pPr>
            <a:r>
              <a:rPr lang="hr-HR" dirty="0" smtClean="0"/>
              <a:t>                         U školu je došao s biciklom.</a:t>
            </a:r>
          </a:p>
          <a:p>
            <a:pPr marL="0" indent="0">
              <a:buNone/>
            </a:pPr>
            <a:r>
              <a:rPr lang="hr-HR" dirty="0" smtClean="0"/>
              <a:t>                         Razgovarao je s telefonom.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b) Napiši sve rečenice iz a) zadatka </a:t>
            </a:r>
            <a:r>
              <a:rPr lang="hr-HR" b="1" dirty="0" smtClean="0"/>
              <a:t>ispravno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6524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3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70C0"/>
                </a:solidFill>
              </a:rPr>
              <a:t>Što još možemo izreći instrumentalom?</a:t>
            </a:r>
            <a:endParaRPr lang="hr-HR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2400" dirty="0" smtClean="0"/>
              <a:t>    </a:t>
            </a:r>
          </a:p>
          <a:p>
            <a:pPr marL="0" indent="0">
              <a:buNone/>
            </a:pPr>
            <a:r>
              <a:rPr lang="hr-HR" sz="4000" dirty="0" smtClean="0"/>
              <a:t>Axel i Otto </a:t>
            </a:r>
            <a:r>
              <a:rPr lang="hr-HR" sz="4000" u="sng" dirty="0" smtClean="0">
                <a:solidFill>
                  <a:srgbClr val="FF0000"/>
                </a:solidFill>
              </a:rPr>
              <a:t>satima</a:t>
            </a:r>
            <a:r>
              <a:rPr lang="hr-HR" sz="4000" dirty="0" smtClean="0"/>
              <a:t> su prolazili su neprohodnim </a:t>
            </a:r>
            <a:r>
              <a:rPr lang="hr-HR" sz="4000" u="sng" dirty="0" smtClean="0">
                <a:solidFill>
                  <a:srgbClr val="FF0000"/>
                </a:solidFill>
              </a:rPr>
              <a:t>stazama</a:t>
            </a:r>
            <a:r>
              <a:rPr lang="hr-HR" sz="4000" dirty="0" smtClean="0"/>
              <a:t>.</a:t>
            </a:r>
          </a:p>
          <a:p>
            <a:pPr marL="0" indent="0">
              <a:buNone/>
            </a:pPr>
            <a:r>
              <a:rPr lang="hr-HR" sz="4000" dirty="0" smtClean="0"/>
              <a:t>                     (Čime?)                                                (Čime?) </a:t>
            </a:r>
            <a:endParaRPr lang="hr-HR" sz="4000" dirty="0"/>
          </a:p>
          <a:p>
            <a:pPr marL="0" indent="0">
              <a:buNone/>
            </a:pPr>
            <a:r>
              <a:rPr lang="hr-HR" sz="3400" dirty="0" smtClean="0"/>
              <a:t>                         </a:t>
            </a:r>
            <a:r>
              <a:rPr lang="hr-HR" sz="3400" b="1" dirty="0" smtClean="0">
                <a:solidFill>
                  <a:srgbClr val="00B050"/>
                </a:solidFill>
              </a:rPr>
              <a:t>VRIJEME</a:t>
            </a:r>
            <a:r>
              <a:rPr lang="hr-HR" sz="3400" dirty="0" smtClean="0"/>
              <a:t>                                                         </a:t>
            </a:r>
            <a:r>
              <a:rPr lang="hr-HR" sz="3400" b="1" dirty="0" smtClean="0">
                <a:solidFill>
                  <a:srgbClr val="0070C0"/>
                </a:solidFill>
              </a:rPr>
              <a:t>MJESTO</a:t>
            </a:r>
            <a:endParaRPr lang="hr-HR" sz="3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3400" dirty="0" smtClean="0"/>
              <a:t>Axel je putovao </a:t>
            </a:r>
            <a:r>
              <a:rPr lang="hr-HR" sz="3400" dirty="0" smtClean="0">
                <a:solidFill>
                  <a:srgbClr val="FF0000"/>
                </a:solidFill>
              </a:rPr>
              <a:t>s </a:t>
            </a:r>
            <a:r>
              <a:rPr lang="hr-HR" sz="3400" u="sng" dirty="0" smtClean="0">
                <a:solidFill>
                  <a:srgbClr val="FF0000"/>
                </a:solidFill>
              </a:rPr>
              <a:t>radošću</a:t>
            </a:r>
            <a:r>
              <a:rPr lang="hr-HR" sz="3400" dirty="0" smtClean="0"/>
              <a:t>, a Otto  </a:t>
            </a:r>
            <a:r>
              <a:rPr lang="hr-HR" sz="3400" dirty="0" smtClean="0">
                <a:solidFill>
                  <a:srgbClr val="FF0000"/>
                </a:solidFill>
              </a:rPr>
              <a:t>sa</a:t>
            </a:r>
            <a:r>
              <a:rPr lang="hr-HR" sz="3400" u="sng" dirty="0" smtClean="0">
                <a:solidFill>
                  <a:srgbClr val="FF0000"/>
                </a:solidFill>
              </a:rPr>
              <a:t> strašću </a:t>
            </a:r>
            <a:r>
              <a:rPr lang="hr-HR" sz="3400" dirty="0" smtClean="0"/>
              <a:t>istraživača.  </a:t>
            </a:r>
          </a:p>
          <a:p>
            <a:pPr marL="0" indent="0">
              <a:buNone/>
            </a:pPr>
            <a:r>
              <a:rPr lang="hr-HR" sz="3400" dirty="0"/>
              <a:t> </a:t>
            </a:r>
            <a:r>
              <a:rPr lang="hr-HR" sz="3400" dirty="0" smtClean="0"/>
              <a:t>                               (S čime?)                  (S čime?)                     </a:t>
            </a:r>
          </a:p>
          <a:p>
            <a:pPr marL="0" indent="0">
              <a:buNone/>
            </a:pPr>
            <a:r>
              <a:rPr lang="hr-HR" sz="3400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hr-HR" sz="3400" b="1" dirty="0" smtClean="0">
                <a:solidFill>
                  <a:srgbClr val="FFC000"/>
                </a:solidFill>
              </a:rPr>
              <a:t>NAČIN</a:t>
            </a:r>
          </a:p>
          <a:p>
            <a:pPr marL="0" indent="0">
              <a:buNone/>
            </a:pPr>
            <a:endParaRPr lang="hr-HR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>INSTRUMENTALOM MOŽEMO IZREĆI I VRIJEME, MJESTO I NAČIN</a:t>
            </a:r>
          </a:p>
          <a:p>
            <a:pPr marL="0" indent="0"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>NA KOJI SE </a:t>
            </a:r>
            <a:endParaRPr lang="hr-HR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>DOGAĐA NEKA RADNJA. 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6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70C0"/>
                </a:solidFill>
              </a:rPr>
              <a:t>Promotri i prisjeti se.</a:t>
            </a:r>
            <a:endParaRPr lang="hr-HR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Axel putuje </a:t>
            </a:r>
            <a:r>
              <a:rPr lang="hr-HR" b="1" u="sng" dirty="0" smtClean="0">
                <a:solidFill>
                  <a:srgbClr val="FF0000"/>
                </a:solidFill>
              </a:rPr>
              <a:t>s</a:t>
            </a:r>
            <a:r>
              <a:rPr lang="hr-HR" u="sng" dirty="0" smtClean="0"/>
              <a:t> radošću</a:t>
            </a:r>
            <a:r>
              <a:rPr lang="hr-HR" dirty="0" smtClean="0"/>
              <a:t>.       Otto putuje </a:t>
            </a:r>
            <a:r>
              <a:rPr lang="hr-HR" b="1" u="sng" dirty="0" smtClean="0">
                <a:solidFill>
                  <a:srgbClr val="FF0000"/>
                </a:solidFill>
              </a:rPr>
              <a:t>sa</a:t>
            </a:r>
            <a:r>
              <a:rPr lang="hr-HR" u="sng" dirty="0" smtClean="0"/>
              <a:t> strašću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 </a:t>
            </a:r>
            <a:r>
              <a:rPr lang="hr-HR" b="1" dirty="0" smtClean="0"/>
              <a:t>Ispred kojih glasova (slova) prijedlog „</a:t>
            </a:r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hr-HR" b="1" dirty="0" smtClean="0"/>
              <a:t>” </a:t>
            </a:r>
          </a:p>
          <a:p>
            <a:pPr marL="0" indent="0" algn="ctr">
              <a:buNone/>
            </a:pPr>
            <a:r>
              <a:rPr lang="hr-HR" b="1" dirty="0" smtClean="0"/>
              <a:t>izgovaramo i pišemo kao „</a:t>
            </a:r>
            <a:r>
              <a:rPr lang="hr-HR" b="1" dirty="0" smtClean="0">
                <a:solidFill>
                  <a:srgbClr val="FF0000"/>
                </a:solidFill>
              </a:rPr>
              <a:t>sa</a:t>
            </a:r>
            <a:r>
              <a:rPr lang="hr-HR" b="1" dirty="0" smtClean="0"/>
              <a:t>”?</a:t>
            </a:r>
          </a:p>
          <a:p>
            <a:pPr marL="0" indent="0" algn="ctr">
              <a:buNone/>
            </a:pPr>
            <a:r>
              <a:rPr lang="hr-HR" dirty="0" smtClean="0"/>
              <a:t> 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hr-HR" dirty="0" smtClean="0">
                <a:solidFill>
                  <a:srgbClr val="FF0000"/>
                </a:solidFill>
              </a:rPr>
              <a:t>sa</a:t>
            </a:r>
            <a:r>
              <a:rPr lang="hr-HR" dirty="0" smtClean="0"/>
              <a:t> </a:t>
            </a:r>
            <a:r>
              <a:rPr lang="hr-H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hr-HR" dirty="0" smtClean="0"/>
              <a:t>trašću             </a:t>
            </a:r>
            <a:r>
              <a:rPr lang="hr-HR" dirty="0" smtClean="0">
                <a:solidFill>
                  <a:srgbClr val="FF0000"/>
                </a:solidFill>
              </a:rPr>
              <a:t>sa</a:t>
            </a:r>
            <a:r>
              <a:rPr lang="hr-HR" dirty="0" smtClean="0"/>
              <a:t> </a:t>
            </a:r>
            <a:r>
              <a:rPr lang="hr-H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ž</a:t>
            </a:r>
            <a:r>
              <a:rPr lang="hr-HR" dirty="0" smtClean="0"/>
              <a:t>alošću           </a:t>
            </a:r>
            <a:r>
              <a:rPr lang="hr-HR" dirty="0" smtClean="0">
                <a:solidFill>
                  <a:srgbClr val="FF0000"/>
                </a:solidFill>
              </a:rPr>
              <a:t>sa</a:t>
            </a:r>
            <a:r>
              <a:rPr lang="hr-HR" dirty="0" smtClean="0"/>
              <a:t> </a:t>
            </a:r>
            <a:r>
              <a:rPr lang="hr-H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š</a:t>
            </a:r>
            <a:r>
              <a:rPr lang="hr-HR" dirty="0" smtClean="0"/>
              <a:t>kolskim prijateljem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</a:t>
            </a:r>
            <a:r>
              <a:rPr lang="hr-HR" dirty="0" smtClean="0">
                <a:solidFill>
                  <a:srgbClr val="FF0000"/>
                </a:solidFill>
              </a:rPr>
              <a:t>sa</a:t>
            </a:r>
            <a:r>
              <a:rPr lang="hr-HR" dirty="0" smtClean="0"/>
              <a:t> </a:t>
            </a:r>
            <a:r>
              <a:rPr lang="hr-H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r>
              <a:rPr lang="hr-HR" dirty="0" smtClean="0"/>
              <a:t>agonetnim smiješkom    </a:t>
            </a:r>
            <a:r>
              <a:rPr lang="hr-HR" dirty="0" smtClean="0">
                <a:solidFill>
                  <a:srgbClr val="FF0000"/>
                </a:solidFill>
              </a:rPr>
              <a:t>sa</a:t>
            </a:r>
            <a:r>
              <a:rPr lang="hr-HR" dirty="0" smtClean="0"/>
              <a:t> </a:t>
            </a:r>
            <a:r>
              <a:rPr lang="hr-H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ps</a:t>
            </a:r>
            <a:r>
              <a:rPr lang="hr-HR" dirty="0" smtClean="0"/>
              <a:t>om       </a:t>
            </a:r>
            <a:r>
              <a:rPr lang="hr-HR" dirty="0" smtClean="0">
                <a:solidFill>
                  <a:srgbClr val="FF0000"/>
                </a:solidFill>
              </a:rPr>
              <a:t>sa</a:t>
            </a:r>
            <a:r>
              <a:rPr lang="hr-HR" dirty="0" smtClean="0"/>
              <a:t> </a:t>
            </a:r>
            <a:r>
              <a:rPr lang="hr-H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pš</a:t>
            </a:r>
            <a:r>
              <a:rPr lang="hr-HR" dirty="0"/>
              <a:t>enicom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</a:t>
            </a:r>
            <a:r>
              <a:rPr lang="hr-HR" dirty="0" smtClean="0">
                <a:solidFill>
                  <a:srgbClr val="FF0000"/>
                </a:solidFill>
              </a:rPr>
              <a:t>sa</a:t>
            </a:r>
            <a:r>
              <a:rPr lang="hr-HR" dirty="0" smtClean="0"/>
              <a:t> </a:t>
            </a:r>
            <a:r>
              <a:rPr lang="hr-H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Ks</a:t>
            </a:r>
            <a:r>
              <a:rPr lang="hr-HR" dirty="0" smtClean="0"/>
              <a:t>enijom         </a:t>
            </a:r>
            <a:r>
              <a:rPr lang="hr-HR" dirty="0" smtClean="0">
                <a:solidFill>
                  <a:srgbClr val="FF0000"/>
                </a:solidFill>
              </a:rPr>
              <a:t>sa</a:t>
            </a:r>
            <a:r>
              <a:rPr lang="hr-HR" dirty="0" smtClean="0"/>
              <a:t> </a:t>
            </a:r>
            <a:r>
              <a:rPr lang="hr-H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mn</a:t>
            </a:r>
            <a:r>
              <a:rPr lang="hr-HR" dirty="0"/>
              <a:t>om </a:t>
            </a:r>
            <a:endParaRPr lang="hr-HR" dirty="0" smtClean="0"/>
          </a:p>
          <a:p>
            <a:pPr marL="0" indent="0">
              <a:buNone/>
            </a:pPr>
            <a:endParaRPr lang="hr-H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</a:p>
          <a:p>
            <a:pPr marL="0" indent="0">
              <a:buNone/>
            </a:pPr>
            <a:r>
              <a:rPr lang="hr-HR" sz="4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4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</a:t>
            </a:r>
            <a:r>
              <a:rPr lang="hr-HR" sz="4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S, Z, Š, Ž, PS, PŠ, KS, MN</a:t>
            </a:r>
          </a:p>
          <a:p>
            <a:pPr marL="0" indent="0">
              <a:buNone/>
            </a:pPr>
            <a:endParaRPr lang="hr-HR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99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hr-HR" sz="3200" b="1" dirty="0">
                <a:solidFill>
                  <a:srgbClr val="0070C0"/>
                </a:solidFill>
              </a:rPr>
              <a:t>Z</a:t>
            </a:r>
            <a:r>
              <a:rPr lang="hr-HR" sz="3200" b="1" dirty="0" smtClean="0">
                <a:solidFill>
                  <a:srgbClr val="0070C0"/>
                </a:solidFill>
              </a:rPr>
              <a:t>adatak za samostalan rad</a:t>
            </a:r>
            <a:endParaRPr lang="hr-HR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Prepiši</a:t>
            </a:r>
            <a:r>
              <a:rPr lang="hr-HR" sz="2400" dirty="0" smtClean="0"/>
              <a:t> tekst tako da na mjesto crtica umetneš prijedlog </a:t>
            </a:r>
            <a:r>
              <a:rPr lang="hr-HR" sz="2400" b="1" dirty="0" smtClean="0">
                <a:solidFill>
                  <a:srgbClr val="FF0000"/>
                </a:solidFill>
              </a:rPr>
              <a:t>s</a:t>
            </a:r>
            <a:r>
              <a:rPr lang="hr-HR" sz="2400" dirty="0" smtClean="0"/>
              <a:t> ili </a:t>
            </a:r>
            <a:r>
              <a:rPr lang="hr-HR" sz="2400" dirty="0" smtClean="0">
                <a:solidFill>
                  <a:srgbClr val="FF0000"/>
                </a:solidFill>
              </a:rPr>
              <a:t>sa</a:t>
            </a:r>
            <a:r>
              <a:rPr lang="hr-HR" sz="2400" dirty="0" smtClean="0"/>
              <a:t> gdje je potreban, a </a:t>
            </a:r>
            <a:r>
              <a:rPr lang="hr-HR" sz="2400" u="sng" dirty="0" smtClean="0"/>
              <a:t>ne napišeš ništa </a:t>
            </a:r>
            <a:r>
              <a:rPr lang="hr-HR" sz="2400" dirty="0" smtClean="0"/>
              <a:t>tamo gdje ispred instrumentala ne treba biti prijedlog.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Putovali smo ___ vlakom prve klase. Vlak je jurio dok smo razgovarali o pustolovinama koje nas očekuju. </a:t>
            </a:r>
          </a:p>
          <a:p>
            <a:pPr marL="0" indent="0">
              <a:buNone/>
            </a:pPr>
            <a:r>
              <a:rPr lang="hr-HR" sz="2400" dirty="0" smtClean="0"/>
              <a:t>Bili smo sigurni da ćemo ___ prijateljima koje ćemo upoznati u novom gradu odlaziti na zabavne izlete. Možda ćemo se čak upoznati i ____ starosjediocima ovoga kraja koji će nam pripovijedati o svojim putovanjima ____kočijama i kroćenju divljih konja. ____ veseljem smo gledali krajolike kroz koje je vlak tutnjao. Uskoro ćemo se ukrcati na brod  i ___ brodom ćemo otploviti do luke u kojoj nas čekaju prijatelji.</a:t>
            </a:r>
          </a:p>
          <a:p>
            <a:pPr marL="0" indent="0">
              <a:buNone/>
            </a:pPr>
            <a:endParaRPr lang="hr-HR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6524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4104456"/>
          </a:xfrm>
        </p:spPr>
        <p:txBody>
          <a:bodyPr>
            <a:noAutofit/>
          </a:bodyPr>
          <a:lstStyle/>
          <a:p>
            <a:pPr algn="l"/>
            <a:r>
              <a:rPr lang="hr-HR" sz="2400" b="1" dirty="0">
                <a:solidFill>
                  <a:srgbClr val="0070C0"/>
                </a:solidFill>
              </a:rPr>
              <a:t> </a:t>
            </a:r>
            <a:r>
              <a:rPr lang="hr-HR" sz="2400" b="1" dirty="0" smtClean="0">
                <a:solidFill>
                  <a:srgbClr val="0070C0"/>
                </a:solidFill>
              </a:rPr>
              <a:t>                                  </a:t>
            </a:r>
            <a:r>
              <a:rPr lang="hr-HR" sz="2400" b="1" dirty="0">
                <a:solidFill>
                  <a:srgbClr val="0070C0"/>
                </a:solidFill>
              </a:rPr>
              <a:t>Z</a:t>
            </a:r>
            <a:r>
              <a:rPr lang="hr-HR" sz="2400" b="1" dirty="0" smtClean="0">
                <a:solidFill>
                  <a:srgbClr val="0070C0"/>
                </a:solidFill>
              </a:rPr>
              <a:t>adatak za samostalan rad</a:t>
            </a:r>
            <a:r>
              <a:rPr lang="hr-HR" sz="2400" b="1" dirty="0">
                <a:solidFill>
                  <a:srgbClr val="0070C0"/>
                </a:solidFill>
              </a:rPr>
              <a:t/>
            </a:r>
            <a:br>
              <a:rPr lang="hr-HR" sz="2400" b="1" dirty="0">
                <a:solidFill>
                  <a:srgbClr val="0070C0"/>
                </a:solidFill>
              </a:rPr>
            </a:br>
            <a:r>
              <a:rPr lang="hr-HR" sz="2400" b="1" dirty="0" smtClean="0">
                <a:solidFill>
                  <a:srgbClr val="0070C0"/>
                </a:solidFill>
              </a:rPr>
              <a:t/>
            </a:r>
            <a:br>
              <a:rPr lang="hr-HR" sz="2400" b="1" dirty="0" smtClean="0">
                <a:solidFill>
                  <a:srgbClr val="0070C0"/>
                </a:solidFill>
              </a:rPr>
            </a:br>
            <a:r>
              <a:rPr lang="hr-HR" sz="2400" b="1" dirty="0" smtClean="0">
                <a:solidFill>
                  <a:srgbClr val="0070C0"/>
                </a:solidFill>
              </a:rPr>
              <a:t>Budi poput Julesa Vernea /žila verna/.</a:t>
            </a:r>
            <a:br>
              <a:rPr lang="hr-HR" sz="2400" b="1" dirty="0" smtClean="0">
                <a:solidFill>
                  <a:srgbClr val="0070C0"/>
                </a:solidFill>
              </a:rPr>
            </a:br>
            <a:r>
              <a:rPr lang="hr-HR" sz="2400" b="1" dirty="0" smtClean="0">
                <a:solidFill>
                  <a:srgbClr val="0070C0"/>
                </a:solidFill>
              </a:rPr>
              <a:t/>
            </a:r>
            <a:br>
              <a:rPr lang="hr-HR" sz="2400" b="1" dirty="0" smtClean="0">
                <a:solidFill>
                  <a:srgbClr val="0070C0"/>
                </a:solidFill>
              </a:rPr>
            </a:br>
            <a:r>
              <a:rPr lang="hr-HR" sz="2400" dirty="0" smtClean="0"/>
              <a:t>Otputuj maštom u neki daleki kraj, zamisli društvo s kojim putuješ i prijevozno sredstvo koje postoji ili možda još ne postoji  u stvarnosti...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Napiši sastavak o zamišljenom putovanju, opiši zamišljenu zemlju u koju putuješ. Uživaj na svojem putovanju, a u sastavku upotrijebi nekoliko </a:t>
            </a:r>
            <a:r>
              <a:rPr lang="hr-HR" sz="2400" dirty="0" smtClean="0"/>
              <a:t>instrumentala</a:t>
            </a:r>
            <a:r>
              <a:rPr lang="hr-HR" sz="2400" dirty="0"/>
              <a:t> </a:t>
            </a:r>
            <a:r>
              <a:rPr lang="hr-HR" sz="2400" dirty="0" smtClean="0"/>
              <a:t>(najmanje četiri – dva kojima ćeš izreći društvo i dva kojima ćeš izreći sredstvo).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Pazi na upotrebu prijedloga „s” („sa”) uz instrumentale.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 smtClean="0">
                <a:solidFill>
                  <a:srgbClr val="0070C0"/>
                </a:solidFill>
              </a:rPr>
              <a:t/>
            </a:r>
            <a:br>
              <a:rPr lang="hr-HR" sz="2400" dirty="0" smtClean="0">
                <a:solidFill>
                  <a:srgbClr val="0070C0"/>
                </a:solidFill>
              </a:rPr>
            </a:br>
            <a:r>
              <a:rPr lang="hr-HR" sz="2400" dirty="0" smtClean="0">
                <a:solidFill>
                  <a:srgbClr val="0070C0"/>
                </a:solidFill>
              </a:rPr>
              <a:t>         </a:t>
            </a:r>
            <a:r>
              <a:rPr lang="hr-HR" sz="2400" b="1" dirty="0" smtClean="0">
                <a:solidFill>
                  <a:srgbClr val="0070C0"/>
                </a:solidFill>
              </a:rPr>
              <a:t>Pazi da sastavak ima uvod, </a:t>
            </a:r>
            <a:br>
              <a:rPr lang="hr-HR" sz="2400" b="1" dirty="0" smtClean="0">
                <a:solidFill>
                  <a:srgbClr val="0070C0"/>
                </a:solidFill>
              </a:rPr>
            </a:br>
            <a:r>
              <a:rPr lang="hr-HR" sz="2400" b="1" dirty="0" smtClean="0">
                <a:solidFill>
                  <a:srgbClr val="0070C0"/>
                </a:solidFill>
              </a:rPr>
              <a:t>                        središnji dio</a:t>
            </a:r>
            <a:br>
              <a:rPr lang="hr-HR" sz="2400" b="1" dirty="0" smtClean="0">
                <a:solidFill>
                  <a:srgbClr val="0070C0"/>
                </a:solidFill>
              </a:rPr>
            </a:br>
            <a:r>
              <a:rPr lang="hr-HR" sz="2400" b="1" dirty="0" smtClean="0">
                <a:solidFill>
                  <a:srgbClr val="0070C0"/>
                </a:solidFill>
              </a:rPr>
              <a:t>                         i završetak.</a:t>
            </a:r>
            <a:br>
              <a:rPr lang="hr-HR" sz="2400" b="1" dirty="0" smtClean="0">
                <a:solidFill>
                  <a:srgbClr val="0070C0"/>
                </a:solidFill>
              </a:rPr>
            </a:br>
            <a:r>
              <a:rPr lang="hr-HR" sz="2400" dirty="0" smtClean="0">
                <a:solidFill>
                  <a:srgbClr val="0070C0"/>
                </a:solidFill>
              </a:rPr>
              <a:t/>
            </a:r>
            <a:br>
              <a:rPr lang="hr-HR" sz="2400" dirty="0" smtClean="0">
                <a:solidFill>
                  <a:srgbClr val="0070C0"/>
                </a:solidFill>
              </a:rPr>
            </a:br>
            <a:r>
              <a:rPr lang="hr-HR" sz="2400" b="1" dirty="0">
                <a:solidFill>
                  <a:srgbClr val="0070C0"/>
                </a:solidFill>
              </a:rPr>
              <a:t/>
            </a:r>
            <a:br>
              <a:rPr lang="hr-HR" sz="2400" b="1" dirty="0">
                <a:solidFill>
                  <a:srgbClr val="0070C0"/>
                </a:solidFill>
              </a:rPr>
            </a:br>
            <a:endParaRPr lang="hr-HR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60648"/>
            <a:ext cx="6524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6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Dragi učenici, r</a:t>
            </a:r>
            <a:r>
              <a:rPr lang="hr-HR" b="1" dirty="0" smtClean="0">
                <a:solidFill>
                  <a:srgbClr val="0070C0"/>
                </a:solidFill>
              </a:rPr>
              <a:t>azmislite </a:t>
            </a:r>
            <a:r>
              <a:rPr lang="hr-HR" b="1" dirty="0" smtClean="0">
                <a:solidFill>
                  <a:srgbClr val="0070C0"/>
                </a:solidFill>
              </a:rPr>
              <a:t>o sljedećim </a:t>
            </a:r>
            <a:r>
              <a:rPr lang="hr-HR" b="1" dirty="0" smtClean="0">
                <a:solidFill>
                  <a:srgbClr val="0070C0"/>
                </a:solidFill>
              </a:rPr>
              <a:t>pitanjima.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23762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hr-HR" dirty="0" smtClean="0"/>
              <a:t>Voliš li putovanja?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dirty="0"/>
              <a:t>Kojim prijevoznim sredstvom najradije putuješ? Zašto?</a:t>
            </a:r>
          </a:p>
          <a:p>
            <a:pPr marL="514350" indent="-514350">
              <a:buAutoNum type="arabicPeriod"/>
            </a:pPr>
            <a:r>
              <a:rPr lang="hr-HR" dirty="0" smtClean="0"/>
              <a:t>Da ideš na put oko svijeta, s kime bi najradije bio/bila u društvu?</a:t>
            </a:r>
          </a:p>
        </p:txBody>
      </p:sp>
    </p:spTree>
    <p:extLst>
      <p:ext uri="{BB962C8B-B14F-4D97-AF65-F5344CB8AC3E}">
        <p14:creationId xmlns:p14="http://schemas.microsoft.com/office/powerpoint/2010/main" val="10314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b="1" dirty="0" smtClean="0"/>
              <a:t>Kad dovršiš pisanje sastavka, provjeri ima li tvoj sastavak  sve zadane elemente. Ako pokraj nekog elementa ne možeš staviti znak kvačice, dopuni ga.</a:t>
            </a:r>
            <a:endParaRPr lang="hr-HR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308593"/>
              </p:ext>
            </p:extLst>
          </p:nvPr>
        </p:nvGraphicFramePr>
        <p:xfrm>
          <a:off x="827584" y="1772815"/>
          <a:ext cx="7560840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6580"/>
                <a:gridCol w="664260"/>
              </a:tblGrid>
              <a:tr h="62197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 U </a:t>
                      </a:r>
                      <a:r>
                        <a:rPr lang="hr-HR" sz="1800" dirty="0" smtClean="0">
                          <a:effectLst/>
                        </a:rPr>
                        <a:t>svojemu</a:t>
                      </a:r>
                      <a:r>
                        <a:rPr lang="hr-HR" sz="1800" baseline="0" dirty="0" smtClean="0">
                          <a:effectLst/>
                        </a:rPr>
                        <a:t> </a:t>
                      </a:r>
                      <a:r>
                        <a:rPr lang="hr-HR" sz="1800" dirty="0" smtClean="0">
                          <a:effectLst/>
                        </a:rPr>
                        <a:t>sastavku</a:t>
                      </a:r>
                      <a:r>
                        <a:rPr lang="hr-HR" sz="1800" dirty="0">
                          <a:effectLst/>
                        </a:rPr>
                        <a:t>: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282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govorim  o putovanju, opisano je društvo s kojim putujem i prijevozno sredstvo (sredstva) kojima putujemo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endParaRPr lang="hr-H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1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uočljivi su i odvojeni uvod, središnji dio i završetak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1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postoje najmanje četiri imenice u </a:t>
                      </a:r>
                      <a:r>
                        <a:rPr lang="hr-HR" sz="1800" dirty="0" smtClean="0">
                          <a:effectLst/>
                        </a:rPr>
                        <a:t>instrumentalu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1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dvije </a:t>
                      </a:r>
                      <a:r>
                        <a:rPr lang="hr-HR" sz="1800" dirty="0" smtClean="0">
                          <a:effectLst/>
                        </a:rPr>
                        <a:t>imenice u I</a:t>
                      </a:r>
                      <a:r>
                        <a:rPr lang="hr-HR" sz="1800" baseline="0" dirty="0" smtClean="0">
                          <a:effectLst/>
                        </a:rPr>
                        <a:t> </a:t>
                      </a:r>
                      <a:r>
                        <a:rPr lang="hr-HR" sz="1800" dirty="0" smtClean="0">
                          <a:effectLst/>
                        </a:rPr>
                        <a:t>izriču </a:t>
                      </a:r>
                      <a:r>
                        <a:rPr lang="hr-HR" sz="1800" dirty="0">
                          <a:effectLst/>
                        </a:rPr>
                        <a:t>društvo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1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dvije imenice u I izriču sredstvo.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34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896544"/>
          </a:xfrm>
        </p:spPr>
        <p:txBody>
          <a:bodyPr>
            <a:normAutofit/>
          </a:bodyPr>
          <a:lstStyle/>
          <a:p>
            <a:r>
              <a:rPr lang="hr-HR" sz="3200" dirty="0" smtClean="0"/>
              <a:t>Možda su te ova pitanja malo rastužila jer trenutno ne možeš nikamo putovati. 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 smtClean="0"/>
              <a:t>No postoji ipak jedno prijevozno sredstvo kojim možeš </a:t>
            </a:r>
            <a:r>
              <a:rPr lang="hr-HR" sz="3200" dirty="0" smtClean="0"/>
              <a:t>i ovoga </a:t>
            </a:r>
            <a:r>
              <a:rPr lang="hr-HR" sz="3200" dirty="0" smtClean="0"/>
              <a:t>trena otići vrlo daleko!</a:t>
            </a:r>
            <a:br>
              <a:rPr lang="hr-HR" sz="3200" dirty="0" smtClean="0"/>
            </a:br>
            <a:r>
              <a:rPr lang="hr-HR" sz="3200" dirty="0" smtClean="0"/>
              <a:t> To je mašta.</a:t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Pročitaj zanimljivosti o romanima književnika koji maštom nije putovao samo u različite krajeve svijeta. Putovao je </a:t>
            </a:r>
            <a:r>
              <a:rPr lang="hr-HR" sz="3200" dirty="0"/>
              <a:t>i</a:t>
            </a:r>
            <a:r>
              <a:rPr lang="hr-HR" sz="3200" dirty="0" smtClean="0"/>
              <a:t> u budućnost...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6540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      </a:t>
            </a:r>
            <a:r>
              <a:rPr lang="hr-HR" b="1" dirty="0" smtClean="0">
                <a:solidFill>
                  <a:srgbClr val="0070C0"/>
                </a:solidFill>
              </a:rPr>
              <a:t>Jules Verne </a:t>
            </a:r>
            <a:r>
              <a:rPr lang="hr-HR" dirty="0" smtClean="0"/>
              <a:t>/žil vern/ francuski je pisac koji je živio u </a:t>
            </a:r>
            <a:r>
              <a:rPr lang="hr-HR" b="1" dirty="0" smtClean="0">
                <a:solidFill>
                  <a:srgbClr val="0070C0"/>
                </a:solidFill>
              </a:rPr>
              <a:t>19. st.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 smtClean="0"/>
              <a:t>     Važno je zapamtiti da je živio u tom stoljeću jer njegovi znanstvenofantastični romani govore o putovanjima raznim prijevoznim sredstvima  koja su nama danas poznata i nisu nam nimalo neobična, ali u 19. st. </a:t>
            </a:r>
            <a:r>
              <a:rPr lang="hr-HR" dirty="0" smtClean="0"/>
              <a:t>još se nisu koristila</a:t>
            </a:r>
            <a:r>
              <a:rPr lang="hr-HR" dirty="0" smtClean="0"/>
              <a:t> </a:t>
            </a:r>
            <a:r>
              <a:rPr lang="hr-HR" dirty="0" smtClean="0"/>
              <a:t>– osim u njegovim romanima!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51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      Romani </a:t>
            </a:r>
            <a:r>
              <a:rPr lang="hr-HR" b="1" dirty="0" smtClean="0">
                <a:solidFill>
                  <a:srgbClr val="0070C0"/>
                </a:solidFill>
              </a:rPr>
              <a:t>Julesa Vernea </a:t>
            </a:r>
            <a:r>
              <a:rPr lang="hr-HR" dirty="0" smtClean="0"/>
              <a:t>/žila verna/ često već i u naslovu govore o putovanju</a:t>
            </a:r>
            <a:r>
              <a:rPr lang="hr-HR" dirty="0"/>
              <a:t>:</a:t>
            </a:r>
            <a:endParaRPr lang="hr-HR" dirty="0" smtClean="0"/>
          </a:p>
          <a:p>
            <a:pPr marL="0" indent="0">
              <a:buNone/>
            </a:pPr>
            <a:r>
              <a:rPr lang="hr-HR" i="1" dirty="0" smtClean="0"/>
              <a:t>Put u središte Zemlje, Put na Mjesec, Put oko svijeta za 80 dana, 20 000 milja pod morem...</a:t>
            </a:r>
          </a:p>
          <a:p>
            <a:pPr marL="0" indent="0">
              <a:buNone/>
            </a:pPr>
            <a:r>
              <a:rPr lang="hr-HR" dirty="0"/>
              <a:t>T</a:t>
            </a:r>
            <a:r>
              <a:rPr lang="hr-HR" dirty="0" smtClean="0"/>
              <a:t>ko je s kime i kako putovao u tim romanima? </a:t>
            </a:r>
          </a:p>
          <a:p>
            <a:pPr marL="0" indent="0">
              <a:buNone/>
            </a:pPr>
            <a:r>
              <a:rPr lang="hr-HR" i="1" dirty="0"/>
              <a:t> </a:t>
            </a:r>
            <a:r>
              <a:rPr lang="hr-HR" i="1" dirty="0" smtClean="0"/>
              <a:t>   </a:t>
            </a:r>
            <a:r>
              <a:rPr lang="hr-HR" dirty="0" smtClean="0"/>
              <a:t>U središte Zemlje putovao je dječak Axel sa svojim stricem Ottom. S radošću i strašću pravih istraživača uspeli su navrh vulkana kroz čije će grotlo ući u središte Zemlje. </a:t>
            </a:r>
            <a:r>
              <a:rPr lang="hr-HR" dirty="0"/>
              <a:t>P</a:t>
            </a:r>
            <a:r>
              <a:rPr lang="hr-HR" dirty="0" smtClean="0"/>
              <a:t>utem su, naravno, doživjeli mnogobrojne pustolovine!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402163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 smtClean="0"/>
              <a:t>         Na put oko svijeta za 80 dana krenuo je, zbog oklade s prijateljima koji su tvrdili da je nemoguće proputovati svijet u tako kratkom roku, gospodin Fogg sa svojim slugom Jeanom /žanom/, a s puta se vratio  sa svojim slugom, ali i s prelijepom princezom Audom u koju se putem zaljubio. Po cijelom svijetu putovali su brodom, vlakom, čak i balonom. </a:t>
            </a:r>
            <a:r>
              <a:rPr lang="hr-HR" dirty="0"/>
              <a:t>P</a:t>
            </a:r>
            <a:r>
              <a:rPr lang="hr-HR" dirty="0" smtClean="0"/>
              <a:t>reživjeli su različite napade, pljačke, neočekivane situacije...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U romanu </a:t>
            </a:r>
            <a:r>
              <a:rPr lang="hr-HR" b="1" i="1" dirty="0" smtClean="0"/>
              <a:t>20 000 milja pod morem </a:t>
            </a:r>
            <a:r>
              <a:rPr lang="hr-HR" dirty="0" smtClean="0"/>
              <a:t>putovalo je troje brodolomaca u društvu s tajanstvenim kapetanom Nemom koji ih je spasio nakon brodoloma i pružio im gostoprimstvo na svojoj – podmornici. </a:t>
            </a:r>
          </a:p>
          <a:p>
            <a:pPr marL="0" indent="0">
              <a:buNone/>
            </a:pPr>
            <a:r>
              <a:rPr lang="hr-HR" dirty="0"/>
              <a:t>–</a:t>
            </a:r>
            <a:r>
              <a:rPr lang="hr-HR" dirty="0" smtClean="0"/>
              <a:t> Pa što je neobično u tome? – možda ćete se zapitati. </a:t>
            </a:r>
          </a:p>
          <a:p>
            <a:pPr marL="0" indent="0">
              <a:buNone/>
            </a:pPr>
            <a:r>
              <a:rPr lang="hr-HR" dirty="0" smtClean="0"/>
              <a:t>Neobično je što </a:t>
            </a:r>
            <a:r>
              <a:rPr lang="hr-HR" dirty="0" smtClean="0"/>
              <a:t>se u </a:t>
            </a:r>
            <a:r>
              <a:rPr lang="hr-HR" dirty="0" smtClean="0"/>
              <a:t>19. st. </a:t>
            </a:r>
            <a:r>
              <a:rPr lang="hr-HR" dirty="0" smtClean="0"/>
              <a:t>podmornicama kakve danas poznajemo još nije moglo putovati</a:t>
            </a:r>
            <a:r>
              <a:rPr lang="hr-HR" dirty="0"/>
              <a:t> </a:t>
            </a:r>
            <a:r>
              <a:rPr lang="hr-HR" dirty="0" smtClean="0"/>
              <a:t>i pod vodom dugo ploviti.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 smtClean="0"/>
              <a:t>Osim u romanu Julesa Vernea!</a:t>
            </a:r>
            <a:endParaRPr lang="hr-HR" dirty="0" smtClean="0"/>
          </a:p>
          <a:p>
            <a:pPr marL="0" indent="0">
              <a:buNone/>
            </a:pP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426922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     </a:t>
            </a:r>
            <a:r>
              <a:rPr lang="hr-HR" dirty="0"/>
              <a:t>U</a:t>
            </a:r>
            <a:r>
              <a:rPr lang="hr-HR" dirty="0" smtClean="0"/>
              <a:t> romanu </a:t>
            </a:r>
            <a:r>
              <a:rPr lang="hr-HR" b="1" i="1" dirty="0" smtClean="0"/>
              <a:t>Put na Mjesec </a:t>
            </a:r>
            <a:r>
              <a:rPr lang="hr-HR" dirty="0" smtClean="0"/>
              <a:t>putovalo se – što mislite kako? Metkom!</a:t>
            </a:r>
            <a:r>
              <a:rPr lang="hr-HR" dirty="0"/>
              <a:t> </a:t>
            </a:r>
            <a:r>
              <a:rPr lang="hr-HR" dirty="0" smtClean="0"/>
              <a:t>Zvuči nevjerojatno? Ali pogledajte kako izgledaju današnje rakete koje lete u svemir. Poput metka, zar ne? Dakle, u romanu Julesa Verna putovalo se na Mjesec velikim metkom. Zanimljivo je da se putovalo s istoga mjesta i na isti način  kako se mnogo, mnogo  godina kasnije zaista putovalo u svemir američkim svemirskim letjelicama Apollo koje izgledom podsjećaju na metak. </a:t>
            </a:r>
          </a:p>
          <a:p>
            <a:pPr marL="0" indent="0">
              <a:buNone/>
            </a:pPr>
            <a:r>
              <a:rPr lang="hr-HR" dirty="0" smtClean="0"/>
              <a:t>   Književnik je i u tom romanu svojim perom opisao stvari i događaje koji će se ostvariti i dogoditi tek u budućnosti...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11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005064"/>
            <a:ext cx="5112568" cy="2074242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rgbClr val="0070C0"/>
                </a:solidFill>
              </a:rPr>
              <a:t>Razmisli i u sebi odgovori:</a:t>
            </a:r>
            <a:br>
              <a:rPr lang="hr-HR" sz="3200" b="1" dirty="0" smtClean="0">
                <a:solidFill>
                  <a:srgbClr val="0070C0"/>
                </a:solidFill>
              </a:rPr>
            </a:br>
            <a:r>
              <a:rPr lang="hr-HR" sz="3200" b="1" dirty="0" smtClean="0">
                <a:solidFill>
                  <a:srgbClr val="0070C0"/>
                </a:solidFill>
              </a:rPr>
              <a:t>Na koje bi putovanje iz romana </a:t>
            </a:r>
            <a:br>
              <a:rPr lang="hr-HR" sz="3200" b="1" dirty="0" smtClean="0">
                <a:solidFill>
                  <a:srgbClr val="0070C0"/>
                </a:solidFill>
              </a:rPr>
            </a:br>
            <a:r>
              <a:rPr lang="hr-HR" sz="3200" b="1" dirty="0" smtClean="0">
                <a:solidFill>
                  <a:srgbClr val="0070C0"/>
                </a:solidFill>
              </a:rPr>
              <a:t>Julesa Vernea /žila verna/ najradije krenuo/krenula?</a:t>
            </a:r>
            <a:br>
              <a:rPr lang="hr-HR" sz="3200" b="1" dirty="0" smtClean="0">
                <a:solidFill>
                  <a:srgbClr val="0070C0"/>
                </a:solidFill>
              </a:rPr>
            </a:br>
            <a:r>
              <a:rPr lang="hr-HR" sz="3200" b="1" dirty="0" smtClean="0">
                <a:solidFill>
                  <a:srgbClr val="0070C0"/>
                </a:solidFill>
              </a:rPr>
              <a:t> Zašto?</a:t>
            </a:r>
            <a:br>
              <a:rPr lang="hr-HR" sz="3200" b="1" dirty="0" smtClean="0">
                <a:solidFill>
                  <a:srgbClr val="0070C0"/>
                </a:solidFill>
              </a:rPr>
            </a:br>
            <a:endParaRPr lang="hr-HR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798"/>
            <a:ext cx="2952328" cy="232658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10" y="318301"/>
            <a:ext cx="3292624" cy="2180077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1"/>
          <a:stretch/>
        </p:blipFill>
        <p:spPr bwMode="auto">
          <a:xfrm>
            <a:off x="2698931" y="1282485"/>
            <a:ext cx="2642028" cy="235321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8" r="42972"/>
          <a:stretch/>
        </p:blipFill>
        <p:spPr bwMode="auto">
          <a:xfrm>
            <a:off x="7092280" y="2281236"/>
            <a:ext cx="1800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" y="4869160"/>
            <a:ext cx="2591569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hr-HR" sz="3200" dirty="0" smtClean="0">
                <a:solidFill>
                  <a:srgbClr val="0070C0"/>
                </a:solidFill>
              </a:rPr>
              <a:t>Možda je tvoj odgovor sličan </a:t>
            </a:r>
            <a:r>
              <a:rPr lang="hr-HR" sz="3200" dirty="0" smtClean="0">
                <a:solidFill>
                  <a:srgbClr val="0070C0"/>
                </a:solidFill>
              </a:rPr>
              <a:t>dolje napisanome</a:t>
            </a:r>
            <a:r>
              <a:rPr lang="hr-HR" sz="3200" dirty="0" smtClean="0">
                <a:solidFill>
                  <a:srgbClr val="0070C0"/>
                </a:solidFill>
              </a:rPr>
              <a:t>. </a:t>
            </a:r>
            <a:r>
              <a:rPr lang="hr-HR" sz="3200" dirty="0" smtClean="0">
                <a:solidFill>
                  <a:srgbClr val="0070C0"/>
                </a:solidFill>
              </a:rPr>
              <a:t/>
            </a:r>
            <a:br>
              <a:rPr lang="hr-HR" sz="3200" dirty="0" smtClean="0">
                <a:solidFill>
                  <a:srgbClr val="0070C0"/>
                </a:solidFill>
              </a:rPr>
            </a:br>
            <a:r>
              <a:rPr lang="hr-HR" sz="3200" dirty="0" smtClean="0">
                <a:solidFill>
                  <a:srgbClr val="0070C0"/>
                </a:solidFill>
              </a:rPr>
              <a:t>Obrati pozornost na podcrtane imenice u njemu.</a:t>
            </a:r>
            <a:endParaRPr lang="hr-HR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1764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sz="3100" dirty="0" smtClean="0"/>
              <a:t>Najradije bih putovao </a:t>
            </a:r>
            <a:r>
              <a:rPr lang="hr-HR" sz="3100" b="1" dirty="0" smtClean="0">
                <a:solidFill>
                  <a:srgbClr val="FF0000"/>
                </a:solidFill>
              </a:rPr>
              <a:t>s </a:t>
            </a:r>
            <a:r>
              <a:rPr lang="hr-HR" sz="3100" b="1" u="sng" dirty="0" smtClean="0">
                <a:solidFill>
                  <a:srgbClr val="FF0000"/>
                </a:solidFill>
              </a:rPr>
              <a:t>kapetanom Nemom </a:t>
            </a:r>
            <a:r>
              <a:rPr lang="hr-HR" sz="3100" b="1" dirty="0"/>
              <a:t> </a:t>
            </a:r>
            <a:r>
              <a:rPr lang="hr-HR" sz="3100" dirty="0" smtClean="0"/>
              <a:t>njegovom </a:t>
            </a:r>
            <a:r>
              <a:rPr lang="hr-HR" sz="3100" b="1" u="sng" dirty="0" smtClean="0">
                <a:solidFill>
                  <a:srgbClr val="FF0000"/>
                </a:solidFill>
              </a:rPr>
              <a:t>podmornicom</a:t>
            </a:r>
            <a:r>
              <a:rPr lang="hr-HR" sz="3100" dirty="0" smtClean="0"/>
              <a:t>.</a:t>
            </a:r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r>
              <a:rPr lang="hr-HR" sz="3300" b="1" dirty="0" smtClean="0">
                <a:solidFill>
                  <a:srgbClr val="0070C0"/>
                </a:solidFill>
              </a:rPr>
              <a:t>                              S kime </a:t>
            </a:r>
            <a:r>
              <a:rPr lang="hr-HR" sz="3300" dirty="0" smtClean="0"/>
              <a:t>bih </a:t>
            </a:r>
            <a:r>
              <a:rPr lang="hr-HR" sz="3300" dirty="0" smtClean="0"/>
              <a:t>najradije putovao?    </a:t>
            </a:r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                                    S </a:t>
            </a:r>
            <a:r>
              <a:rPr lang="hr-HR" sz="2800" b="1" u="sng" dirty="0" smtClean="0">
                <a:solidFill>
                  <a:srgbClr val="FF0000"/>
                </a:solidFill>
              </a:rPr>
              <a:t>kapetanom</a:t>
            </a:r>
            <a:r>
              <a:rPr lang="hr-HR" sz="2800" u="sng" dirty="0" smtClean="0">
                <a:solidFill>
                  <a:srgbClr val="FF0000"/>
                </a:solidFill>
              </a:rPr>
              <a:t> </a:t>
            </a:r>
            <a:r>
              <a:rPr lang="hr-HR" sz="2800" b="1" u="sng" dirty="0" smtClean="0">
                <a:solidFill>
                  <a:srgbClr val="FF0000"/>
                </a:solidFill>
              </a:rPr>
              <a:t>Nemom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3300" b="1" dirty="0" smtClean="0">
                <a:solidFill>
                  <a:srgbClr val="0070C0"/>
                </a:solidFill>
              </a:rPr>
              <a:t>                                       Čime</a:t>
            </a:r>
            <a:r>
              <a:rPr lang="hr-HR" sz="3300" b="1" dirty="0" smtClean="0"/>
              <a:t> </a:t>
            </a:r>
            <a:r>
              <a:rPr lang="hr-HR" sz="3300" dirty="0" smtClean="0"/>
              <a:t>biste putovali?   </a:t>
            </a:r>
          </a:p>
          <a:p>
            <a:pPr marL="0" indent="0">
              <a:buNone/>
            </a:pPr>
            <a:r>
              <a:rPr lang="hr-HR" sz="2800" b="1" dirty="0" smtClean="0">
                <a:solidFill>
                  <a:srgbClr val="FF0000"/>
                </a:solidFill>
              </a:rPr>
              <a:t>                                                    </a:t>
            </a:r>
            <a:r>
              <a:rPr lang="hr-HR" sz="2800" b="1" u="sng" dirty="0" smtClean="0">
                <a:solidFill>
                  <a:srgbClr val="FF0000"/>
                </a:solidFill>
              </a:rPr>
              <a:t>Podmornicom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400" dirty="0" smtClean="0"/>
              <a:t>             </a:t>
            </a:r>
            <a:r>
              <a:rPr lang="hr-HR" sz="3300" dirty="0" smtClean="0"/>
              <a:t>Podcrtane imenice odgovaraju na padežna pitanja 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                             </a:t>
            </a:r>
            <a:r>
              <a:rPr lang="hr-HR" sz="3600" b="1" dirty="0" smtClean="0">
                <a:solidFill>
                  <a:srgbClr val="FF0000"/>
                </a:solidFill>
              </a:rPr>
              <a:t>S KIME? ČIME? </a:t>
            </a:r>
            <a:endParaRPr lang="hr-HR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3600" b="1" dirty="0" smtClean="0">
                <a:solidFill>
                  <a:srgbClr val="FF0000"/>
                </a:solidFill>
              </a:rPr>
              <a:t>                              One su u instrumentalu.</a:t>
            </a:r>
            <a:endParaRPr lang="hr-HR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153" y="188639"/>
            <a:ext cx="606426" cy="5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18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1097</Words>
  <Application>Microsoft Office PowerPoint</Application>
  <PresentationFormat>On-screen Show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INSTRUMENTAL</vt:lpstr>
      <vt:lpstr>Dragi učenici, razmislite o sljedećim pitanjima.</vt:lpstr>
      <vt:lpstr>Možda su te ova pitanja malo rastužila jer trenutno ne možeš nikamo putovati.  No postoji ipak jedno prijevozno sredstvo kojim možeš i ovoga trena otići vrlo daleko!  To je mašta.  Pročitaj zanimljivosti o romanima književnika koji maštom nije putovao samo u različite krajeve svijeta. Putovao je i u budućnost...</vt:lpstr>
      <vt:lpstr>PowerPoint Presentation</vt:lpstr>
      <vt:lpstr>PowerPoint Presentation</vt:lpstr>
      <vt:lpstr>PowerPoint Presentation</vt:lpstr>
      <vt:lpstr>PowerPoint Presentation</vt:lpstr>
      <vt:lpstr>Razmisli i u sebi odgovori: Na koje bi putovanje iz romana  Julesa Vernea /žila verna/ najradije krenuo/krenula?  Zašto? </vt:lpstr>
      <vt:lpstr>Možda je tvoj odgovor sličan dolje napisanome.  Obrati pozornost na podcrtane imenice u njemu.</vt:lpstr>
      <vt:lpstr>Padež koji odgovara na pitanja S KIME? ČIME? naziva se instrumental.   Njegovo ime dolazi od latinske riječi instrumentum što znači oruđe, sredstvo.  </vt:lpstr>
      <vt:lpstr>Izičemo li instrumentalom doista  oruđe ili sredstvo? Promotri.</vt:lpstr>
      <vt:lpstr>Što još izričemo instrumentalom?</vt:lpstr>
      <vt:lpstr>Usporedimo!</vt:lpstr>
      <vt:lpstr>PowerPoint Presentation</vt:lpstr>
      <vt:lpstr>PowerPoint Presentation</vt:lpstr>
      <vt:lpstr>Što još možemo izreći instrumentalom?</vt:lpstr>
      <vt:lpstr>Promotri i prisjeti se.</vt:lpstr>
      <vt:lpstr>Zadatak za samostalan rad</vt:lpstr>
      <vt:lpstr>                                   Zadatak za samostalan rad  Budi poput Julesa Vernea /žila verna/.  Otputuj maštom u neki daleki kraj, zamisli društvo s kojim putuješ i prijevozno sredstvo koje postoji ili možda još ne postoji  u stvarnosti...  Napiši sastavak o zamišljenom putovanju, opiši zamišljenu zemlju u koju putuješ. Uživaj na svojem putovanju, a u sastavku upotrijebi nekoliko instrumentala (najmanje četiri – dva kojima ćeš izreći društvo i dva kojima ćeš izreći sredstvo). Pazi na upotrebu prijedloga „s” („sa”) uz instrumentale.           Pazi da sastavak ima uvod,                          središnji dio                          i završetak.   </vt:lpstr>
      <vt:lpstr>Kad dovršiš pisanje sastavka, provjeri ima li tvoj sastavak  sve zadane elemente. Ako pokraj nekog elementa ne možeš staviti znak kvačice, dopuni ga.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INSTRUMENTAL</dc:title>
  <dc:creator>Lidija-SN</dc:creator>
  <cp:lastModifiedBy>Lidija-SN</cp:lastModifiedBy>
  <cp:revision>37</cp:revision>
  <dcterms:created xsi:type="dcterms:W3CDTF">2020-04-15T18:12:19Z</dcterms:created>
  <dcterms:modified xsi:type="dcterms:W3CDTF">2020-04-18T08:02:36Z</dcterms:modified>
</cp:coreProperties>
</file>