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3" r:id="rId3"/>
    <p:sldId id="301" r:id="rId4"/>
    <p:sldId id="302" r:id="rId5"/>
    <p:sldId id="258" r:id="rId6"/>
    <p:sldId id="259" r:id="rId7"/>
    <p:sldId id="280" r:id="rId8"/>
    <p:sldId id="285" r:id="rId9"/>
    <p:sldId id="286" r:id="rId10"/>
    <p:sldId id="284" r:id="rId11"/>
    <p:sldId id="260" r:id="rId12"/>
    <p:sldId id="261" r:id="rId13"/>
    <p:sldId id="264" r:id="rId14"/>
    <p:sldId id="263" r:id="rId15"/>
    <p:sldId id="265" r:id="rId16"/>
    <p:sldId id="266" r:id="rId17"/>
    <p:sldId id="267" r:id="rId18"/>
    <p:sldId id="282" r:id="rId19"/>
    <p:sldId id="281" r:id="rId20"/>
    <p:sldId id="268" r:id="rId21"/>
    <p:sldId id="269" r:id="rId22"/>
    <p:sldId id="272" r:id="rId23"/>
    <p:sldId id="277" r:id="rId24"/>
    <p:sldId id="278" r:id="rId25"/>
    <p:sldId id="279" r:id="rId26"/>
    <p:sldId id="291" r:id="rId27"/>
    <p:sldId id="303" r:id="rId28"/>
    <p:sldId id="298" r:id="rId29"/>
    <p:sldId id="299" r:id="rId30"/>
    <p:sldId id="300" r:id="rId31"/>
    <p:sldId id="296" r:id="rId32"/>
    <p:sldId id="297" r:id="rId33"/>
    <p:sldId id="294" r:id="rId34"/>
    <p:sldId id="292" r:id="rId35"/>
    <p:sldId id="293" r:id="rId36"/>
    <p:sldId id="275" r:id="rId37"/>
    <p:sldId id="288" r:id="rId38"/>
    <p:sldId id="289" r:id="rId39"/>
    <p:sldId id="290" r:id="rId40"/>
    <p:sldId id="274" r:id="rId41"/>
    <p:sldId id="287" r:id="rId42"/>
    <p:sldId id="276" r:id="rId43"/>
    <p:sldId id="304" r:id="rId44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utni trokut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/>
              <a:t>Kliknite da biste uredili stil podnaslova matrice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Prostoručno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Prostoručno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Prostoručno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avni poveznik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zervirano mjesto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1B3BE2C-93CD-441D-AB7F-C381AF72FD45}" type="datetimeFigureOut">
              <a:rPr lang="sr-Latn-CS" smtClean="0"/>
              <a:pPr/>
              <a:t>7.7.2020.</a:t>
            </a:fld>
            <a:endParaRPr lang="hr-HR"/>
          </a:p>
        </p:txBody>
      </p:sp>
      <p:sp>
        <p:nvSpPr>
          <p:cNvPr id="19" name="Rezervirano mjesto podnožj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27" name="Rezervirano mjesto broja slajd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9D7F710-C2A5-4800-A0E1-8F8A43D478B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advTm="4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BE2C-93CD-441D-AB7F-C381AF72FD45}" type="datetimeFigureOut">
              <a:rPr lang="sr-Latn-CS" smtClean="0"/>
              <a:pPr/>
              <a:t>7.7.2020.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7F710-C2A5-4800-A0E1-8F8A43D478B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advTm="4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BE2C-93CD-441D-AB7F-C381AF72FD45}" type="datetimeFigureOut">
              <a:rPr lang="sr-Latn-CS" smtClean="0"/>
              <a:pPr/>
              <a:t>7.7.2020.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7F710-C2A5-4800-A0E1-8F8A43D478B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advTm="4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BE2C-93CD-441D-AB7F-C381AF72FD45}" type="datetimeFigureOut">
              <a:rPr lang="sr-Latn-CS" smtClean="0"/>
              <a:pPr/>
              <a:t>7.7.2020.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7F710-C2A5-4800-A0E1-8F8A43D478B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</p:spTree>
  </p:cSld>
  <p:clrMapOvr>
    <a:masterClrMapping/>
  </p:clrMapOvr>
  <p:transition advTm="4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BE2C-93CD-441D-AB7F-C381AF72FD45}" type="datetimeFigureOut">
              <a:rPr lang="sr-Latn-CS" smtClean="0"/>
              <a:pPr/>
              <a:t>7.7.2020.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7F710-C2A5-4800-A0E1-8F8A43D478B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Š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Š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4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BE2C-93CD-441D-AB7F-C381AF72FD45}" type="datetimeFigureOut">
              <a:rPr lang="sr-Latn-CS" smtClean="0"/>
              <a:pPr/>
              <a:t>7.7.2020.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7F710-C2A5-4800-A0E1-8F8A43D478B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4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BE2C-93CD-441D-AB7F-C381AF72FD45}" type="datetimeFigureOut">
              <a:rPr lang="sr-Latn-CS" smtClean="0"/>
              <a:pPr/>
              <a:t>7.7.2020.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7F710-C2A5-4800-A0E1-8F8A43D478B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4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BE2C-93CD-441D-AB7F-C381AF72FD45}" type="datetimeFigureOut">
              <a:rPr lang="sr-Latn-CS" smtClean="0"/>
              <a:pPr/>
              <a:t>7.7.2020.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7F710-C2A5-4800-A0E1-8F8A43D478B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4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BE2C-93CD-441D-AB7F-C381AF72FD45}" type="datetimeFigureOut">
              <a:rPr lang="sr-Latn-CS" smtClean="0"/>
              <a:pPr/>
              <a:t>7.7.2020.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7F710-C2A5-4800-A0E1-8F8A43D478B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advTm="4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r-HR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D1B3BE2C-93CD-441D-AB7F-C381AF72FD45}" type="datetimeFigureOut">
              <a:rPr lang="sr-Latn-CS" smtClean="0"/>
              <a:pPr/>
              <a:t>7.7.2020.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7F710-C2A5-4800-A0E1-8F8A43D478B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4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r-HR"/>
              <a:t>Kliknite da biste uredili stilove teksta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r-HR"/>
              <a:t>Pritisnite ikonu za dodavanje slike</a:t>
            </a:r>
            <a:endParaRPr kumimoji="0" lang="en-US" dirty="0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1B3BE2C-93CD-441D-AB7F-C381AF72FD45}" type="datetimeFigureOut">
              <a:rPr lang="sr-Latn-CS" smtClean="0"/>
              <a:pPr/>
              <a:t>7.7.2020.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9D7F710-C2A5-4800-A0E1-8F8A43D478B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8" name="Prostoručno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rostoručno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avokutni trokut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Ravni poveznik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Š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Š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4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ručno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ostoručno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ravokutni trokut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Ravni poveznik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zervirano mjesto naslova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0" name="Rezervirano mjesto teksta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/>
              <a:t>Kliknite da biste uredili stilove teksta matrice</a:t>
            </a:r>
          </a:p>
          <a:p>
            <a:pPr lvl="1" eaLnBrk="1" latinLnBrk="0" hangingPunct="1"/>
            <a:r>
              <a:rPr kumimoji="0" lang="hr-HR"/>
              <a:t>Druga razina</a:t>
            </a:r>
          </a:p>
          <a:p>
            <a:pPr lvl="2" eaLnBrk="1" latinLnBrk="0" hangingPunct="1"/>
            <a:r>
              <a:rPr kumimoji="0" lang="hr-HR"/>
              <a:t>Treća razina</a:t>
            </a:r>
          </a:p>
          <a:p>
            <a:pPr lvl="3" eaLnBrk="1" latinLnBrk="0" hangingPunct="1"/>
            <a:r>
              <a:rPr kumimoji="0" lang="hr-HR"/>
              <a:t>Četvrta razina</a:t>
            </a:r>
          </a:p>
          <a:p>
            <a:pPr lvl="4" eaLnBrk="1" latinLnBrk="0" hangingPunct="1"/>
            <a:r>
              <a:rPr kumimoji="0" lang="hr-HR"/>
              <a:t>Peta razina</a:t>
            </a:r>
            <a:endParaRPr kumimoji="0" lang="en-US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1B3BE2C-93CD-441D-AB7F-C381AF72FD45}" type="datetimeFigureOut">
              <a:rPr lang="sr-Latn-CS" smtClean="0"/>
              <a:pPr/>
              <a:t>7.7.2020.</a:t>
            </a:fld>
            <a:endParaRPr lang="hr-HR"/>
          </a:p>
        </p:txBody>
      </p:sp>
      <p:sp>
        <p:nvSpPr>
          <p:cNvPr id="22" name="Rezervirano mjesto podnožja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9D7F710-C2A5-4800-A0E1-8F8A43D478B2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Tm="400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3.png"/><Relationship Id="rId2" Type="http://schemas.openxmlformats.org/officeDocument/2006/relationships/audio" Target="file:///C:\Users\Nina\Downloads\Nikola%20&#352;ubic%20Zrinski%20-%20U%20Boj,%20u%20boj!.mp3" TargetMode="External"/><Relationship Id="rId1" Type="http://schemas.openxmlformats.org/officeDocument/2006/relationships/audio" Target="file:///C:\Users\Nina\Downloads\Vatoslav%20Lisinski%20Ljubav%20I%20Zloba%20(Arija%20Alberta).mp3" TargetMode="External"/><Relationship Id="rId6" Type="http://schemas.openxmlformats.org/officeDocument/2006/relationships/image" Target="../media/image42.png"/><Relationship Id="rId5" Type="http://schemas.openxmlformats.org/officeDocument/2006/relationships/image" Target="../media/image41.jpg"/><Relationship Id="rId10" Type="http://schemas.openxmlformats.org/officeDocument/2006/relationships/hyperlink" Target="https://www.youtube.com/watch?v=NViBxp1W__w" TargetMode="External"/><Relationship Id="rId4" Type="http://schemas.openxmlformats.org/officeDocument/2006/relationships/hyperlink" Target="https://www.youtube.com/watch?v=aXlUJGCYxko" TargetMode="External"/><Relationship Id="rId9" Type="http://schemas.openxmlformats.org/officeDocument/2006/relationships/hyperlink" Target="https://www.youtube.com/watch?v=zL4EWeTH6g0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L4EWeTH6g0?feature=oembed" TargetMode="External"/><Relationship Id="rId4" Type="http://schemas.openxmlformats.org/officeDocument/2006/relationships/image" Target="../media/image4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ciklopedija.hr/natuknica.aspx?ID=66729" TargetMode="Externa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4WPpnBhl6rc?start=21&amp;feature=oembed" TargetMode="Externa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ciklopedija.hr/natuknica.aspx?id=34241" TargetMode="External"/><Relationship Id="rId2" Type="http://schemas.openxmlformats.org/officeDocument/2006/relationships/hyperlink" Target="http://kgalovic.blogspot.com/2015/03/izidor-krsnjavi-i-prva-hrvatska-moderna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aXlUJGCYxko" TargetMode="External"/><Relationship Id="rId4" Type="http://schemas.openxmlformats.org/officeDocument/2006/relationships/hyperlink" Target="https://www.google.com/search?rlz=1C1PRFE_enHR713HR713&amp;source=univ&amp;tbm=isch&amp;q=mrtva+priroda+s+rakom+iso+kr%C5%A1njavi&amp;sa=X&amp;ved=2ahUKE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mailto:jsofilic@gmail.com" TargetMode="External"/><Relationship Id="rId2" Type="http://schemas.openxmlformats.org/officeDocument/2006/relationships/hyperlink" Target="mailto:jasnabrnetic@gmail.com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42910" y="0"/>
            <a:ext cx="7772400" cy="2000239"/>
          </a:xfrm>
        </p:spPr>
        <p:txBody>
          <a:bodyPr>
            <a:normAutofit/>
          </a:bodyPr>
          <a:lstStyle/>
          <a:p>
            <a:pPr algn="ctr"/>
            <a:r>
              <a:rPr lang="hr-HR" sz="3600">
                <a:solidFill>
                  <a:srgbClr val="FFC000"/>
                </a:solidFill>
              </a:rPr>
              <a:t>INTERDISCIPLINARNI PROJEKT</a:t>
            </a:r>
            <a:endParaRPr lang="hr-HR" sz="3600" dirty="0">
              <a:solidFill>
                <a:srgbClr val="FFC00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2214554"/>
            <a:ext cx="6400800" cy="4143404"/>
          </a:xfrm>
        </p:spPr>
        <p:txBody>
          <a:bodyPr>
            <a:normAutofit fontScale="92500" lnSpcReduction="20000"/>
          </a:bodyPr>
          <a:lstStyle/>
          <a:p>
            <a:pPr algn="ctr"/>
            <a:endParaRPr lang="hr-HR" dirty="0">
              <a:solidFill>
                <a:srgbClr val="0070C0"/>
              </a:solidFill>
              <a:latin typeface="Algerian" pitchFamily="82" charset="0"/>
            </a:endParaRPr>
          </a:p>
          <a:p>
            <a:pPr algn="ctr"/>
            <a:r>
              <a:rPr lang="hr-HR" dirty="0">
                <a:solidFill>
                  <a:srgbClr val="0070C0"/>
                </a:solidFill>
                <a:latin typeface="Algerian" pitchFamily="82" charset="0"/>
              </a:rPr>
              <a:t>HRVATSKI VELIKANI</a:t>
            </a:r>
          </a:p>
          <a:p>
            <a:endParaRPr lang="hr-HR" dirty="0">
              <a:solidFill>
                <a:srgbClr val="002060"/>
              </a:solidFill>
              <a:latin typeface="Algerian" pitchFamily="82" charset="0"/>
            </a:endParaRPr>
          </a:p>
          <a:p>
            <a:pPr algn="ctr"/>
            <a:endParaRPr lang="hr-HR" dirty="0">
              <a:solidFill>
                <a:srgbClr val="002060"/>
              </a:solidFill>
              <a:latin typeface="Algerian" pitchFamily="82" charset="0"/>
            </a:endParaRPr>
          </a:p>
          <a:p>
            <a:pPr algn="ctr"/>
            <a:r>
              <a:rPr lang="hr-HR" dirty="0">
                <a:solidFill>
                  <a:srgbClr val="002060"/>
                </a:solidFill>
                <a:latin typeface="Algerian" pitchFamily="82" charset="0"/>
              </a:rPr>
              <a:t>Izidor (</a:t>
            </a:r>
            <a:r>
              <a:rPr lang="hr-HR" dirty="0" err="1">
                <a:solidFill>
                  <a:srgbClr val="002060"/>
                </a:solidFill>
                <a:latin typeface="Algerian" pitchFamily="82" charset="0"/>
              </a:rPr>
              <a:t>isidor</a:t>
            </a:r>
            <a:r>
              <a:rPr lang="hr-HR" dirty="0">
                <a:solidFill>
                  <a:srgbClr val="002060"/>
                </a:solidFill>
                <a:latin typeface="Algerian" pitchFamily="82" charset="0"/>
              </a:rPr>
              <a:t>) Kršnjavi  </a:t>
            </a:r>
            <a:endParaRPr lang="hr-HR" dirty="0">
              <a:solidFill>
                <a:srgbClr val="002060"/>
              </a:solidFill>
            </a:endParaRPr>
          </a:p>
          <a:p>
            <a:pPr algn="ctr"/>
            <a:endParaRPr lang="hr-HR" dirty="0">
              <a:solidFill>
                <a:srgbClr val="002060"/>
              </a:solidFill>
            </a:endParaRPr>
          </a:p>
          <a:p>
            <a:pPr algn="ctr"/>
            <a:endParaRPr lang="hr-HR" dirty="0">
              <a:solidFill>
                <a:srgbClr val="002060"/>
              </a:solidFill>
            </a:endParaRPr>
          </a:p>
          <a:p>
            <a:pPr algn="ctr"/>
            <a:endParaRPr lang="hr-HR" dirty="0">
              <a:solidFill>
                <a:srgbClr val="002060"/>
              </a:solidFill>
            </a:endParaRPr>
          </a:p>
          <a:p>
            <a:pPr algn="ctr"/>
            <a:endParaRPr lang="hr-HR" dirty="0">
              <a:solidFill>
                <a:srgbClr val="002060"/>
              </a:solidFill>
            </a:endParaRPr>
          </a:p>
          <a:p>
            <a:pPr algn="ctr"/>
            <a:r>
              <a:rPr lang="hr-HR" dirty="0">
                <a:solidFill>
                  <a:srgbClr val="002060"/>
                </a:solidFill>
              </a:rPr>
              <a:t>Jasna </a:t>
            </a:r>
            <a:r>
              <a:rPr lang="hr-HR" dirty="0" err="1">
                <a:solidFill>
                  <a:srgbClr val="002060"/>
                </a:solidFill>
              </a:rPr>
              <a:t>Brnetić</a:t>
            </a:r>
            <a:endParaRPr lang="hr-HR" dirty="0">
              <a:solidFill>
                <a:srgbClr val="002060"/>
              </a:solidFill>
            </a:endParaRPr>
          </a:p>
          <a:p>
            <a:pPr algn="ctr"/>
            <a:r>
              <a:rPr lang="hr-HR" dirty="0">
                <a:solidFill>
                  <a:srgbClr val="002060"/>
                </a:solidFill>
              </a:rPr>
              <a:t>Jasmina </a:t>
            </a:r>
            <a:r>
              <a:rPr lang="hr-HR" dirty="0" err="1">
                <a:solidFill>
                  <a:srgbClr val="002060"/>
                </a:solidFill>
              </a:rPr>
              <a:t>Sofilić</a:t>
            </a:r>
            <a:endParaRPr lang="hr-HR" dirty="0">
              <a:solidFill>
                <a:srgbClr val="002060"/>
              </a:solidFill>
            </a:endParaRPr>
          </a:p>
          <a:p>
            <a:pPr algn="ctr"/>
            <a:endParaRPr lang="hr-HR" dirty="0">
              <a:solidFill>
                <a:srgbClr val="002060"/>
              </a:solidFill>
            </a:endParaRPr>
          </a:p>
          <a:p>
            <a:endParaRPr lang="hr-HR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Tm="4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lika na kojoj se prikazuje osoba, na otvorenom, zgrada, stajanje&#10;&#10;Opis je automatski generiran">
            <a:extLst>
              <a:ext uri="{FF2B5EF4-FFF2-40B4-BE49-F238E27FC236}">
                <a16:creationId xmlns:a16="http://schemas.microsoft.com/office/drawing/2014/main" id="{81B69747-0549-418E-B210-301C952F1D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28" y="1628800"/>
            <a:ext cx="9162256" cy="5688632"/>
          </a:xfrm>
          <a:prstGeom prst="rect">
            <a:avLst/>
          </a:prstGeom>
        </p:spPr>
      </p:pic>
      <p:sp>
        <p:nvSpPr>
          <p:cNvPr id="2" name="Rezervirano mjesto sadržaja 1"/>
          <p:cNvSpPr>
            <a:spLocks noGrp="1"/>
          </p:cNvSpPr>
          <p:nvPr>
            <p:ph type="ctrTitle"/>
          </p:nvPr>
        </p:nvSpPr>
        <p:spPr>
          <a:xfrm>
            <a:off x="539552" y="-131546"/>
            <a:ext cx="7772400" cy="182976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hr-HR" sz="2300" dirty="0">
                <a:solidFill>
                  <a:schemeClr val="tx1"/>
                </a:solidFill>
              </a:rPr>
              <a:t>U tom, relativno kratkom razdoblju </a:t>
            </a:r>
            <a:r>
              <a:rPr lang="hr-HR" sz="2300" dirty="0" err="1">
                <a:solidFill>
                  <a:schemeClr val="tx1"/>
                </a:solidFill>
              </a:rPr>
              <a:t>Iso</a:t>
            </a:r>
            <a:r>
              <a:rPr lang="hr-HR" sz="2300" dirty="0">
                <a:solidFill>
                  <a:schemeClr val="tx1"/>
                </a:solidFill>
              </a:rPr>
              <a:t> Kršnjavi je u potpunosti reformirao i modernizirao društveno-</a:t>
            </a:r>
            <a:br>
              <a:rPr lang="hr-HR" sz="2300" dirty="0">
                <a:solidFill>
                  <a:schemeClr val="tx1"/>
                </a:solidFill>
              </a:rPr>
            </a:br>
            <a:r>
              <a:rPr lang="hr-HR" sz="2300" dirty="0">
                <a:solidFill>
                  <a:schemeClr val="tx1"/>
                </a:solidFill>
              </a:rPr>
              <a:t>-kulturni život u Hrvatskoj, odredivši mu osnovne smjernice razvoja tijekom 20. stoljeća</a:t>
            </a:r>
          </a:p>
        </p:txBody>
      </p:sp>
    </p:spTree>
  </p:cSld>
  <p:clrMapOvr>
    <a:masterClrMapping/>
  </p:clrMapOvr>
  <p:transition advTm="4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Users\Nina\Downloads\stros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642918"/>
            <a:ext cx="3071834" cy="2286016"/>
          </a:xfrm>
          <a:prstGeom prst="rect">
            <a:avLst/>
          </a:prstGeom>
          <a:noFill/>
        </p:spPr>
      </p:pic>
      <p:sp>
        <p:nvSpPr>
          <p:cNvPr id="6" name="Pravokutnik 5"/>
          <p:cNvSpPr/>
          <p:nvPr/>
        </p:nvSpPr>
        <p:spPr>
          <a:xfrm>
            <a:off x="4357686" y="1214422"/>
            <a:ext cx="4572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dirty="0"/>
              <a:t>Bio je prvi ravnatelj Strossmayerove galerije starih majstora i urednik prvoga kataloga.</a:t>
            </a:r>
          </a:p>
          <a:p>
            <a:endParaRPr lang="hr-HR" sz="2800" dirty="0"/>
          </a:p>
          <a:p>
            <a:endParaRPr lang="hr-HR" sz="2800" dirty="0"/>
          </a:p>
          <a:p>
            <a:endParaRPr lang="hr-HR" sz="2800" dirty="0"/>
          </a:p>
          <a:p>
            <a:r>
              <a:rPr lang="hr-HR" sz="2800" dirty="0"/>
              <a:t>Reorganizirao je   Arheološki muzej.</a:t>
            </a:r>
          </a:p>
        </p:txBody>
      </p:sp>
      <p:pic>
        <p:nvPicPr>
          <p:cNvPr id="2051" name="Picture 3" descr="C:\Users\Nina\Downloads\arhe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857628"/>
            <a:ext cx="3214710" cy="1928825"/>
          </a:xfrm>
          <a:prstGeom prst="rect">
            <a:avLst/>
          </a:prstGeom>
          <a:noFill/>
        </p:spPr>
      </p:pic>
      <p:pic>
        <p:nvPicPr>
          <p:cNvPr id="5" name="Picture 1" descr="C:\Users\Nina\Downloads\stros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9558" y="795318"/>
            <a:ext cx="3071834" cy="2286016"/>
          </a:xfrm>
          <a:prstGeom prst="rect">
            <a:avLst/>
          </a:prstGeom>
          <a:noFill/>
        </p:spPr>
      </p:pic>
    </p:spTree>
  </p:cSld>
  <p:clrMapOvr>
    <a:masterClrMapping/>
  </p:clrMapOvr>
  <p:transition advTm="4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928670"/>
            <a:ext cx="8579296" cy="5197493"/>
          </a:xfrm>
        </p:spPr>
        <p:txBody>
          <a:bodyPr/>
          <a:lstStyle/>
          <a:p>
            <a:pPr marL="109728" indent="0">
              <a:buNone/>
            </a:pPr>
            <a:r>
              <a:rPr lang="hr-HR" dirty="0"/>
              <a:t> Godine 1887. do 1891. studirao je pravo u Beču.</a:t>
            </a:r>
          </a:p>
        </p:txBody>
      </p:sp>
      <p:sp>
        <p:nvSpPr>
          <p:cNvPr id="4" name="Pravokutnik 3"/>
          <p:cNvSpPr/>
          <p:nvPr/>
        </p:nvSpPr>
        <p:spPr>
          <a:xfrm>
            <a:off x="1185810" y="1988840"/>
            <a:ext cx="750099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dirty="0"/>
              <a:t>Kao predstojnik Odjela za bogoštovlje i nastavu proveo je veći broj reformi u srednjoškolskoj i visokoškolskoj nastavi; za njegove je uprave izgrađen i obnovljen velik broj školskih ustanova i crkava.</a:t>
            </a:r>
          </a:p>
          <a:p>
            <a:endParaRPr lang="hr-HR" sz="2800" dirty="0"/>
          </a:p>
          <a:p>
            <a:r>
              <a:rPr lang="hr-HR" sz="2000" dirty="0"/>
              <a:t>(</a:t>
            </a:r>
            <a:r>
              <a:rPr lang="hr-HR" sz="2000" i="1" dirty="0"/>
              <a:t>gimnazije u Zagrebu i Sušaku, Glazbeni zavod i dovršenje zgrade Hrvatskoga narodnog kazališta u Zagrebu</a:t>
            </a:r>
            <a:r>
              <a:rPr lang="hr-HR" sz="2000" dirty="0"/>
              <a:t>)</a:t>
            </a:r>
          </a:p>
        </p:txBody>
      </p:sp>
    </p:spTree>
  </p:cSld>
  <p:clrMapOvr>
    <a:masterClrMapping/>
  </p:clrMapOvr>
  <p:transition advTm="4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Nina\Downloads\gz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071546"/>
            <a:ext cx="2428892" cy="1785950"/>
          </a:xfrm>
          <a:prstGeom prst="rect">
            <a:avLst/>
          </a:prstGeom>
          <a:noFill/>
        </p:spPr>
      </p:pic>
      <p:pic>
        <p:nvPicPr>
          <p:cNvPr id="18435" name="Picture 3" descr="C:\Users\Nina\Downloads\gz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071546"/>
            <a:ext cx="2786082" cy="1738314"/>
          </a:xfrm>
          <a:prstGeom prst="rect">
            <a:avLst/>
          </a:prstGeom>
          <a:noFill/>
        </p:spPr>
      </p:pic>
      <p:pic>
        <p:nvPicPr>
          <p:cNvPr id="18436" name="Picture 4" descr="C:\Users\Nina\Downloads\hnk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4143380"/>
            <a:ext cx="2571768" cy="1643074"/>
          </a:xfrm>
          <a:prstGeom prst="rect">
            <a:avLst/>
          </a:prstGeom>
          <a:noFill/>
        </p:spPr>
      </p:pic>
      <p:pic>
        <p:nvPicPr>
          <p:cNvPr id="18437" name="Picture 5" descr="C:\Users\Nina\Downloads\hnk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4143380"/>
            <a:ext cx="2786082" cy="1571636"/>
          </a:xfrm>
          <a:prstGeom prst="rect">
            <a:avLst/>
          </a:prstGeom>
          <a:noFill/>
        </p:spPr>
      </p:pic>
      <p:sp>
        <p:nvSpPr>
          <p:cNvPr id="7" name="TekstniOkvir 6"/>
          <p:cNvSpPr txBox="1"/>
          <p:nvPr/>
        </p:nvSpPr>
        <p:spPr>
          <a:xfrm>
            <a:off x="1142976" y="428604"/>
            <a:ext cx="550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GLAZBENI ZAVOD</a:t>
            </a:r>
          </a:p>
        </p:txBody>
      </p:sp>
      <p:sp>
        <p:nvSpPr>
          <p:cNvPr id="8" name="TekstniOkvir 7"/>
          <p:cNvSpPr txBox="1"/>
          <p:nvPr/>
        </p:nvSpPr>
        <p:spPr>
          <a:xfrm>
            <a:off x="2357422" y="3643314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HRVATSKO NARODNO KAZALIŠTE</a:t>
            </a:r>
          </a:p>
        </p:txBody>
      </p:sp>
    </p:spTree>
  </p:cSld>
  <p:clrMapOvr>
    <a:masterClrMapping/>
  </p:clrMapOvr>
  <p:transition advTm="4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059832" y="857232"/>
            <a:ext cx="5626968" cy="535784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hr-HR" dirty="0"/>
              <a:t>   </a:t>
            </a:r>
            <a:r>
              <a:rPr lang="hr-HR" sz="2400" dirty="0"/>
              <a:t>Obnavljao je kulturno-</a:t>
            </a:r>
          </a:p>
          <a:p>
            <a:pPr algn="ctr">
              <a:buNone/>
            </a:pPr>
            <a:r>
              <a:rPr lang="hr-HR" sz="2400" dirty="0"/>
              <a:t>-umjetničke spomenike </a:t>
            </a:r>
          </a:p>
          <a:p>
            <a:pPr algn="ctr">
              <a:buNone/>
            </a:pPr>
            <a:r>
              <a:rPr lang="hr-HR" sz="2400" dirty="0"/>
              <a:t>(obnova zagrebačke katedrale,</a:t>
            </a:r>
          </a:p>
          <a:p>
            <a:pPr algn="ctr">
              <a:buNone/>
            </a:pPr>
            <a:r>
              <a:rPr lang="hr-HR" sz="2400" dirty="0"/>
              <a:t>Grkokatoličke crkve u Križevcima).</a:t>
            </a:r>
          </a:p>
          <a:p>
            <a:pPr algn="ctr">
              <a:buNone/>
            </a:pPr>
            <a:endParaRPr lang="hr-HR" dirty="0"/>
          </a:p>
          <a:p>
            <a:pPr algn="ctr">
              <a:buNone/>
            </a:pPr>
            <a:endParaRPr lang="hr-HR" dirty="0"/>
          </a:p>
          <a:p>
            <a:pPr algn="ctr">
              <a:buNone/>
            </a:pPr>
            <a:endParaRPr lang="hr-HR" dirty="0"/>
          </a:p>
          <a:p>
            <a:pPr algn="ctr">
              <a:buNone/>
            </a:pPr>
            <a:r>
              <a:rPr lang="hr-HR" dirty="0"/>
              <a:t>   </a:t>
            </a:r>
            <a:r>
              <a:rPr lang="hr-HR" sz="2400" dirty="0"/>
              <a:t>Zauzimao se zajedno s Bolléom za čistoću stila prema restauratorskim načelima </a:t>
            </a:r>
          </a:p>
          <a:p>
            <a:pPr algn="ctr">
              <a:buNone/>
            </a:pPr>
            <a:r>
              <a:rPr lang="hr-HR" sz="2400" dirty="0"/>
              <a:t>E. </a:t>
            </a:r>
            <a:r>
              <a:rPr lang="hr-HR" sz="2400" dirty="0" err="1"/>
              <a:t>Viollet</a:t>
            </a:r>
            <a:r>
              <a:rPr lang="hr-HR" sz="2400" dirty="0"/>
              <a:t>-le-</a:t>
            </a:r>
            <a:r>
              <a:rPr lang="hr-HR" sz="2400" dirty="0" err="1"/>
              <a:t>Duca</a:t>
            </a:r>
            <a:r>
              <a:rPr lang="hr-HR" sz="2400" dirty="0"/>
              <a:t>. </a:t>
            </a:r>
          </a:p>
        </p:txBody>
      </p:sp>
      <p:pic>
        <p:nvPicPr>
          <p:cNvPr id="19458" name="Picture 2" descr="C:\Users\Nina\Downloads\katedral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642918"/>
            <a:ext cx="2459240" cy="1928826"/>
          </a:xfrm>
          <a:prstGeom prst="rect">
            <a:avLst/>
          </a:prstGeom>
          <a:noFill/>
        </p:spPr>
      </p:pic>
      <p:pic>
        <p:nvPicPr>
          <p:cNvPr id="19461" name="Picture 5" descr="C:\Users\Nina\Downloads\kri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786058"/>
            <a:ext cx="2500330" cy="1381126"/>
          </a:xfrm>
          <a:prstGeom prst="rect">
            <a:avLst/>
          </a:prstGeom>
          <a:noFill/>
        </p:spPr>
      </p:pic>
      <p:pic>
        <p:nvPicPr>
          <p:cNvPr id="10242" name="Picture 2" descr="C:\Users\Nina\Downloads\Mirogoj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528" y="4357694"/>
            <a:ext cx="3034026" cy="1897766"/>
          </a:xfrm>
          <a:prstGeom prst="rect">
            <a:avLst/>
          </a:prstGeom>
          <a:noFill/>
        </p:spPr>
      </p:pic>
    </p:spTree>
  </p:cSld>
  <p:clrMapOvr>
    <a:masterClrMapping/>
  </p:clrMapOvr>
  <p:transition advTm="4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43581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b="1" dirty="0"/>
              <a:t>  Z</a:t>
            </a:r>
            <a:r>
              <a:rPr lang="vi-VN" b="1" dirty="0"/>
              <a:t>agrebačk</a:t>
            </a:r>
            <a:r>
              <a:rPr lang="hr-HR" b="1" dirty="0"/>
              <a:t>i</a:t>
            </a:r>
            <a:r>
              <a:rPr lang="vi-VN" b="1" dirty="0"/>
              <a:t> potres 9. studenoga 1880. </a:t>
            </a:r>
            <a:endParaRPr lang="hr-HR" b="1" dirty="0"/>
          </a:p>
          <a:p>
            <a:pPr>
              <a:buNone/>
            </a:pPr>
            <a:endParaRPr lang="hr-HR" dirty="0"/>
          </a:p>
          <a:p>
            <a:pPr algn="ctr">
              <a:buNone/>
            </a:pPr>
            <a:r>
              <a:rPr lang="hr-HR" sz="2600" dirty="0"/>
              <a:t>  O</a:t>
            </a:r>
            <a:r>
              <a:rPr lang="vi-VN" sz="2600" dirty="0"/>
              <a:t>bnova grada tijekom 80</a:t>
            </a:r>
            <a:r>
              <a:rPr lang="hr-HR" sz="2600" dirty="0"/>
              <a:t>-</a:t>
            </a:r>
            <a:r>
              <a:rPr lang="vi-VN" sz="2600" dirty="0"/>
              <a:t>ih i utjecaj te prirodne katastrofe na povijest hrvatske arhitekture kasnog 19. stoljeća još uvijek nisu podrobno obrađeni u domaćoj znanstvenoj i stručnoj literaturi. </a:t>
            </a:r>
            <a:endParaRPr lang="hr-HR" sz="2600" dirty="0"/>
          </a:p>
          <a:p>
            <a:pPr algn="ctr">
              <a:buNone/>
            </a:pPr>
            <a:r>
              <a:rPr lang="vi-VN" sz="2600" dirty="0"/>
              <a:t>Osobito važnu ulogu u obnovi Zagreba i okoline odigrao je arhitekt Herman Bollé, kojemu su upravo ti radovi bili svojevrsna odskočna daska i sredstvo materijalne i profesionalne afirmacije u hrvatskoj sredini. </a:t>
            </a:r>
            <a:endParaRPr lang="hr-HR" sz="2600" dirty="0"/>
          </a:p>
        </p:txBody>
      </p:sp>
    </p:spTree>
  </p:cSld>
  <p:clrMapOvr>
    <a:masterClrMapping/>
  </p:clrMapOvr>
  <p:transition advTm="4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1520" y="500042"/>
            <a:ext cx="8435280" cy="5626121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hr-HR" sz="2800" dirty="0"/>
              <a:t>  </a:t>
            </a:r>
            <a:r>
              <a:rPr lang="vi-VN" sz="2800" dirty="0"/>
              <a:t>Postao je glavnim arhitektom Kaptolskoga građevnog odbora koji je nadzirao obnovu, pregledavao i odobravao svaki projekt i troškovnik, a u kojemu su bili kanonici Franjo Gašparić (glavni nadzornik restauracije katedrale i izgradnje biskupskog</a:t>
            </a:r>
            <a:r>
              <a:rPr lang="hr-HR" sz="2800" dirty="0"/>
              <a:t>a</a:t>
            </a:r>
            <a:r>
              <a:rPr lang="vi-VN" sz="2800" dirty="0"/>
              <a:t> sjemeništa), Franjo Rački i Konrad Šnap.</a:t>
            </a:r>
            <a:endParaRPr lang="hr-HR" sz="2800" dirty="0"/>
          </a:p>
          <a:p>
            <a:pPr algn="ctr">
              <a:buNone/>
            </a:pPr>
            <a:endParaRPr lang="hr-HR" sz="2800" dirty="0"/>
          </a:p>
          <a:p>
            <a:pPr algn="ctr">
              <a:buNone/>
            </a:pPr>
            <a:r>
              <a:rPr lang="hr-HR" sz="2800" dirty="0"/>
              <a:t>  </a:t>
            </a:r>
            <a:r>
              <a:rPr lang="vi-VN" sz="2800" dirty="0"/>
              <a:t>Taj mu je položaj nesumnjivo osigurao Kršnjavi preko Račkoga, koji će niz godina biti najvažniji Bolléov zagovornik i suradnik unutar institucija Stolnoga kaptola. </a:t>
            </a:r>
            <a:endParaRPr lang="hr-HR" sz="2800" dirty="0"/>
          </a:p>
        </p:txBody>
      </p:sp>
    </p:spTree>
  </p:cSld>
  <p:clrMapOvr>
    <a:masterClrMapping/>
  </p:clrMapOvr>
  <p:transition advTm="4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71600" y="1279875"/>
            <a:ext cx="6984776" cy="429825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hr-HR" dirty="0"/>
              <a:t>  </a:t>
            </a:r>
            <a:r>
              <a:rPr lang="hr-HR" sz="2800" dirty="0"/>
              <a:t>U dekoriranju zidova palače Bogoštovlja i nastave (Opatička 10 u Zagrebu), koje su s udjelom Obrtne škole i H. </a:t>
            </a:r>
            <a:r>
              <a:rPr lang="hr-HR" sz="2800" dirty="0" err="1"/>
              <a:t>Bolléa</a:t>
            </a:r>
            <a:r>
              <a:rPr lang="hr-HR" sz="2800" dirty="0"/>
              <a:t> izveli V. Bukovac, M. C. Medović, O. Iveković, I. </a:t>
            </a:r>
            <a:r>
              <a:rPr lang="hr-HR" sz="2800" dirty="0" err="1"/>
              <a:t>Tišov,F</a:t>
            </a:r>
            <a:r>
              <a:rPr lang="hr-HR" sz="2800" dirty="0"/>
              <a:t>. Kovačević, R. Frangeš-Mihanović, želio je istaknuti kršćanske, klasične i humanističke temelje hrvatske kulture.</a:t>
            </a:r>
          </a:p>
          <a:p>
            <a:pPr algn="ctr">
              <a:buNone/>
            </a:pPr>
            <a:r>
              <a:rPr lang="hr-HR" dirty="0"/>
              <a:t>    </a:t>
            </a:r>
          </a:p>
        </p:txBody>
      </p:sp>
    </p:spTree>
  </p:cSld>
  <p:clrMapOvr>
    <a:masterClrMapping/>
  </p:clrMapOvr>
  <p:transition advTm="4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Nina\Downloads\Opatička ulica 1926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t="10474" b="1883"/>
          <a:stretch/>
        </p:blipFill>
        <p:spPr bwMode="auto">
          <a:xfrm>
            <a:off x="457200" y="1481328"/>
            <a:ext cx="8229600" cy="4525963"/>
          </a:xfrm>
          <a:prstGeom prst="rect">
            <a:avLst/>
          </a:prstGeom>
          <a:noFill/>
        </p:spPr>
      </p:pic>
      <p:sp>
        <p:nvSpPr>
          <p:cNvPr id="5" name="Pravokutnik 4"/>
          <p:cNvSpPr/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r-HR" sz="23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Nekadašnja palača Vladina odjela za bogoštovlje i nastavu (danas Hrvatski institut za povijest) u Opatičkoj ulici 10 na fotografiji iz 1926.</a:t>
            </a:r>
          </a:p>
        </p:txBody>
      </p:sp>
    </p:spTree>
  </p:cSld>
  <p:clrMapOvr>
    <a:masterClrMapping/>
  </p:clrMapOvr>
  <p:transition advTm="4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23528" y="785794"/>
            <a:ext cx="8363272" cy="534036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hr-HR" dirty="0"/>
              <a:t>   Izgradio je veći broj umjetničkih atelijera i omogućio mnogobrojnim umjetnicima stipendije, što je dovelo do raskola u Društvu umjetnosti i 1897. do službenoga početka hrvatske moderne.</a:t>
            </a:r>
          </a:p>
          <a:p>
            <a:pPr algn="ctr">
              <a:buNone/>
            </a:pPr>
            <a:endParaRPr lang="hr-HR" dirty="0"/>
          </a:p>
          <a:p>
            <a:pPr algn="ctr">
              <a:buNone/>
            </a:pPr>
            <a:r>
              <a:rPr lang="hr-HR" dirty="0"/>
              <a:t>   U njegovu se slikarskome opusu (mrtva priroda i krajolici te skice prema starim majstorima) očituje utjecaj </a:t>
            </a:r>
            <a:r>
              <a:rPr lang="hr-HR" dirty="0" err="1"/>
              <a:t>münchenske</a:t>
            </a:r>
            <a:r>
              <a:rPr lang="hr-HR" dirty="0"/>
              <a:t> slikarske škole. </a:t>
            </a:r>
          </a:p>
          <a:p>
            <a:endParaRPr lang="hr-HR" dirty="0"/>
          </a:p>
        </p:txBody>
      </p:sp>
    </p:spTree>
  </p:cSld>
  <p:clrMapOvr>
    <a:masterClrMapping/>
  </p:clrMapOvr>
  <p:transition advTm="4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Nina\Downloads\Kršnjavi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142976" y="928670"/>
            <a:ext cx="2995622" cy="4525963"/>
          </a:xfrm>
          <a:prstGeom prst="rect">
            <a:avLst/>
          </a:prstGeom>
          <a:noFill/>
        </p:spPr>
      </p:pic>
      <p:sp>
        <p:nvSpPr>
          <p:cNvPr id="5" name="Pravokutnik 4"/>
          <p:cNvSpPr/>
          <p:nvPr/>
        </p:nvSpPr>
        <p:spPr>
          <a:xfrm>
            <a:off x="4211960" y="2060848"/>
            <a:ext cx="46805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4000" dirty="0"/>
              <a:t>Isidor </a:t>
            </a:r>
            <a:r>
              <a:rPr lang="hr-HR" sz="4000" dirty="0" err="1"/>
              <a:t>Kršnjavi</a:t>
            </a:r>
            <a:r>
              <a:rPr lang="hr-HR" sz="4000" dirty="0"/>
              <a:t> </a:t>
            </a:r>
          </a:p>
          <a:p>
            <a:endParaRPr lang="hr-HR" sz="4000" dirty="0"/>
          </a:p>
          <a:p>
            <a:r>
              <a:rPr lang="hr-HR" sz="3200" dirty="0"/>
              <a:t>(izvor: MK-UZKB-OGS)</a:t>
            </a:r>
          </a:p>
        </p:txBody>
      </p:sp>
      <p:pic>
        <p:nvPicPr>
          <p:cNvPr id="2" name="Vatoslav Lisinski Ljubav I Zloba (Arija Alberta)">
            <a:hlinkClick r:id="" action="ppaction://media"/>
            <a:extLst>
              <a:ext uri="{FF2B5EF4-FFF2-40B4-BE49-F238E27FC236}">
                <a16:creationId xmlns:a16="http://schemas.microsoft.com/office/drawing/2014/main" id="{E19462FB-B156-41C2-B77C-C10D55509B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42597" y="4967270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285729"/>
            <a:ext cx="9108504" cy="5572164"/>
          </a:xfrm>
        </p:spPr>
        <p:txBody>
          <a:bodyPr>
            <a:normAutofit fontScale="92500" lnSpcReduction="10000"/>
          </a:bodyPr>
          <a:lstStyle/>
          <a:p>
            <a:endParaRPr lang="hr-HR" dirty="0"/>
          </a:p>
          <a:p>
            <a:endParaRPr lang="hr-HR" dirty="0"/>
          </a:p>
          <a:p>
            <a:pPr>
              <a:buNone/>
            </a:pPr>
            <a:r>
              <a:rPr lang="hr-HR" dirty="0"/>
              <a:t>   Kao povjesničar umjetnosti predstavio se djelima </a:t>
            </a:r>
          </a:p>
          <a:p>
            <a:pPr>
              <a:buNone/>
            </a:pPr>
            <a:r>
              <a:rPr lang="hr-HR" i="1" dirty="0"/>
              <a:t>   Dvije radnje o umjetnosti</a:t>
            </a:r>
            <a:r>
              <a:rPr lang="hr-HR" dirty="0"/>
              <a:t>  (1876.) i </a:t>
            </a:r>
            <a:r>
              <a:rPr lang="hr-HR" i="1" dirty="0" err="1"/>
              <a:t>Giambattista</a:t>
            </a:r>
            <a:r>
              <a:rPr lang="hr-HR" i="1" dirty="0"/>
              <a:t> </a:t>
            </a:r>
            <a:r>
              <a:rPr lang="hr-HR" i="1" dirty="0" err="1"/>
              <a:t>Tiepolo</a:t>
            </a:r>
            <a:r>
              <a:rPr lang="hr-HR" dirty="0"/>
              <a:t> (1876.), a formalne i estetičke probleme graditeljstva obradio je u djelu </a:t>
            </a:r>
            <a:r>
              <a:rPr lang="hr-HR" i="1" dirty="0"/>
              <a:t>Oblici graditeljstva u starom vijeku i glavna načela građevne ljepote</a:t>
            </a:r>
            <a:r>
              <a:rPr lang="hr-HR" dirty="0"/>
              <a:t> (1883.). </a:t>
            </a:r>
          </a:p>
          <a:p>
            <a:pPr>
              <a:buNone/>
            </a:pPr>
            <a:endParaRPr lang="hr-HR" dirty="0"/>
          </a:p>
          <a:p>
            <a:pPr>
              <a:buNone/>
            </a:pPr>
            <a:r>
              <a:rPr lang="hr-HR" dirty="0"/>
              <a:t>  Preveo je Danteovu </a:t>
            </a:r>
            <a:r>
              <a:rPr lang="hr-HR" i="1" dirty="0"/>
              <a:t>Božanstvenu komediju</a:t>
            </a:r>
            <a:r>
              <a:rPr lang="hr-HR" dirty="0"/>
              <a:t>.</a:t>
            </a:r>
          </a:p>
          <a:p>
            <a:pPr>
              <a:buNone/>
            </a:pPr>
            <a:endParaRPr lang="hr-HR" dirty="0"/>
          </a:p>
          <a:p>
            <a:pPr>
              <a:buNone/>
            </a:pPr>
            <a:r>
              <a:rPr lang="hr-HR" dirty="0"/>
              <a:t>   Uz mnogobrojne radove, članke i oglede, događaje iz umjetničkoga života objavio je u memoarskom prikazu </a:t>
            </a:r>
            <a:r>
              <a:rPr lang="hr-HR" i="1" dirty="0"/>
              <a:t>Pogled na razvoj hrvatske umjetnosti u moje doba</a:t>
            </a:r>
            <a:r>
              <a:rPr lang="hr-HR" dirty="0"/>
              <a:t> (1905.), a njegovi </a:t>
            </a:r>
            <a:r>
              <a:rPr lang="hr-HR" i="1" dirty="0" err="1"/>
              <a:t>Zapisci</a:t>
            </a:r>
            <a:r>
              <a:rPr lang="hr-HR" dirty="0"/>
              <a:t> (I–II) objavljeni su 1986.</a:t>
            </a:r>
          </a:p>
          <a:p>
            <a:endParaRPr lang="hr-HR" dirty="0"/>
          </a:p>
        </p:txBody>
      </p:sp>
    </p:spTree>
  </p:cSld>
  <p:clrMapOvr>
    <a:masterClrMapping/>
  </p:clrMapOvr>
  <p:transition advTm="4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Nina\Downloads\sm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251520" y="1166018"/>
            <a:ext cx="3405787" cy="4525963"/>
          </a:xfrm>
          <a:prstGeom prst="rect">
            <a:avLst/>
          </a:prstGeom>
          <a:noFill/>
        </p:spPr>
      </p:pic>
      <p:sp>
        <p:nvSpPr>
          <p:cNvPr id="5" name="Pravokutnik 4"/>
          <p:cNvSpPr/>
          <p:nvPr/>
        </p:nvSpPr>
        <p:spPr>
          <a:xfrm>
            <a:off x="3995936" y="526367"/>
            <a:ext cx="4762872" cy="580526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vi-VN" sz="2000" dirty="0"/>
              <a:t>Novo kazalište svečano je otvoreno 14. listopada 1895., kad je u </a:t>
            </a:r>
            <a:r>
              <a:rPr lang="hr-HR" sz="2000" dirty="0"/>
              <a:t>četrnaest sati </a:t>
            </a:r>
            <a:r>
              <a:rPr lang="vi-VN" sz="2000" dirty="0"/>
              <a:t>car Franjo Josip I. na stupiću balkona, pred brojnim Zagrepčanima i gosti</a:t>
            </a:r>
            <a:r>
              <a:rPr lang="hr-HR" sz="2000" dirty="0"/>
              <a:t>ma</a:t>
            </a:r>
            <a:r>
              <a:rPr lang="vi-VN" sz="2000" dirty="0"/>
              <a:t> iz svih hrvatskih krajeva, simbolično izveo zadnji udarac srebrnim čekićem što ga je za tu prigodu izradio kipar Robert Frangeš Mihanović.</a:t>
            </a:r>
            <a:endParaRPr lang="hr-HR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hr-HR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vi-VN" sz="2000" dirty="0"/>
              <a:t> Prva svečana predstava, također u nazočnosti cara i brojnih uzvanika, u novoj je zgradi održana istoga dana u devetnaest sati, naslovljena </a:t>
            </a:r>
            <a:r>
              <a:rPr lang="vi-VN" sz="2000" i="1" dirty="0"/>
              <a:t>Slava umjetnosti</a:t>
            </a:r>
            <a:r>
              <a:rPr lang="vi-VN" sz="2000" dirty="0"/>
              <a:t>, bila je alegorijski scenski prolog u tri slike Stjepana Miletića uz glazbu Ivana pl. Zajca, u čemu su nastupali prvaci Drame Opere i Baleta, a izvedena je i osma slika Zajčeve opere </a:t>
            </a:r>
            <a:r>
              <a:rPr lang="vi-VN" sz="2000" i="1" dirty="0"/>
              <a:t>Nikola Šubić Zrinjski</a:t>
            </a:r>
            <a:r>
              <a:rPr lang="vi-VN" sz="2000" dirty="0"/>
              <a:t>.</a:t>
            </a:r>
            <a:endParaRPr lang="hr-HR" sz="2000" dirty="0"/>
          </a:p>
        </p:txBody>
      </p:sp>
    </p:spTree>
  </p:cSld>
  <p:clrMapOvr>
    <a:masterClrMapping/>
  </p:clrMapOvr>
  <p:transition advTm="4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 vert="horz">
            <a:normAutofit/>
          </a:bodyPr>
          <a:lstStyle/>
          <a:p>
            <a:pPr>
              <a:buNone/>
            </a:pPr>
            <a:r>
              <a:rPr lang="hr-HR" sz="2600" dirty="0"/>
              <a:t>  Učenici su povezivali vizualni i likovni te tematski sadržaj umjetničkog djela s iskustvom iz svakodnevnog života te društvenim kontekstom; opisivali su djela kulturne baštine iz različitih krajeva i kultura.</a:t>
            </a:r>
          </a:p>
        </p:txBody>
      </p:sp>
      <p:sp>
        <p:nvSpPr>
          <p:cNvPr id="4" name="Pravokutnik 3"/>
          <p:cNvSpPr/>
          <p:nvPr/>
        </p:nvSpPr>
        <p:spPr>
          <a:xfrm>
            <a:off x="4648200" y="1481328"/>
            <a:ext cx="4038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>
              <a:spcAft>
                <a:spcPts val="600"/>
              </a:spcAft>
            </a:pPr>
            <a:r>
              <a:rPr lang="hr-HR" sz="2800" dirty="0"/>
              <a:t>Učenici su povezivali umjetničko djelo s iskustvima iz svakodnevnog života te društvenim kontekstom.</a:t>
            </a: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hr-HR" dirty="0"/>
              <a:t>LIKOVNA KULTURA</a:t>
            </a:r>
          </a:p>
        </p:txBody>
      </p:sp>
    </p:spTree>
  </p:cSld>
  <p:clrMapOvr>
    <a:masterClrMapping/>
  </p:clrMapOvr>
  <p:transition advTm="4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 vert="horz"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hr-HR" sz="2400" dirty="0"/>
              <a:t>   Slikarstvom se bavio 1865.–77. i 1918.–26. Pod utjecajem Conrada von </a:t>
            </a:r>
            <a:r>
              <a:rPr lang="hr-HR" sz="2400" dirty="0" err="1"/>
              <a:t>Hötzendorfa</a:t>
            </a:r>
            <a:r>
              <a:rPr lang="hr-HR" sz="2400" dirty="0"/>
              <a:t> naslikao je romantičarski </a:t>
            </a:r>
            <a:r>
              <a:rPr lang="hr-HR" sz="2400" i="1" dirty="0"/>
              <a:t>Zimski pejzaž</a:t>
            </a:r>
            <a:r>
              <a:rPr lang="hr-HR" sz="2400" dirty="0"/>
              <a:t> (1865., ulje, MG) te razvio sklonost prema crtežu, grafici i malenu formatu uljne slike.</a:t>
            </a:r>
          </a:p>
        </p:txBody>
      </p:sp>
      <p:pic>
        <p:nvPicPr>
          <p:cNvPr id="1026" name="Picture 2" descr="C:\Users\Nina\Downloads\zimski pejzaž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648200" y="1725009"/>
            <a:ext cx="4038600" cy="4038600"/>
          </a:xfrm>
          <a:prstGeom prst="rect">
            <a:avLst/>
          </a:prstGeom>
          <a:noFill/>
        </p:spPr>
      </p:pic>
      <p:sp>
        <p:nvSpPr>
          <p:cNvPr id="4" name="TekstniOkvir 3"/>
          <p:cNvSpPr txBox="1"/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hr-HR" sz="41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Isidor Kršnjavi</a:t>
            </a:r>
          </a:p>
        </p:txBody>
      </p:sp>
    </p:spTree>
  </p:cSld>
  <p:clrMapOvr>
    <a:masterClrMapping/>
  </p:clrMapOvr>
  <p:transition advTm="4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07504" y="476672"/>
            <a:ext cx="4388296" cy="6192688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hr-HR" sz="1800" dirty="0"/>
              <a:t>   </a:t>
            </a:r>
            <a:r>
              <a:rPr lang="hr-HR" sz="2000" dirty="0"/>
              <a:t>Slikao je na tragu realizma </a:t>
            </a:r>
            <a:r>
              <a:rPr lang="hr-HR" sz="2000" dirty="0" err="1"/>
              <a:t>münchenske</a:t>
            </a:r>
            <a:r>
              <a:rPr lang="hr-HR" sz="2000" dirty="0"/>
              <a:t> Akademije i posredno W. </a:t>
            </a:r>
            <a:r>
              <a:rPr lang="hr-HR" sz="2000" dirty="0" err="1"/>
              <a:t>Leibla</a:t>
            </a:r>
            <a:r>
              <a:rPr lang="hr-HR" sz="2000" dirty="0"/>
              <a:t>, uglavnom u ulju, mrtve prirode  i portrete  te</a:t>
            </a:r>
            <a:r>
              <a:rPr lang="hr-HR" sz="2000" i="1" dirty="0"/>
              <a:t> </a:t>
            </a:r>
            <a:r>
              <a:rPr lang="hr-HR" sz="2000" dirty="0"/>
              <a:t>krajolike, životinje, figuralne kompozicije</a:t>
            </a:r>
            <a:r>
              <a:rPr lang="hr-HR" sz="2000" i="1" dirty="0"/>
              <a:t>,</a:t>
            </a:r>
            <a:r>
              <a:rPr lang="hr-HR" sz="2000" dirty="0"/>
              <a:t> kostimirane modele, inačice znanstvenika, s izrazitim osjećajem za ritam i boju.</a:t>
            </a:r>
          </a:p>
          <a:p>
            <a:pPr algn="ctr">
              <a:lnSpc>
                <a:spcPct val="90000"/>
              </a:lnSpc>
              <a:buNone/>
            </a:pPr>
            <a:endParaRPr lang="hr-HR" sz="2000" dirty="0"/>
          </a:p>
          <a:p>
            <a:pPr algn="ctr">
              <a:lnSpc>
                <a:spcPct val="90000"/>
              </a:lnSpc>
              <a:buNone/>
            </a:pPr>
            <a:endParaRPr lang="hr-HR" sz="2000" dirty="0"/>
          </a:p>
          <a:p>
            <a:pPr algn="ctr">
              <a:lnSpc>
                <a:spcPct val="90000"/>
              </a:lnSpc>
              <a:buNone/>
            </a:pPr>
            <a:r>
              <a:rPr lang="hr-HR" sz="2000" dirty="0"/>
              <a:t>   Antologijska su mu djela koloristički oblikovane </a:t>
            </a:r>
            <a:r>
              <a:rPr lang="hr-HR" sz="2000" i="1" dirty="0"/>
              <a:t>Mrtva priroda s rakom</a:t>
            </a:r>
            <a:r>
              <a:rPr lang="hr-HR" sz="2000" dirty="0"/>
              <a:t> (oko 1874, Umjetnička galerija BiH, Sarajevo) i </a:t>
            </a:r>
            <a:r>
              <a:rPr lang="hr-HR" sz="2000" i="1" dirty="0"/>
              <a:t>Studija ženske glave</a:t>
            </a:r>
            <a:r>
              <a:rPr lang="hr-HR" sz="2000" dirty="0"/>
              <a:t> (1873–74, MG).</a:t>
            </a:r>
          </a:p>
        </p:txBody>
      </p:sp>
      <p:pic>
        <p:nvPicPr>
          <p:cNvPr id="3074" name="Picture 2" descr="C:\Users\Nina\Downloads\IsidorKRSNJAVI1.jpg"/>
          <p:cNvPicPr>
            <a:picLocks noChangeAspect="1" noChangeArrowheads="1"/>
          </p:cNvPicPr>
          <p:nvPr/>
        </p:nvPicPr>
        <p:blipFill rotWithShape="1">
          <a:blip r:embed="rId2"/>
          <a:srcRect b="13988"/>
          <a:stretch/>
        </p:blipFill>
        <p:spPr bwMode="auto">
          <a:xfrm>
            <a:off x="4648200" y="1481328"/>
            <a:ext cx="4038600" cy="4525963"/>
          </a:xfrm>
          <a:prstGeom prst="rect">
            <a:avLst/>
          </a:prstGeom>
          <a:noFill/>
        </p:spPr>
      </p:pic>
    </p:spTree>
  </p:cSld>
  <p:clrMapOvr>
    <a:masterClrMapping/>
  </p:clrMapOvr>
  <p:transition advTm="400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ina\Downloads\Kršnjavi00018.jpg"/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/>
          <a:srcRect t="1545" b="28280"/>
          <a:stretch/>
        </p:blipFill>
        <p:spPr bwMode="auto">
          <a:xfrm>
            <a:off x="228600" y="189968"/>
            <a:ext cx="8686800" cy="4389120"/>
          </a:xfrm>
          <a:prstGeom prst="rect">
            <a:avLst/>
          </a:prstGeom>
          <a:noFill/>
        </p:spPr>
      </p:pic>
      <p:sp>
        <p:nvSpPr>
          <p:cNvPr id="3" name="TekstniOkvir 2"/>
          <p:cNvSpPr txBox="1"/>
          <p:nvPr/>
        </p:nvSpPr>
        <p:spPr>
          <a:xfrm>
            <a:off x="228600" y="4865122"/>
            <a:ext cx="8075432" cy="562672"/>
          </a:xfrm>
          <a:prstGeom prst="rect">
            <a:avLst/>
          </a:prstGeom>
          <a:noFill/>
        </p:spPr>
        <p:txBody>
          <a:bodyPr vert="horz" rtlCol="0" anchor="t">
            <a:noAutofit/>
            <a:scene3d>
              <a:camera prst="orthographicFront"/>
              <a:lightRig rig="soft" dir="t"/>
            </a:scene3d>
            <a:sp3d prstMaterial="softEdge"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r-HR" sz="3200" dirty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rPr>
              <a:t>Autoportret I. Kršnjavija kao sv. Jeronima. Ranije atribucije sliku su naslovljavale Faust (vlasništvo MUO)</a:t>
            </a:r>
          </a:p>
        </p:txBody>
      </p:sp>
    </p:spTree>
  </p:cSld>
  <p:clrMapOvr>
    <a:masterClrMapping/>
  </p:clrMapOvr>
  <p:transition advTm="400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500594"/>
          </a:xfrm>
        </p:spPr>
        <p:txBody>
          <a:bodyPr>
            <a:normAutofit lnSpcReduction="10000"/>
          </a:bodyPr>
          <a:lstStyle/>
          <a:p>
            <a:r>
              <a:rPr lang="hr-HR" sz="2600" dirty="0"/>
              <a:t>Na satima likovne kulture motive (</a:t>
            </a:r>
            <a:r>
              <a:rPr lang="hr-HR" sz="2600" b="1" dirty="0">
                <a:solidFill>
                  <a:srgbClr val="FFC000"/>
                </a:solidFill>
              </a:rPr>
              <a:t>HNK, MUO, Glazbeni zavod</a:t>
            </a:r>
            <a:r>
              <a:rPr lang="hr-HR" sz="2600" dirty="0"/>
              <a:t>…) smo povezali s tematskom cjelinom </a:t>
            </a:r>
            <a:r>
              <a:rPr lang="hr-HR" sz="2600" b="1" dirty="0">
                <a:solidFill>
                  <a:srgbClr val="FFC000"/>
                </a:solidFill>
              </a:rPr>
              <a:t>BAŠTINA I DRUŠTVENO OKRUŽENJE: </a:t>
            </a:r>
            <a:r>
              <a:rPr lang="hr-HR" sz="2600" dirty="0"/>
              <a:t>učenik istražuje posljedice različitih prirodnih i društvenih čimbenika na djela kulturne baštine i tradicijskog oblikovanja te odnos ljudi prema očuvanju baštine (istražuje načela oblikovanja i njihovu povezanost s načinom života).</a:t>
            </a:r>
          </a:p>
          <a:p>
            <a:pPr>
              <a:buNone/>
            </a:pPr>
            <a:endParaRPr lang="hr-HR" sz="2600" dirty="0"/>
          </a:p>
          <a:p>
            <a:r>
              <a:rPr lang="hr-HR" sz="2600" dirty="0"/>
              <a:t>Ishod A.4.1. i A.4.2.</a:t>
            </a:r>
          </a:p>
          <a:p>
            <a:pPr>
              <a:buNone/>
            </a:pPr>
            <a:r>
              <a:rPr lang="hr-HR" sz="2600" b="1" dirty="0"/>
              <a:t> </a:t>
            </a:r>
            <a:endParaRPr lang="hr-HR" b="1" dirty="0"/>
          </a:p>
          <a:p>
            <a:endParaRPr lang="hr-HR" dirty="0"/>
          </a:p>
          <a:p>
            <a:endParaRPr lang="hr-HR" dirty="0"/>
          </a:p>
        </p:txBody>
      </p:sp>
    </p:spTree>
  </p:cSld>
  <p:clrMapOvr>
    <a:masterClrMapping/>
  </p:clrMapOvr>
  <p:transition advTm="400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457200" y="2357431"/>
            <a:ext cx="8229600" cy="3571900"/>
          </a:xfrm>
        </p:spPr>
        <p:txBody>
          <a:bodyPr/>
          <a:lstStyle/>
          <a:p>
            <a:r>
              <a:rPr lang="hr-HR" dirty="0"/>
              <a:t>ploha; kompozicija; </a:t>
            </a:r>
            <a:r>
              <a:rPr lang="hr-HR" b="1" dirty="0"/>
              <a:t>grafika</a:t>
            </a:r>
            <a:r>
              <a:rPr lang="hr-HR" dirty="0"/>
              <a:t>; (</a:t>
            </a:r>
            <a:r>
              <a:rPr lang="hr-HR" b="1" dirty="0"/>
              <a:t>kartonski tisak</a:t>
            </a:r>
            <a:r>
              <a:rPr lang="hr-HR" dirty="0"/>
              <a:t>)</a:t>
            </a:r>
          </a:p>
          <a:p>
            <a:endParaRPr lang="hr-HR" dirty="0"/>
          </a:p>
          <a:p>
            <a:r>
              <a:rPr lang="hr-HR" dirty="0"/>
              <a:t>točka i crta; crte prema značenju;</a:t>
            </a:r>
            <a:r>
              <a:rPr lang="hr-HR" b="1" dirty="0"/>
              <a:t> crtanje; </a:t>
            </a:r>
            <a:r>
              <a:rPr lang="hr-HR" dirty="0"/>
              <a:t>(</a:t>
            </a:r>
            <a:r>
              <a:rPr lang="hr-HR" b="1" dirty="0"/>
              <a:t>tuš ili flomaster</a:t>
            </a:r>
            <a:r>
              <a:rPr lang="hr-HR" dirty="0"/>
              <a:t>)</a:t>
            </a:r>
          </a:p>
          <a:p>
            <a:endParaRPr lang="hr-HR" dirty="0"/>
          </a:p>
          <a:p>
            <a:r>
              <a:rPr lang="hr-HR" dirty="0"/>
              <a:t>boja, kompozicija i nijanse boje; </a:t>
            </a:r>
            <a:r>
              <a:rPr lang="hr-HR" b="1" dirty="0"/>
              <a:t>slikanje i crtanje</a:t>
            </a:r>
            <a:r>
              <a:rPr lang="hr-HR" dirty="0"/>
              <a:t>; (</a:t>
            </a:r>
            <a:r>
              <a:rPr lang="hr-HR" b="1" dirty="0"/>
              <a:t>crni flomaster i akvarel)</a:t>
            </a:r>
            <a:endParaRPr lang="hr-HR" dirty="0"/>
          </a:p>
          <a:p>
            <a:endParaRPr lang="hr-HR" dirty="0"/>
          </a:p>
        </p:txBody>
      </p:sp>
      <p:sp>
        <p:nvSpPr>
          <p:cNvPr id="6" name="TekstniOkvir 5"/>
          <p:cNvSpPr txBox="1"/>
          <p:nvPr/>
        </p:nvSpPr>
        <p:spPr>
          <a:xfrm>
            <a:off x="571472" y="357166"/>
            <a:ext cx="82153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b="1" dirty="0"/>
              <a:t>Nastavna područja i likovni materijali i tehnike:</a:t>
            </a:r>
          </a:p>
        </p:txBody>
      </p:sp>
    </p:spTree>
  </p:cSld>
  <p:clrMapOvr>
    <a:masterClrMapping/>
  </p:clrMapOvr>
  <p:transition advTm="400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79300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400" dirty="0"/>
              <a:t>   </a:t>
            </a:r>
            <a:r>
              <a:rPr lang="hr-HR" sz="2000" dirty="0"/>
              <a:t>Prijedlog učiteljima – učenici mogu crtati i dijelove građevina (ORNAMENT, NARODNI UKRAS, SIMETRIJA).</a:t>
            </a:r>
          </a:p>
          <a:p>
            <a:pPr>
              <a:buNone/>
            </a:pPr>
            <a:endParaRPr lang="hr-HR" sz="2400" dirty="0"/>
          </a:p>
          <a:p>
            <a:pPr>
              <a:buNone/>
            </a:pPr>
            <a:r>
              <a:rPr lang="hr-HR" sz="2400" dirty="0"/>
              <a:t>   HRVATSKI INSTITUT ZA POVIJEST- željezna ograda u renesansnom stilu iskovana u zagrebačkoj Obrtnoj školi, koja sadržava grb Trojedne Kraljevine Hrvatske, Slavonije i Dalmacije.</a:t>
            </a:r>
          </a:p>
        </p:txBody>
      </p:sp>
      <p:pic>
        <p:nvPicPr>
          <p:cNvPr id="4" name="Rezervirano mjesto sadržaja 3" descr="ograda-hizp-15102017-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3143248"/>
            <a:ext cx="5715040" cy="3000396"/>
          </a:xfrm>
          <a:prstGeom prst="rect">
            <a:avLst/>
          </a:prstGeom>
        </p:spPr>
      </p:pic>
    </p:spTree>
  </p:cSld>
  <p:clrMapOvr>
    <a:masterClrMapping/>
  </p:clrMapOvr>
  <p:transition advTm="400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 descr="srček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5710" y="4553351"/>
            <a:ext cx="5498290" cy="2144709"/>
          </a:xfrm>
          <a:prstGeom prst="rect">
            <a:avLst/>
          </a:prstGeom>
        </p:spPr>
      </p:pic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>
          <a:xfrm>
            <a:off x="0" y="785794"/>
            <a:ext cx="6876256" cy="5221497"/>
          </a:xfrm>
        </p:spPr>
        <p:txBody>
          <a:bodyPr/>
          <a:lstStyle/>
          <a:p>
            <a:pPr>
              <a:buNone/>
            </a:pPr>
            <a:r>
              <a:rPr lang="hr-HR" sz="2400" dirty="0"/>
              <a:t> Prijedlog učiteljima – izrada licitara</a:t>
            </a:r>
          </a:p>
          <a:p>
            <a:pPr>
              <a:buNone/>
            </a:pPr>
            <a:r>
              <a:rPr lang="hr-HR" sz="2400" dirty="0"/>
              <a:t> Licitare možete izraditi u suradnji s Etnografskim muzejom ili u suradnji s medičarima iz Marije Bistrice.</a:t>
            </a:r>
          </a:p>
          <a:p>
            <a:pPr>
              <a:buNone/>
            </a:pPr>
            <a:endParaRPr lang="hr-HR" dirty="0"/>
          </a:p>
          <a:p>
            <a:pPr marL="109728" indent="0">
              <a:buNone/>
            </a:pPr>
            <a:r>
              <a:rPr lang="hr-HR" sz="2400" dirty="0"/>
              <a:t>Veliko zadovoljstvo može pružiti i pokušaj izrade vlastitih licitara. Izrada pruža beskonačne mogućnosti za iskazivanje kreativnosti i osobnosti</a:t>
            </a:r>
            <a:r>
              <a:rPr lang="hr-HR" dirty="0"/>
              <a:t>.</a:t>
            </a:r>
          </a:p>
        </p:txBody>
      </p:sp>
      <p:pic>
        <p:nvPicPr>
          <p:cNvPr id="7" name="Slika 6" descr="gljiva licita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6114" y="1779186"/>
            <a:ext cx="1204877" cy="1147502"/>
          </a:xfrm>
          <a:prstGeom prst="rect">
            <a:avLst/>
          </a:prstGeom>
        </p:spPr>
      </p:pic>
      <p:pic>
        <p:nvPicPr>
          <p:cNvPr id="8" name="Rezervirano mjesto sadržaja 3" descr="gljiva-3-300x3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6336" y="2646443"/>
            <a:ext cx="1357322" cy="1500198"/>
          </a:xfrm>
          <a:prstGeom prst="rect">
            <a:avLst/>
          </a:prstGeom>
        </p:spPr>
      </p:pic>
      <p:pic>
        <p:nvPicPr>
          <p:cNvPr id="12" name="Slika 11" descr="konj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5107" y="103168"/>
            <a:ext cx="2571768" cy="1928802"/>
          </a:xfrm>
          <a:prstGeom prst="rect">
            <a:avLst/>
          </a:prstGeom>
        </p:spPr>
      </p:pic>
    </p:spTree>
  </p:cSld>
  <p:clrMapOvr>
    <a:masterClrMapping/>
  </p:clrMapOvr>
  <p:transition advTm="4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hr-HR" sz="2800" b="1" dirty="0">
              <a:ln w="28575">
                <a:solidFill>
                  <a:srgbClr val="FF000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Arial" charset="0"/>
            </a:endParaRPr>
          </a:p>
          <a:p>
            <a:endParaRPr lang="hr-HR" sz="2800" b="1" dirty="0">
              <a:ln w="28575">
                <a:solidFill>
                  <a:srgbClr val="FF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Arial" charset="0"/>
            </a:endParaRPr>
          </a:p>
          <a:p>
            <a:endParaRPr lang="hr-HR" sz="2800" b="1" dirty="0">
              <a:ln w="28575">
                <a:solidFill>
                  <a:srgbClr val="FF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Arial" charset="0"/>
            </a:endParaRPr>
          </a:p>
          <a:p>
            <a:endParaRPr lang="en-US" sz="2800" b="1" dirty="0">
              <a:ln w="28575">
                <a:solidFill>
                  <a:srgbClr val="FF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Arial" charset="0"/>
            </a:endParaRPr>
          </a:p>
          <a:p>
            <a:pPr>
              <a:buNone/>
            </a:pPr>
            <a:r>
              <a:rPr lang="hr-HR" sz="8000" b="1" spc="50" dirty="0">
                <a:ln w="11430">
                  <a:noFill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ymbol" pitchFamily="18" charset="2"/>
                <a:sym typeface="Webdings"/>
              </a:rPr>
              <a:t>     </a:t>
            </a:r>
            <a:r>
              <a:rPr lang="hr-HR" sz="8000" b="1" spc="50" dirty="0">
                <a:ln w="11430">
                  <a:noFill/>
                </a:ln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ymbol" pitchFamily="18" charset="2"/>
                <a:sym typeface="Webdings"/>
              </a:rPr>
              <a:t>   </a:t>
            </a:r>
            <a:endParaRPr lang="hr-HR" sz="8000" dirty="0">
              <a:solidFill>
                <a:srgbClr val="FFC000"/>
              </a:solidFill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928662" y="928670"/>
            <a:ext cx="72152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dirty="0">
                <a:solidFill>
                  <a:srgbClr val="0070C0"/>
                </a:solidFill>
              </a:rPr>
              <a:t>Aktivnosti provedenog projekta uključivale su više nastavnih predmeta.</a:t>
            </a:r>
          </a:p>
        </p:txBody>
      </p:sp>
    </p:spTree>
  </p:cSld>
  <p:clrMapOvr>
    <a:masterClrMapping/>
  </p:clrMapOvr>
  <p:transition advTm="400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Licitari 2012\DSC0020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48922" y="1481328"/>
            <a:ext cx="804615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niOkvir 4"/>
          <p:cNvSpPr txBox="1"/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r-HR" sz="35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Suradnja učenika OŠ Matka Laginje, Zagreb s Etnografskim muzejom</a:t>
            </a:r>
          </a:p>
        </p:txBody>
      </p:sp>
    </p:spTree>
  </p:cSld>
  <p:clrMapOvr>
    <a:masterClrMapping/>
  </p:clrMapOvr>
  <p:transition advTm="400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457200" y="1481328"/>
            <a:ext cx="5329246" cy="4525963"/>
          </a:xfrm>
        </p:spPr>
        <p:txBody>
          <a:bodyPr/>
          <a:lstStyle/>
          <a:p>
            <a:r>
              <a:rPr lang="hr-HR" dirty="0"/>
              <a:t>motiv </a:t>
            </a:r>
            <a:r>
              <a:rPr lang="hr-HR" dirty="0">
                <a:solidFill>
                  <a:srgbClr val="FF0000"/>
                </a:solidFill>
              </a:rPr>
              <a:t>šestinske nošnje</a:t>
            </a:r>
          </a:p>
          <a:p>
            <a:pPr>
              <a:buNone/>
            </a:pPr>
            <a:r>
              <a:rPr lang="hr-HR" dirty="0"/>
              <a:t>prikazali smo u nastavnom</a:t>
            </a:r>
          </a:p>
          <a:p>
            <a:pPr>
              <a:buNone/>
            </a:pPr>
            <a:r>
              <a:rPr lang="hr-HR" dirty="0"/>
              <a:t>području slikanja i crtanja</a:t>
            </a:r>
          </a:p>
          <a:p>
            <a:pPr>
              <a:buNone/>
            </a:pPr>
            <a:r>
              <a:rPr lang="hr-HR" dirty="0"/>
              <a:t>(boja; kompozicija i nijanse</a:t>
            </a:r>
          </a:p>
          <a:p>
            <a:pPr>
              <a:buNone/>
            </a:pPr>
            <a:r>
              <a:rPr lang="hr-HR" dirty="0"/>
              <a:t>boje)</a:t>
            </a:r>
            <a:endParaRPr lang="hr-HR" b="1" dirty="0"/>
          </a:p>
          <a:p>
            <a:pPr>
              <a:buNone/>
            </a:pPr>
            <a:r>
              <a:rPr lang="hr-HR" dirty="0"/>
              <a:t>likovnim materijalima i</a:t>
            </a:r>
          </a:p>
          <a:p>
            <a:pPr>
              <a:buNone/>
            </a:pPr>
            <a:r>
              <a:rPr lang="hr-HR" dirty="0"/>
              <a:t>tehnikama (flomaster i</a:t>
            </a:r>
          </a:p>
          <a:p>
            <a:pPr>
              <a:buNone/>
            </a:pPr>
            <a:r>
              <a:rPr lang="hr-HR" dirty="0"/>
              <a:t>tempera)</a:t>
            </a:r>
          </a:p>
          <a:p>
            <a:pPr>
              <a:buNone/>
            </a:pPr>
            <a:endParaRPr lang="hr-HR" dirty="0"/>
          </a:p>
          <a:p>
            <a:pPr>
              <a:buNone/>
            </a:pP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rgbClr val="FF0000"/>
                </a:solidFill>
              </a:rPr>
              <a:t>Šestinska nošnja</a:t>
            </a:r>
          </a:p>
        </p:txBody>
      </p:sp>
      <p:pic>
        <p:nvPicPr>
          <p:cNvPr id="5" name="Slika 4" descr="šesti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428604"/>
            <a:ext cx="3429024" cy="5857916"/>
          </a:xfrm>
          <a:prstGeom prst="rect">
            <a:avLst/>
          </a:prstGeom>
        </p:spPr>
      </p:pic>
    </p:spTree>
  </p:cSld>
  <p:clrMapOvr>
    <a:masterClrMapping/>
  </p:clrMapOvr>
  <p:transition advTm="400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ina\Downloads\šestinski kišobra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4" y="3867166"/>
            <a:ext cx="2476500" cy="1847850"/>
          </a:xfrm>
          <a:prstGeom prst="rect">
            <a:avLst/>
          </a:prstGeom>
          <a:noFill/>
        </p:spPr>
      </p:pic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2428860" y="1714488"/>
            <a:ext cx="6257940" cy="4292803"/>
          </a:xfrm>
        </p:spPr>
        <p:txBody>
          <a:bodyPr/>
          <a:lstStyle/>
          <a:p>
            <a:pPr>
              <a:buNone/>
            </a:pPr>
            <a:r>
              <a:rPr lang="hr-HR" i="1" dirty="0"/>
              <a:t>  </a:t>
            </a:r>
            <a:r>
              <a:rPr lang="hr-HR" dirty="0"/>
              <a:t>Knjiga </a:t>
            </a:r>
            <a:r>
              <a:rPr lang="hr-HR" i="1" dirty="0">
                <a:solidFill>
                  <a:srgbClr val="FF0000"/>
                </a:solidFill>
              </a:rPr>
              <a:t>Šestinski kišobran </a:t>
            </a:r>
            <a:r>
              <a:rPr lang="hr-HR" dirty="0"/>
              <a:t>( N. Iveljić) bio nam je motiv za sat likovne kulture, gdje smo likovnim materijalom i tehnikom </a:t>
            </a:r>
            <a:r>
              <a:rPr lang="hr-HR" dirty="0" err="1"/>
              <a:t>kaširanja</a:t>
            </a:r>
            <a:r>
              <a:rPr lang="hr-HR" dirty="0"/>
              <a:t> izradili kišobran.</a:t>
            </a:r>
          </a:p>
          <a:p>
            <a:pPr>
              <a:buNone/>
            </a:pPr>
            <a:r>
              <a:rPr lang="hr-HR" dirty="0"/>
              <a:t>  U tehnici tempera prikazali smo zadani motiv</a:t>
            </a:r>
            <a:r>
              <a:rPr lang="hr-HR" dirty="0">
                <a:solidFill>
                  <a:srgbClr val="FF0000"/>
                </a:solidFill>
              </a:rPr>
              <a:t> šestinskog kišobrana </a:t>
            </a:r>
            <a:r>
              <a:rPr lang="hr-HR" dirty="0"/>
              <a:t>(nastavno područje </a:t>
            </a:r>
            <a:r>
              <a:rPr lang="hr-HR" b="1" dirty="0"/>
              <a:t>slikanje; boja</a:t>
            </a:r>
            <a:r>
              <a:rPr lang="hr-HR" dirty="0"/>
              <a:t>; </a:t>
            </a:r>
            <a:r>
              <a:rPr lang="hr-HR" b="1" dirty="0"/>
              <a:t>kompozicija nijanse boje </a:t>
            </a:r>
            <a:r>
              <a:rPr lang="hr-HR" dirty="0"/>
              <a:t>)</a:t>
            </a: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rgbClr val="FF0000"/>
                </a:solidFill>
              </a:rPr>
              <a:t>Šestinski kišobran</a:t>
            </a:r>
          </a:p>
        </p:txBody>
      </p:sp>
      <p:pic>
        <p:nvPicPr>
          <p:cNvPr id="4" name="Slika 3" descr="knjig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142984"/>
            <a:ext cx="1600200" cy="2501900"/>
          </a:xfrm>
          <a:prstGeom prst="rect">
            <a:avLst/>
          </a:prstGeom>
        </p:spPr>
      </p:pic>
    </p:spTree>
  </p:cSld>
  <p:clrMapOvr>
    <a:masterClrMapping/>
  </p:clrMapOvr>
  <p:transition advTm="4000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hr-HR" dirty="0"/>
              <a:t>Vanja </a:t>
            </a:r>
            <a:r>
              <a:rPr lang="hr-HR" dirty="0" err="1"/>
              <a:t>Radauš</a:t>
            </a:r>
            <a:endParaRPr lang="hr-H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99592" y="1268760"/>
            <a:ext cx="2544615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1357298"/>
            <a:ext cx="2544615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4000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47664" y="1574154"/>
            <a:ext cx="214314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574154"/>
            <a:ext cx="2071702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kstniOkvir 8"/>
          <p:cNvSpPr txBox="1"/>
          <p:nvPr/>
        </p:nvSpPr>
        <p:spPr>
          <a:xfrm>
            <a:off x="1331640" y="5430959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/>
              <a:t>Šestinčanaka</a:t>
            </a:r>
            <a:r>
              <a:rPr lang="hr-HR" dirty="0"/>
              <a:t> s leđa</a:t>
            </a:r>
          </a:p>
        </p:txBody>
      </p:sp>
      <p:sp>
        <p:nvSpPr>
          <p:cNvPr id="10" name="TekstniOkvir 9"/>
          <p:cNvSpPr txBox="1"/>
          <p:nvPr/>
        </p:nvSpPr>
        <p:spPr>
          <a:xfrm>
            <a:off x="5143504" y="5452945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/>
              <a:t>Šestinčanka</a:t>
            </a:r>
            <a:r>
              <a:rPr lang="hr-HR" dirty="0"/>
              <a:t> iz profila</a:t>
            </a:r>
          </a:p>
        </p:txBody>
      </p:sp>
      <p:sp>
        <p:nvSpPr>
          <p:cNvPr id="12" name="TekstniOkvir 11"/>
          <p:cNvSpPr txBox="1"/>
          <p:nvPr/>
        </p:nvSpPr>
        <p:spPr>
          <a:xfrm>
            <a:off x="1643042" y="571480"/>
            <a:ext cx="5572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dirty="0"/>
              <a:t>REPRODUKCIJE RADOVA</a:t>
            </a:r>
          </a:p>
        </p:txBody>
      </p:sp>
    </p:spTree>
  </p:cSld>
  <p:clrMapOvr>
    <a:masterClrMapping/>
  </p:clrMapOvr>
  <p:transition advTm="4000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4793902" y="1564024"/>
            <a:ext cx="4643471" cy="2944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714356"/>
            <a:ext cx="500066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4000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muškarac, fotografija, nošenje, staro&#10;&#10;Opis je automatski generiran">
            <a:extLst>
              <a:ext uri="{FF2B5EF4-FFF2-40B4-BE49-F238E27FC236}">
                <a16:creationId xmlns:a16="http://schemas.microsoft.com/office/drawing/2014/main" id="{A5BA79A5-0E55-46E9-867A-E9A144B365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07" y="1481328"/>
            <a:ext cx="3420785" cy="4525963"/>
          </a:xfrm>
          <a:prstGeom prst="rect">
            <a:avLst/>
          </a:prstGeom>
          <a:noFill/>
        </p:spPr>
      </p:pic>
      <p:sp>
        <p:nvSpPr>
          <p:cNvPr id="3" name="Rezervirano mjesto sadržaja 2"/>
          <p:cNvSpPr>
            <a:spLocks noGrp="1"/>
          </p:cNvSpPr>
          <p:nvPr>
            <p:ph sz="half" idx="2"/>
          </p:nvPr>
        </p:nvSpPr>
        <p:spPr>
          <a:xfrm>
            <a:off x="4648200" y="908720"/>
            <a:ext cx="4038600" cy="576064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endParaRPr lang="hr-HR" sz="2000" dirty="0"/>
          </a:p>
          <a:p>
            <a:pPr>
              <a:lnSpc>
                <a:spcPct val="90000"/>
              </a:lnSpc>
            </a:pPr>
            <a:endParaRPr lang="hr-HR" sz="2000" dirty="0"/>
          </a:p>
          <a:p>
            <a:pPr algn="ctr">
              <a:lnSpc>
                <a:spcPct val="90000"/>
              </a:lnSpc>
              <a:buNone/>
            </a:pPr>
            <a:r>
              <a:rPr lang="pl-PL" b="1" dirty="0">
                <a:latin typeface="Blackadder ITC" panose="04020505051007020D02" pitchFamily="82" charset="0"/>
              </a:rPr>
              <a:t>Za orlom, strofo! Tu je odžak Zrinjskih,</a:t>
            </a:r>
          </a:p>
          <a:p>
            <a:pPr algn="ctr">
              <a:lnSpc>
                <a:spcPct val="90000"/>
              </a:lnSpc>
              <a:buNone/>
            </a:pPr>
            <a:r>
              <a:rPr lang="hr-HR" b="1" dirty="0">
                <a:latin typeface="Blackadder ITC" panose="04020505051007020D02" pitchFamily="82" charset="0"/>
              </a:rPr>
              <a:t>U gradu tom je </a:t>
            </a:r>
            <a:r>
              <a:rPr lang="hr-HR" b="1" dirty="0" err="1">
                <a:latin typeface="Blackadder ITC" panose="04020505051007020D02" pitchFamily="82" charset="0"/>
              </a:rPr>
              <a:t>vilovo</a:t>
            </a:r>
            <a:r>
              <a:rPr lang="hr-HR" b="1" dirty="0">
                <a:latin typeface="Blackadder ITC" panose="04020505051007020D02" pitchFamily="82" charset="0"/>
              </a:rPr>
              <a:t> Lisinski,</a:t>
            </a:r>
          </a:p>
          <a:p>
            <a:pPr algn="ctr">
              <a:lnSpc>
                <a:spcPct val="90000"/>
              </a:lnSpc>
              <a:buNone/>
            </a:pPr>
            <a:r>
              <a:rPr lang="pl-PL" b="1" dirty="0">
                <a:latin typeface="Blackadder ITC" panose="04020505051007020D02" pitchFamily="82" charset="0"/>
              </a:rPr>
              <a:t>U gradu tom je susto Vraz i Gaj.</a:t>
            </a:r>
          </a:p>
          <a:p>
            <a:pPr algn="ctr">
              <a:lnSpc>
                <a:spcPct val="90000"/>
              </a:lnSpc>
            </a:pPr>
            <a:endParaRPr lang="pl-PL" dirty="0">
              <a:latin typeface="Blackadder ITC" panose="04020505051007020D02" pitchFamily="82" charset="0"/>
            </a:endParaRPr>
          </a:p>
          <a:p>
            <a:pPr algn="ctr">
              <a:lnSpc>
                <a:spcPct val="90000"/>
              </a:lnSpc>
              <a:buNone/>
            </a:pPr>
            <a:r>
              <a:rPr lang="hr-HR" dirty="0" err="1">
                <a:latin typeface="Blackadder ITC" panose="04020505051007020D02" pitchFamily="82" charset="0"/>
              </a:rPr>
              <a:t>Dijeten</a:t>
            </a:r>
            <a:r>
              <a:rPr lang="hr-HR" dirty="0">
                <a:latin typeface="Blackadder ITC" panose="04020505051007020D02" pitchFamily="82" charset="0"/>
              </a:rPr>
              <a:t> klasnih pokraj ovih </a:t>
            </a:r>
            <a:r>
              <a:rPr lang="hr-HR" dirty="0" err="1">
                <a:latin typeface="Blackadder ITC" panose="04020505051007020D02" pitchFamily="82" charset="0"/>
              </a:rPr>
              <a:t>uzah</a:t>
            </a:r>
            <a:endParaRPr lang="hr-HR" dirty="0">
              <a:latin typeface="Blackadder ITC" panose="04020505051007020D02" pitchFamily="82" charset="0"/>
            </a:endParaRPr>
          </a:p>
          <a:p>
            <a:pPr algn="ctr">
              <a:lnSpc>
                <a:spcPct val="90000"/>
              </a:lnSpc>
              <a:buNone/>
            </a:pPr>
            <a:r>
              <a:rPr lang="hr-HR" dirty="0" err="1">
                <a:latin typeface="Blackadder ITC" panose="04020505051007020D02" pitchFamily="82" charset="0"/>
              </a:rPr>
              <a:t>Bje</a:t>
            </a:r>
            <a:r>
              <a:rPr lang="hr-HR" dirty="0">
                <a:latin typeface="Blackadder ITC" panose="04020505051007020D02" pitchFamily="82" charset="0"/>
              </a:rPr>
              <a:t> krv </a:t>
            </a:r>
            <a:r>
              <a:rPr lang="hr-HR" dirty="0" err="1">
                <a:latin typeface="Blackadder ITC" panose="04020505051007020D02" pitchFamily="82" charset="0"/>
              </a:rPr>
              <a:t>Ilirah</a:t>
            </a:r>
            <a:r>
              <a:rPr lang="hr-HR" dirty="0">
                <a:latin typeface="Blackadder ITC" panose="04020505051007020D02" pitchFamily="82" charset="0"/>
              </a:rPr>
              <a:t>, Mate Gupca suza:</a:t>
            </a:r>
          </a:p>
          <a:p>
            <a:pPr algn="ctr">
              <a:lnSpc>
                <a:spcPct val="90000"/>
              </a:lnSpc>
              <a:buNone/>
            </a:pPr>
            <a:r>
              <a:rPr lang="hr-HR" dirty="0">
                <a:latin typeface="Blackadder ITC" panose="04020505051007020D02" pitchFamily="82" charset="0"/>
              </a:rPr>
              <a:t>Ta žuhka suza, slatka kao </a:t>
            </a:r>
            <a:r>
              <a:rPr lang="hr-HR" b="1" dirty="0">
                <a:latin typeface="Blackadder ITC" panose="04020505051007020D02" pitchFamily="82" charset="0"/>
              </a:rPr>
              <a:t>kaj</a:t>
            </a:r>
            <a:r>
              <a:rPr lang="hr-HR" dirty="0">
                <a:latin typeface="Blackadder ITC" panose="04020505051007020D02" pitchFamily="82" charset="0"/>
              </a:rPr>
              <a:t>.</a:t>
            </a: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pl-PL" sz="3200" b="1" dirty="0"/>
              <a:t>  </a:t>
            </a:r>
            <a:br>
              <a:rPr lang="pl-PL" sz="3200" b="1" dirty="0"/>
            </a:br>
            <a:r>
              <a:rPr lang="pl-PL" sz="3200" b="1" dirty="0"/>
              <a:t>A. G. Matoš</a:t>
            </a:r>
            <a:br>
              <a:rPr lang="pl-PL" sz="3200" b="1" dirty="0"/>
            </a:br>
            <a:r>
              <a:rPr lang="pl-PL" sz="3200" b="1" dirty="0"/>
              <a:t>Gnijezdo bez sokola</a:t>
            </a:r>
            <a:br>
              <a:rPr lang="pl-PL" sz="3200" dirty="0"/>
            </a:br>
            <a:r>
              <a:rPr lang="pl-PL" sz="3200" i="1" dirty="0"/>
              <a:t>Mom ocu</a:t>
            </a:r>
            <a:br>
              <a:rPr lang="pl-PL" sz="3200" dirty="0"/>
            </a:br>
            <a:endParaRPr lang="hr-HR" sz="3200" dirty="0"/>
          </a:p>
        </p:txBody>
      </p:sp>
    </p:spTree>
  </p:cSld>
  <p:clrMapOvr>
    <a:masterClrMapping/>
  </p:clrMapOvr>
  <p:transition advTm="4000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 descr="Slika na kojoj se prikazuje muškarac, osoba, odjeća, fotografija&#10;&#10;Opis je automatski generiran">
            <a:hlinkClick r:id="rId4"/>
            <a:extLst>
              <a:ext uri="{FF2B5EF4-FFF2-40B4-BE49-F238E27FC236}">
                <a16:creationId xmlns:a16="http://schemas.microsoft.com/office/drawing/2014/main" id="{D2C99712-A65B-4C1C-AEE3-9149B572ED9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70"/>
          <a:stretch/>
        </p:blipFill>
        <p:spPr>
          <a:xfrm>
            <a:off x="0" y="0"/>
            <a:ext cx="1979712" cy="2564904"/>
          </a:xfrm>
          <a:prstGeom prst="rect">
            <a:avLst/>
          </a:prstGeom>
        </p:spPr>
      </p:pic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2113376" y="1282452"/>
            <a:ext cx="6995120" cy="1396279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hr-HR" dirty="0"/>
              <a:t>Ovi Matoševi stihovi probudili su u nama sjećanje na Vatroslava Lisinskoga i Ivana pl. Zajca.</a:t>
            </a:r>
          </a:p>
          <a:p>
            <a:pPr>
              <a:buFont typeface="Courier New" panose="02070309020205020404" pitchFamily="49" charset="0"/>
              <a:buChar char="o"/>
            </a:pPr>
            <a:endParaRPr lang="hr-HR" sz="1400" dirty="0"/>
          </a:p>
          <a:p>
            <a:pPr>
              <a:buFont typeface="Courier New" panose="02070309020205020404" pitchFamily="49" charset="0"/>
              <a:buChar char="o"/>
            </a:pPr>
            <a:endParaRPr lang="hr-HR" sz="1400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3200" dirty="0"/>
              <a:t>GLAZBENA KULUTRA</a:t>
            </a:r>
          </a:p>
        </p:txBody>
      </p:sp>
      <p:pic>
        <p:nvPicPr>
          <p:cNvPr id="4" name="Vatoslav Lisinski Ljubav I Zloba (Arija Alberta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6929454" y="3445648"/>
            <a:ext cx="304800" cy="304800"/>
          </a:xfrm>
          <a:prstGeom prst="rect">
            <a:avLst/>
          </a:prstGeom>
        </p:spPr>
      </p:pic>
      <p:pic>
        <p:nvPicPr>
          <p:cNvPr id="5" name="Nikola Šubic Zrinski - U Boj, u boj!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454240" y="6430962"/>
            <a:ext cx="304800" cy="304800"/>
          </a:xfrm>
          <a:prstGeom prst="rect">
            <a:avLst/>
          </a:prstGeom>
        </p:spPr>
      </p:pic>
      <p:pic>
        <p:nvPicPr>
          <p:cNvPr id="9" name="Slika 8" descr="Slika na kojoj se prikazuje fotografija, gledanje, sjedenje, stajanje&#10;&#10;Opis je automatski generiran">
            <a:extLst>
              <a:ext uri="{FF2B5EF4-FFF2-40B4-BE49-F238E27FC236}">
                <a16:creationId xmlns:a16="http://schemas.microsoft.com/office/drawing/2014/main" id="{11412BC4-95A5-4F72-9874-37A4CEEED3A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51"/>
          <a:stretch/>
        </p:blipFill>
        <p:spPr>
          <a:xfrm>
            <a:off x="6270610" y="3401616"/>
            <a:ext cx="2843808" cy="345638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5539C78-08A7-46B0-95D2-4A938AEF9BE2}"/>
              </a:ext>
            </a:extLst>
          </p:cNvPr>
          <p:cNvSpPr/>
          <p:nvPr/>
        </p:nvSpPr>
        <p:spPr>
          <a:xfrm>
            <a:off x="179512" y="3120365"/>
            <a:ext cx="5904656" cy="2423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dirty="0"/>
              <a:t>Na satima glazbene kulture učenici su slušali kompoziciju skladatelja Vatroslava Lisinskog, ariju </a:t>
            </a:r>
            <a:r>
              <a:rPr lang="hr-HR" sz="2000" i="1" dirty="0"/>
              <a:t>Alberta</a:t>
            </a:r>
            <a:r>
              <a:rPr lang="hr-HR" sz="2000" dirty="0"/>
              <a:t> iz opere </a:t>
            </a:r>
            <a:r>
              <a:rPr lang="hr-HR" sz="2000" i="1" dirty="0"/>
              <a:t>Ljubav i zloba</a:t>
            </a:r>
            <a:r>
              <a:rPr lang="hr-HR" sz="2000" dirty="0"/>
              <a:t>, </a:t>
            </a:r>
            <a:r>
              <a:rPr lang="hr-HR" sz="2000" i="1" dirty="0"/>
              <a:t>Zbor Hrvatica</a:t>
            </a:r>
            <a:r>
              <a:rPr lang="hr-HR" sz="2000" dirty="0"/>
              <a:t> iz opere </a:t>
            </a:r>
            <a:r>
              <a:rPr lang="hr-HR" sz="2000" i="1" dirty="0"/>
              <a:t>Porin i U boj, u boj </a:t>
            </a:r>
            <a:r>
              <a:rPr lang="hr-HR" sz="2000" dirty="0"/>
              <a:t>iz opere </a:t>
            </a:r>
            <a:r>
              <a:rPr lang="hr-HR" sz="2000" i="1" dirty="0"/>
              <a:t>Nikola Šubić Zrinski</a:t>
            </a:r>
            <a:r>
              <a:rPr lang="hr-HR" sz="2000" dirty="0"/>
              <a:t>, skladatelja Ivana pl. Zajca.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sz="1050" dirty="0">
                <a:hlinkClick r:id="rId4"/>
              </a:rPr>
              <a:t>https://www.youtube.com/watch?v=aXlUJGCYxko</a:t>
            </a:r>
            <a:endParaRPr lang="hr-HR" sz="1050" dirty="0"/>
          </a:p>
          <a:p>
            <a:pPr>
              <a:buFont typeface="Courier New" panose="02070309020205020404" pitchFamily="49" charset="0"/>
              <a:buChar char="o"/>
            </a:pPr>
            <a:r>
              <a:rPr lang="hr-HR" sz="1050" dirty="0">
                <a:hlinkClick r:id="rId9"/>
              </a:rPr>
              <a:t>https://www.youtube.com/watch?v=zL4EWeTH6g0</a:t>
            </a:r>
            <a:endParaRPr lang="hr-HR" sz="1050" dirty="0"/>
          </a:p>
          <a:p>
            <a:pPr>
              <a:buFont typeface="Courier New" panose="02070309020205020404" pitchFamily="49" charset="0"/>
              <a:buChar char="o"/>
            </a:pPr>
            <a:r>
              <a:rPr lang="hr-HR" sz="1050" dirty="0">
                <a:hlinkClick r:id="rId10"/>
              </a:rPr>
              <a:t>https://www.youtube.com/watch?v=NViBxp1W__w</a:t>
            </a:r>
            <a:endParaRPr lang="hr-HR" sz="1050" dirty="0"/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9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43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lisinski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61948" y="296636"/>
            <a:ext cx="2376502" cy="3440424"/>
          </a:xfrm>
        </p:spPr>
      </p:pic>
      <p:sp>
        <p:nvSpPr>
          <p:cNvPr id="9" name="TekstniOkvir 8"/>
          <p:cNvSpPr txBox="1"/>
          <p:nvPr/>
        </p:nvSpPr>
        <p:spPr>
          <a:xfrm>
            <a:off x="3019136" y="130679"/>
            <a:ext cx="612486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Lisinski, Vatroslav,</a:t>
            </a:r>
            <a:r>
              <a:rPr lang="hr-HR" sz="2400" dirty="0"/>
              <a:t> hrvatski skladatelj</a:t>
            </a:r>
          </a:p>
          <a:p>
            <a:r>
              <a:rPr lang="hr-HR" sz="2400" dirty="0"/>
              <a:t>(Zagreb, 8. VII. 1819. – Zagreb, 31. V. 1854.). Po ocu Slovenac, a po majci Hrvat, pod utjecajem iliraca oko 1840. promijenio ime </a:t>
            </a:r>
            <a:r>
              <a:rPr lang="hr-HR" sz="2400" dirty="0" err="1"/>
              <a:t>Ignatius</a:t>
            </a:r>
            <a:r>
              <a:rPr lang="hr-HR" sz="2400" dirty="0"/>
              <a:t> Fuchs u Vatroslav Lisinski. Školovao se u Zagrebu, gdje je 1840. završio dvogodišnji filozofski studij, a 1842. i dvogodišnju pravničku akademiju.</a:t>
            </a:r>
          </a:p>
        </p:txBody>
      </p:sp>
      <p:pic>
        <p:nvPicPr>
          <p:cNvPr id="3" name="Mrežni medijski sadržaji 2" title="Vatroslav Lisinski - Zbor Hrvatica iz opere &quot;Porin&quot;- Zbor HRT i AZ IGK">
            <a:hlinkClick r:id="" action="ppaction://media"/>
            <a:extLst>
              <a:ext uri="{FF2B5EF4-FFF2-40B4-BE49-F238E27FC236}">
                <a16:creationId xmlns:a16="http://schemas.microsoft.com/office/drawing/2014/main" id="{B091D5C1-1E86-4677-B1BE-6E7755031B7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203848" y="4077072"/>
            <a:ext cx="5829300" cy="2664296"/>
          </a:xfrm>
          <a:prstGeom prst="rect">
            <a:avLst/>
          </a:prstGeom>
        </p:spPr>
      </p:pic>
    </p:spTree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/>
          <p:cNvSpPr txBox="1"/>
          <p:nvPr/>
        </p:nvSpPr>
        <p:spPr>
          <a:xfrm>
            <a:off x="-24670" y="1339040"/>
            <a:ext cx="4495800" cy="4467952"/>
          </a:xfrm>
          <a:prstGeom prst="rect">
            <a:avLst/>
          </a:prstGeom>
        </p:spPr>
        <p:txBody>
          <a:bodyPr vert="horz" rtlCol="0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hr-HR" dirty="0"/>
              <a:t>H</a:t>
            </a:r>
            <a:r>
              <a:rPr lang="vi-VN" dirty="0"/>
              <a:t>rvatski skladatelj, dirigent i</a:t>
            </a:r>
            <a:r>
              <a:rPr lang="hr-HR" dirty="0"/>
              <a:t> </a:t>
            </a:r>
            <a:r>
              <a:rPr lang="vi-VN" dirty="0"/>
              <a:t>pedagog (Rijeka, 3. VIII. 1832</a:t>
            </a:r>
            <a:r>
              <a:rPr lang="hr-HR" dirty="0"/>
              <a:t>. -</a:t>
            </a:r>
            <a:r>
              <a:rPr lang="vi-VN" dirty="0"/>
              <a:t>Zagreb, 16. XII. 1914</a:t>
            </a:r>
            <a:r>
              <a:rPr lang="hr-HR" dirty="0"/>
              <a:t>.</a:t>
            </a:r>
            <a:r>
              <a:rPr lang="vi-VN" dirty="0"/>
              <a:t>).</a:t>
            </a:r>
            <a:endParaRPr lang="hr-HR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vi-VN" dirty="0"/>
              <a:t> Najznačajniji glazbenik u Hrvatskoj u posljednoj trećini XIX. stoljeća. </a:t>
            </a:r>
            <a:endParaRPr lang="hr-HR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vi-VN" dirty="0"/>
              <a:t>Rođen i odrastao u glazbeničkoj obitelji (sin </a:t>
            </a:r>
            <a:r>
              <a:rPr lang="vi-VN" dirty="0">
                <a:hlinkClick r:id="rId3"/>
              </a:rPr>
              <a:t>Ivana Zajca st.</a:t>
            </a:r>
            <a:r>
              <a:rPr lang="vi-VN" dirty="0"/>
              <a:t>), gdje je dobio prvu glazbenu naobrazbu. </a:t>
            </a:r>
            <a:endParaRPr lang="hr-HR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vi-VN" dirty="0"/>
              <a:t>Iako mu je bila namijenjena pravnička karijera, potpuno se posvetio glazbi.</a:t>
            </a:r>
            <a:endParaRPr lang="hr-HR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vi-VN" dirty="0"/>
              <a:t> Nakon završenoga glazbenog obrazovanja na gradskoj glazbenoj školi u Rijeci, briljantno je položio prijamni ispit i započeo studij kompozicije na Konzervatoriju u Milanu (1850</a:t>
            </a:r>
            <a:r>
              <a:rPr lang="hr-HR" dirty="0"/>
              <a:t>. </a:t>
            </a:r>
            <a:r>
              <a:rPr lang="vi-VN" dirty="0"/>
              <a:t>–</a:t>
            </a:r>
            <a:r>
              <a:rPr lang="hr-HR" dirty="0"/>
              <a:t> 18</a:t>
            </a:r>
            <a:r>
              <a:rPr lang="vi-VN" dirty="0"/>
              <a:t>55</a:t>
            </a:r>
            <a:r>
              <a:rPr lang="hr-HR" dirty="0"/>
              <a:t>.</a:t>
            </a:r>
            <a:r>
              <a:rPr lang="vi-VN" dirty="0"/>
              <a:t>). </a:t>
            </a:r>
            <a:endParaRPr lang="hr-HR" dirty="0"/>
          </a:p>
        </p:txBody>
      </p:sp>
      <p:pic>
        <p:nvPicPr>
          <p:cNvPr id="4" name="Rezervirano mjesto sadržaja 3" descr="ivan.jpg"/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b="34952"/>
          <a:stretch/>
        </p:blipFill>
        <p:spPr>
          <a:xfrm>
            <a:off x="5580112" y="846138"/>
            <a:ext cx="3312368" cy="2706907"/>
          </a:xfrm>
          <a:prstGeom prst="rect">
            <a:avLst/>
          </a:prstGeom>
          <a:noFill/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B8CA9AA1-A57C-4C4F-BB91-89BB280A6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64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vi-VN" sz="4400" dirty="0"/>
              <a:t>Zajc, Ivan, ml. </a:t>
            </a:r>
            <a:r>
              <a:rPr lang="vi-VN" sz="2700" dirty="0"/>
              <a:t>(Zaytz, Zajitz, Giovanni von) </a:t>
            </a:r>
            <a:endParaRPr lang="en-US" sz="2700" dirty="0"/>
          </a:p>
        </p:txBody>
      </p:sp>
      <p:pic>
        <p:nvPicPr>
          <p:cNvPr id="2" name="Mrežni medijski sadržaji 1" title="Hrvatska pjesma himna fakulteta u JAPANU!">
            <a:hlinkClick r:id="" action="ppaction://media"/>
            <a:extLst>
              <a:ext uri="{FF2B5EF4-FFF2-40B4-BE49-F238E27FC236}">
                <a16:creationId xmlns:a16="http://schemas.microsoft.com/office/drawing/2014/main" id="{CA082780-CA2C-407F-9285-B2E741912EC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5136963" y="3933056"/>
            <a:ext cx="4014768" cy="2650306"/>
          </a:xfrm>
          <a:prstGeom prst="rect">
            <a:avLst/>
          </a:prstGeom>
        </p:spPr>
      </p:pic>
    </p:spTree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/>
              <a:t>Učenici su: </a:t>
            </a: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Priroda i društvo</a:t>
            </a:r>
          </a:p>
        </p:txBody>
      </p:sp>
      <p:sp>
        <p:nvSpPr>
          <p:cNvPr id="4" name="Pravokutnik 3"/>
          <p:cNvSpPr/>
          <p:nvPr/>
        </p:nvSpPr>
        <p:spPr>
          <a:xfrm>
            <a:off x="1000100" y="2136338"/>
            <a:ext cx="63802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hr-HR" sz="2400" dirty="0"/>
              <a:t>spoznali kako povezivati kulturno-</a:t>
            </a:r>
          </a:p>
          <a:p>
            <a:r>
              <a:rPr lang="hr-HR" sz="2400" dirty="0"/>
              <a:t>-povijesne spomenike, smještanje u vremenske okvire i događaje u zavičaju sa značajnim osobama </a:t>
            </a:r>
          </a:p>
          <a:p>
            <a:endParaRPr lang="hr-HR" sz="2400" dirty="0"/>
          </a:p>
          <a:p>
            <a:pPr>
              <a:buFont typeface="Wingdings" pitchFamily="2" charset="2"/>
              <a:buChar char="Ø"/>
            </a:pPr>
            <a:r>
              <a:rPr lang="hr-HR" sz="2400" dirty="0"/>
              <a:t> koristeći se različitim izvorima informacija, objasnili promjene i odnose prirodnih i društvenih pojava u vremenu i njihov utjecaj na sadašnjost </a:t>
            </a:r>
          </a:p>
        </p:txBody>
      </p:sp>
    </p:spTree>
  </p:cSld>
  <p:clrMapOvr>
    <a:masterClrMapping/>
  </p:clrMapOvr>
  <p:transition advTm="4000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vi-VN" dirty="0"/>
              <a:t>Učeni</a:t>
            </a:r>
            <a:r>
              <a:rPr lang="hr-HR" dirty="0" err="1"/>
              <a:t>ci</a:t>
            </a:r>
            <a:r>
              <a:rPr lang="vi-VN" dirty="0"/>
              <a:t> </a:t>
            </a:r>
            <a:r>
              <a:rPr lang="hr-HR" dirty="0"/>
              <a:t>su </a:t>
            </a:r>
            <a:r>
              <a:rPr lang="vi-VN" dirty="0"/>
              <a:t>objašnjav</a:t>
            </a:r>
            <a:r>
              <a:rPr lang="hr-HR" dirty="0"/>
              <a:t>ali</a:t>
            </a:r>
            <a:r>
              <a:rPr lang="vi-VN" dirty="0"/>
              <a:t> razliku između zavičajnoga govora i hrvatskoga standardnog jezika.</a:t>
            </a:r>
            <a:endParaRPr lang="hr-HR" dirty="0"/>
          </a:p>
          <a:p>
            <a:pPr>
              <a:buNone/>
            </a:pPr>
            <a:endParaRPr lang="hr-HR" dirty="0"/>
          </a:p>
          <a:p>
            <a:r>
              <a:rPr lang="hr-HR" dirty="0"/>
              <a:t>I</a:t>
            </a:r>
            <a:r>
              <a:rPr lang="vi-VN" dirty="0"/>
              <a:t>zra</a:t>
            </a:r>
            <a:r>
              <a:rPr lang="hr-HR" dirty="0" err="1"/>
              <a:t>žavali</a:t>
            </a:r>
            <a:r>
              <a:rPr lang="hr-HR" dirty="0"/>
              <a:t> su</a:t>
            </a:r>
            <a:r>
              <a:rPr lang="vi-VN" dirty="0"/>
              <a:t> se zavičajnim govorom i prepozna</a:t>
            </a:r>
            <a:r>
              <a:rPr lang="hr-HR" dirty="0"/>
              <a:t>vali</a:t>
            </a:r>
            <a:r>
              <a:rPr lang="vi-VN" dirty="0"/>
              <a:t> razliku između zavičajnoga govora i hrvatskoga standardnoga jezika te </a:t>
            </a:r>
            <a:r>
              <a:rPr lang="hr-HR" dirty="0"/>
              <a:t>spoznavali </a:t>
            </a:r>
            <a:r>
              <a:rPr lang="vi-VN" dirty="0"/>
              <a:t>važnost učenja hrvatskoga standardnog jezika i pozitivnoga odnosa prema mjesnom govoru</a:t>
            </a:r>
            <a:r>
              <a:rPr lang="hr-HR" dirty="0"/>
              <a:t>.</a:t>
            </a: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HRVATSKI JEZIK</a:t>
            </a:r>
          </a:p>
        </p:txBody>
      </p:sp>
    </p:spTree>
  </p:cSld>
  <p:clrMapOvr>
    <a:masterClrMapping/>
  </p:clrMapOvr>
  <p:transition advTm="4000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hr-HR" sz="3000" dirty="0"/>
              <a:t>…te ja kao Hrvat brat sam sviju ljudi</a:t>
            </a:r>
            <a:br>
              <a:rPr lang="hr-HR" sz="3000" dirty="0"/>
            </a:br>
            <a:r>
              <a:rPr lang="hr-HR" sz="3000" dirty="0"/>
              <a:t>   i kud god idem sa mnom je</a:t>
            </a:r>
            <a:br>
              <a:rPr lang="hr-HR" sz="3000" dirty="0"/>
            </a:br>
            <a:r>
              <a:rPr lang="hr-HR" sz="3000" dirty="0"/>
              <a:t>   Hrvatska.</a:t>
            </a:r>
            <a:br>
              <a:rPr lang="hr-HR" sz="3000" dirty="0"/>
            </a:br>
            <a:endParaRPr lang="hr-HR" sz="3000" dirty="0"/>
          </a:p>
        </p:txBody>
      </p:sp>
      <p:sp>
        <p:nvSpPr>
          <p:cNvPr id="2" name="Rezervirano mjesto sadržaja 1"/>
          <p:cNvSpPr>
            <a:spLocks noGrp="1"/>
          </p:cNvSpPr>
          <p:nvPr>
            <p:ph type="subTitle" idx="1"/>
          </p:nvPr>
        </p:nvSpPr>
        <p:spPr>
          <a:xfrm>
            <a:off x="685800" y="3645024"/>
            <a:ext cx="8350696" cy="1199704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hr-HR" sz="1900" dirty="0"/>
              <a:t>Na satu Hrvatskoga jezika interpretirale smo pjesme Vanje </a:t>
            </a:r>
            <a:r>
              <a:rPr lang="hr-HR" sz="1900" dirty="0" err="1"/>
              <a:t>Radauša</a:t>
            </a:r>
            <a:r>
              <a:rPr lang="hr-HR" sz="1900" dirty="0"/>
              <a:t> (</a:t>
            </a:r>
            <a:r>
              <a:rPr lang="hr-HR" sz="1900" i="1" dirty="0"/>
              <a:t>Ova je zemlja Hrvatska</a:t>
            </a:r>
            <a:r>
              <a:rPr lang="hr-HR" sz="1900" dirty="0"/>
              <a:t>) i Drage Ivaniševića (</a:t>
            </a:r>
            <a:r>
              <a:rPr lang="hr-HR" sz="1900" i="1" dirty="0"/>
              <a:t>Hrvatska</a:t>
            </a:r>
            <a:r>
              <a:rPr lang="hr-HR" sz="1900" dirty="0"/>
              <a:t>) te smo dramatizirale tekst Nade Iveljić (</a:t>
            </a:r>
            <a:r>
              <a:rPr lang="hr-HR" sz="1900" i="1" dirty="0"/>
              <a:t>Šestinski kišobran).</a:t>
            </a:r>
          </a:p>
        </p:txBody>
      </p:sp>
    </p:spTree>
  </p:cSld>
  <p:clrMapOvr>
    <a:masterClrMapping/>
  </p:clrMapOvr>
  <p:transition advTm="4000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2628" indent="-342900">
              <a:buFont typeface="+mj-lt"/>
              <a:buAutoNum type="arabicPeriod"/>
            </a:pPr>
            <a:r>
              <a:rPr lang="hr-HR" sz="1600" dirty="0">
                <a:solidFill>
                  <a:schemeClr val="accent5">
                    <a:lumMod val="50000"/>
                  </a:schemeClr>
                </a:solidFill>
                <a:hlinkClick r:id="rId2"/>
              </a:rPr>
              <a:t>http</a:t>
            </a:r>
            <a:r>
              <a:rPr lang="hr-HR" sz="1600" dirty="0">
                <a:hlinkClick r:id="rId2"/>
              </a:rPr>
              <a:t>://kgalovic.blogspot.com/2015/03/izidor-krsnjavi-i-prva-hrvatska-moderna.html</a:t>
            </a:r>
            <a:endParaRPr lang="hr-HR" sz="1600" dirty="0"/>
          </a:p>
          <a:p>
            <a:pPr marL="452628" indent="-342900">
              <a:buFont typeface="+mj-lt"/>
              <a:buAutoNum type="arabicPeriod"/>
            </a:pPr>
            <a:r>
              <a:rPr lang="hr-HR" sz="1600" dirty="0" err="1"/>
              <a:t>Leksikografski+zagreb+miroslav+krleža+izidor+kršnjavi&amp;rlz</a:t>
            </a:r>
            <a:r>
              <a:rPr lang="hr-HR" sz="1600" dirty="0"/>
              <a:t>=1C1PRFE_enHR713HR713&amp;oq=&amp;</a:t>
            </a:r>
            <a:r>
              <a:rPr lang="hr-HR" sz="1600" dirty="0" err="1"/>
              <a:t>aqs</a:t>
            </a:r>
            <a:r>
              <a:rPr lang="hr-HR" sz="1600" dirty="0"/>
              <a:t>=chrome.6.69i59l8.117975j0j7&amp;sourceid=c</a:t>
            </a:r>
          </a:p>
          <a:p>
            <a:pPr marL="452628" indent="-342900">
              <a:buFont typeface="+mj-lt"/>
              <a:buAutoNum type="arabicPeriod"/>
            </a:pPr>
            <a:r>
              <a:rPr lang="hr-HR" sz="1600" dirty="0">
                <a:hlinkClick r:id="rId3"/>
              </a:rPr>
              <a:t>https://www.enciklopedija.hr/natuknica.aspx?id=34241</a:t>
            </a:r>
            <a:endParaRPr lang="hr-HR" sz="1600" dirty="0"/>
          </a:p>
          <a:p>
            <a:pPr marL="452628" indent="-342900">
              <a:buFont typeface="+mj-lt"/>
              <a:buAutoNum type="arabicPeriod"/>
            </a:pPr>
            <a:r>
              <a:rPr lang="vi-VN" sz="1600" dirty="0"/>
              <a:t>Damjanović</a:t>
            </a:r>
            <a:r>
              <a:rPr lang="hr-HR" sz="1600" dirty="0"/>
              <a:t>,</a:t>
            </a:r>
            <a:r>
              <a:rPr lang="vi-VN" sz="1600" dirty="0"/>
              <a:t>  Dragan</a:t>
            </a:r>
            <a:r>
              <a:rPr lang="hr-HR" sz="1600" dirty="0"/>
              <a:t>,F</a:t>
            </a:r>
            <a:r>
              <a:rPr lang="vi-VN" sz="1600" dirty="0"/>
              <a:t>ilozofski fakultet u Zagrebu, Odsjek za povijest umjetnosti Herman Bollé i obnova građevina zagrebačkog Stolnog kaptola nakon potresa 1880. godine</a:t>
            </a:r>
            <a:r>
              <a:rPr lang="hr-HR" sz="1600" dirty="0"/>
              <a:t>,</a:t>
            </a:r>
            <a:r>
              <a:rPr lang="vi-VN" sz="1600" dirty="0"/>
              <a:t> Izvorni znanstveni rad</a:t>
            </a:r>
            <a:endParaRPr lang="hr-HR" sz="1600" dirty="0"/>
          </a:p>
          <a:p>
            <a:pPr marL="452628" indent="-342900">
              <a:buFont typeface="+mj-lt"/>
              <a:buAutoNum type="arabicPeriod"/>
            </a:pPr>
            <a:r>
              <a:rPr lang="hr-HR" sz="1600" dirty="0">
                <a:hlinkClick r:id="rId4"/>
              </a:rPr>
              <a:t>https://www.google.com/search?rlz=1C1PRFE_enHR713HR713&amp;source=univ&amp;tbm=isch&amp;q=mrtva+priroda+s+rakom+iso+kr%C5%A1njavi&amp;sa=X&amp;ved=2ahUKE</a:t>
            </a:r>
            <a:r>
              <a:rPr lang="hr-HR" sz="1600" dirty="0"/>
              <a:t>wio2dK1oqrqAhVOcZoKHcAQBSIQsAR6BAgKEAE</a:t>
            </a:r>
          </a:p>
          <a:p>
            <a:pPr marL="452628" indent="-342900">
              <a:buFont typeface="+mj-lt"/>
              <a:buAutoNum type="arabicPeriod"/>
            </a:pPr>
            <a:r>
              <a:rPr lang="hr-HR" sz="1600" dirty="0">
                <a:hlinkClick r:id="rId5"/>
              </a:rPr>
              <a:t>https://www.youtube.com/watch?v=aXlUJGCYxko</a:t>
            </a:r>
            <a:endParaRPr lang="hr-HR" sz="1600" dirty="0"/>
          </a:p>
          <a:p>
            <a:pPr marL="452628" indent="-342900">
              <a:buFont typeface="+mj-lt"/>
              <a:buAutoNum type="arabicPeriod"/>
            </a:pPr>
            <a:r>
              <a:rPr lang="hr-HR" sz="1600" dirty="0"/>
              <a:t>Marković, Slavica, Vanja </a:t>
            </a:r>
            <a:r>
              <a:rPr lang="hr-HR" sz="1600" dirty="0" err="1"/>
              <a:t>Radauš</a:t>
            </a:r>
            <a:r>
              <a:rPr lang="hr-HR" sz="1600" dirty="0"/>
              <a:t> </a:t>
            </a:r>
            <a:r>
              <a:rPr lang="hr-HR" sz="1600" dirty="0" err="1"/>
              <a:t>Crteži,Hrvatska</a:t>
            </a:r>
            <a:r>
              <a:rPr lang="hr-HR" sz="1600" dirty="0"/>
              <a:t> akademija znanosti i umjetnosti, Kabinet grafike, Zagreb, 2005.</a:t>
            </a:r>
          </a:p>
          <a:p>
            <a:pPr marL="452628" indent="-342900">
              <a:buFont typeface="+mj-lt"/>
              <a:buAutoNum type="arabicPeriod"/>
            </a:pPr>
            <a:r>
              <a:rPr lang="hr-HR" sz="1600" dirty="0" err="1"/>
              <a:t>Brnetić</a:t>
            </a:r>
            <a:r>
              <a:rPr lang="hr-HR" sz="1600" dirty="0"/>
              <a:t>, Jasna, učiteljica, Interdisciplinarni projekt </a:t>
            </a:r>
            <a:r>
              <a:rPr lang="hr-HR" sz="1600" i="1" dirty="0"/>
              <a:t>Licitari </a:t>
            </a:r>
          </a:p>
          <a:p>
            <a:pPr marL="452628" indent="-342900">
              <a:buFont typeface="+mj-lt"/>
              <a:buAutoNum type="arabicPeriod"/>
            </a:pPr>
            <a:r>
              <a:rPr lang="hr-HR" sz="1600" dirty="0"/>
              <a:t>Profil </a:t>
            </a:r>
            <a:r>
              <a:rPr lang="hr-HR" sz="1600" dirty="0" err="1"/>
              <a:t>Klett</a:t>
            </a:r>
            <a:r>
              <a:rPr lang="hr-HR" sz="1600" dirty="0"/>
              <a:t> IZZI.</a:t>
            </a:r>
            <a:endParaRPr lang="hr-HR" sz="1600" i="1" dirty="0"/>
          </a:p>
          <a:p>
            <a:pPr>
              <a:buNone/>
            </a:pPr>
            <a:endParaRPr lang="hr-HR" sz="1600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Popis literature:</a:t>
            </a:r>
          </a:p>
        </p:txBody>
      </p:sp>
    </p:spTree>
  </p:cSld>
  <p:clrMapOvr>
    <a:masterClrMapping/>
  </p:clrMapOvr>
  <p:transition advTm="4000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BC1FD99-1BEF-4910-8C81-B8ED1294E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4704"/>
            <a:ext cx="8435280" cy="5976664"/>
          </a:xfrm>
        </p:spPr>
        <p:txBody>
          <a:bodyPr>
            <a:noAutofit/>
          </a:bodyPr>
          <a:lstStyle/>
          <a:p>
            <a:pPr algn="r"/>
            <a:r>
              <a:rPr lang="hr-HR" sz="2400" dirty="0"/>
              <a:t>Projekt je realiziran u suradnji s kolegicom Martom </a:t>
            </a:r>
            <a:r>
              <a:rPr lang="hr-HR" sz="2400" dirty="0" err="1"/>
              <a:t>Ćuže</a:t>
            </a:r>
            <a:r>
              <a:rPr lang="hr-HR" sz="2400" dirty="0"/>
              <a:t>, profesoricom Glazbene kulture, </a:t>
            </a:r>
            <a:r>
              <a:rPr lang="hr-HR" sz="2400" dirty="0" err="1"/>
              <a:t>Ijanom</a:t>
            </a:r>
            <a:r>
              <a:rPr lang="hr-HR" sz="2400" dirty="0"/>
              <a:t> </a:t>
            </a:r>
            <a:r>
              <a:rPr lang="hr-HR" sz="2400" dirty="0" err="1"/>
              <a:t>Somijem</a:t>
            </a:r>
            <a:r>
              <a:rPr lang="hr-HR" sz="2400" dirty="0"/>
              <a:t>, profesorom Informatike i Zoranom </a:t>
            </a:r>
            <a:r>
              <a:rPr lang="hr-HR" sz="2400" dirty="0" err="1"/>
              <a:t>Kakšom</a:t>
            </a:r>
            <a:r>
              <a:rPr lang="hr-HR" sz="2400" dirty="0"/>
              <a:t>, profesorom Likovne kulture.</a:t>
            </a:r>
            <a:br>
              <a:rPr lang="hr-HR" sz="2400" dirty="0"/>
            </a:br>
            <a:br>
              <a:rPr lang="hr-HR" sz="3200" dirty="0"/>
            </a:br>
            <a:r>
              <a:rPr lang="hr-HR" sz="3200" dirty="0"/>
              <a:t>Jasna </a:t>
            </a:r>
            <a:r>
              <a:rPr lang="hr-HR" sz="3200" dirty="0" err="1"/>
              <a:t>Brnetić</a:t>
            </a:r>
            <a:br>
              <a:rPr lang="hr-HR" sz="3200" dirty="0"/>
            </a:br>
            <a:r>
              <a:rPr lang="hr-HR" sz="2400" dirty="0">
                <a:hlinkClick r:id="rId2"/>
              </a:rPr>
              <a:t>jasnabrnetic@gmail.com</a:t>
            </a:r>
            <a:br>
              <a:rPr lang="hr-HR" sz="2400" dirty="0"/>
            </a:br>
            <a:r>
              <a:rPr lang="hr-HR" sz="2400" dirty="0"/>
              <a:t>        </a:t>
            </a:r>
            <a:br>
              <a:rPr lang="hr-HR" sz="3200" dirty="0"/>
            </a:br>
            <a:r>
              <a:rPr lang="hr-HR" sz="3200" dirty="0"/>
              <a:t>  Jasmina </a:t>
            </a:r>
            <a:r>
              <a:rPr lang="hr-HR" sz="3200" dirty="0" err="1"/>
              <a:t>Sofilić</a:t>
            </a:r>
            <a:br>
              <a:rPr lang="hr-HR" sz="3200" dirty="0"/>
            </a:br>
            <a:r>
              <a:rPr lang="hr-HR" sz="2400" dirty="0">
                <a:hlinkClick r:id="rId3"/>
              </a:rPr>
              <a:t>jsofilic@gmail.com</a:t>
            </a:r>
            <a:br>
              <a:rPr lang="hr-HR" sz="2400" dirty="0"/>
            </a:br>
            <a:br>
              <a:rPr lang="hr-HR" sz="3200" dirty="0"/>
            </a:br>
            <a:br>
              <a:rPr lang="hr-HR" sz="3200" dirty="0"/>
            </a:br>
            <a:br>
              <a:rPr lang="hr-HR" sz="3200" dirty="0"/>
            </a:br>
            <a:r>
              <a:rPr lang="hr-HR" sz="3200" dirty="0"/>
              <a:t> </a:t>
            </a:r>
            <a:br>
              <a:rPr lang="hr-HR" sz="3200" dirty="0"/>
            </a:br>
            <a:r>
              <a:rPr lang="hr-HR" sz="2000" dirty="0"/>
              <a:t>Osnovna škola Matka </a:t>
            </a:r>
            <a:r>
              <a:rPr lang="hr-HR" sz="2000" dirty="0" err="1"/>
              <a:t>Laginje</a:t>
            </a:r>
            <a:r>
              <a:rPr lang="hr-HR" sz="2000" dirty="0"/>
              <a:t>, </a:t>
            </a:r>
            <a:r>
              <a:rPr lang="hr-HR" sz="2000" dirty="0" err="1"/>
              <a:t>Laginjina</a:t>
            </a:r>
            <a:r>
              <a:rPr lang="hr-HR" sz="2000" dirty="0"/>
              <a:t> 13, Zagreb</a:t>
            </a:r>
            <a:br>
              <a:rPr lang="hr-HR" sz="3200" dirty="0"/>
            </a:b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2818734239"/>
      </p:ext>
    </p:extLst>
  </p:cSld>
  <p:clrMapOvr>
    <a:masterClrMapping/>
  </p:clrMapOvr>
  <p:transition advTm="4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lustracija2" descr="ilustracija2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520" y="857232"/>
            <a:ext cx="2571768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avokutnik 4"/>
          <p:cNvSpPr/>
          <p:nvPr/>
        </p:nvSpPr>
        <p:spPr>
          <a:xfrm>
            <a:off x="2823288" y="857232"/>
            <a:ext cx="632071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200" b="1" dirty="0"/>
              <a:t>Kršnjavi, Isidor (</a:t>
            </a:r>
            <a:r>
              <a:rPr lang="hr-HR" sz="3200" b="1" dirty="0" err="1"/>
              <a:t>Iso</a:t>
            </a:r>
            <a:r>
              <a:rPr lang="hr-HR" sz="3200" b="1" dirty="0"/>
              <a:t>),</a:t>
            </a:r>
          </a:p>
          <a:p>
            <a:r>
              <a:rPr lang="hr-HR" sz="2400" i="1" dirty="0"/>
              <a:t>hrvatski povjesničar umjetnosti, slikar, kulturni i javni djelatnik</a:t>
            </a:r>
          </a:p>
          <a:p>
            <a:endParaRPr lang="hr-HR" sz="2400" dirty="0"/>
          </a:p>
          <a:p>
            <a:r>
              <a:rPr lang="hr-HR" sz="2400" dirty="0"/>
              <a:t>(Našice, 22. IV. 1845. Zagreb, 3. II. 1927.)</a:t>
            </a:r>
          </a:p>
          <a:p>
            <a:r>
              <a:rPr lang="hr-HR" sz="2400" dirty="0"/>
              <a:t> </a:t>
            </a:r>
          </a:p>
          <a:p>
            <a:r>
              <a:rPr lang="hr-HR" sz="2400" dirty="0"/>
              <a:t>U Beču je studirao povijest umjetnosti i filozofiju (1866.–70.), a slikarstvo na akademijama u Beču i Münchenu; boravio u Italiji (1872.–77.).</a:t>
            </a:r>
          </a:p>
        </p:txBody>
      </p:sp>
    </p:spTree>
  </p:cSld>
  <p:clrMapOvr>
    <a:masterClrMapping/>
  </p:clrMapOvr>
  <p:transition advTm="4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643174" y="357166"/>
            <a:ext cx="6043626" cy="65008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dirty="0"/>
              <a:t>   </a:t>
            </a:r>
          </a:p>
          <a:p>
            <a:pPr>
              <a:buNone/>
            </a:pPr>
            <a:r>
              <a:rPr lang="hr-HR" dirty="0"/>
              <a:t>   </a:t>
            </a:r>
          </a:p>
          <a:p>
            <a:pPr>
              <a:buNone/>
            </a:pPr>
            <a:r>
              <a:rPr lang="hr-HR" sz="3000" dirty="0"/>
              <a:t>  Bio je prvi profesor povijesti umjetnosti na Sveučilištu u Zagrebu (1877.–1918.).</a:t>
            </a:r>
          </a:p>
          <a:p>
            <a:pPr>
              <a:buNone/>
            </a:pPr>
            <a:endParaRPr lang="hr-HR" dirty="0"/>
          </a:p>
          <a:p>
            <a:pPr>
              <a:buNone/>
            </a:pPr>
            <a:r>
              <a:rPr lang="hr-HR" dirty="0"/>
              <a:t>    </a:t>
            </a:r>
          </a:p>
          <a:p>
            <a:pPr>
              <a:buNone/>
            </a:pPr>
            <a:r>
              <a:rPr lang="hr-HR" sz="2800" dirty="0"/>
              <a:t> </a:t>
            </a:r>
          </a:p>
          <a:p>
            <a:pPr>
              <a:buNone/>
            </a:pPr>
            <a:r>
              <a:rPr lang="hr-HR" sz="2800" dirty="0"/>
              <a:t>   Potaknuo je osnivanje Društva umjetnosti (1878.), Muzeja za umjetnost i obrt (1880.).</a:t>
            </a:r>
          </a:p>
        </p:txBody>
      </p:sp>
      <p:pic>
        <p:nvPicPr>
          <p:cNvPr id="1026" name="Picture 2" descr="C:\Users\Nina\Downloads\Sveučiliš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928670"/>
            <a:ext cx="2660147" cy="1928826"/>
          </a:xfrm>
          <a:prstGeom prst="rect">
            <a:avLst/>
          </a:prstGeom>
          <a:noFill/>
        </p:spPr>
      </p:pic>
      <p:sp>
        <p:nvSpPr>
          <p:cNvPr id="1029" name="AutoShape 5" descr="Muzej za umjetnost i obrt Zagreb :: ulaznica 20 kn - Popusti i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030" name="Picture 6" descr="C:\Users\Nina\Downloads\MU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857628"/>
            <a:ext cx="2714625" cy="1928826"/>
          </a:xfrm>
          <a:prstGeom prst="rect">
            <a:avLst/>
          </a:prstGeom>
          <a:noFill/>
        </p:spPr>
      </p:pic>
    </p:spTree>
  </p:cSld>
  <p:clrMapOvr>
    <a:masterClrMapping/>
  </p:clrMapOvr>
  <p:transition advTm="4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ina\Downloads\Iso Kršnjav knjiga0000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613855" y="1481138"/>
            <a:ext cx="5916290" cy="4525962"/>
          </a:xfrm>
          <a:prstGeom prst="rect">
            <a:avLst/>
          </a:prstGeom>
          <a:noFill/>
        </p:spPr>
      </p:pic>
      <p:sp>
        <p:nvSpPr>
          <p:cNvPr id="6" name="Pravokutnik 5"/>
          <p:cNvSpPr/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r-HR" sz="29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     … i Obrtne škole (1882.); zauzimao se            za obnovu kućne radinosti i narodnog obrta. </a:t>
            </a:r>
          </a:p>
        </p:txBody>
      </p:sp>
    </p:spTree>
  </p:cSld>
  <p:clrMapOvr>
    <a:masterClrMapping/>
  </p:clrMapOvr>
  <p:transition advTm="4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/>
          <p:cNvSpPr txBox="1"/>
          <p:nvPr/>
        </p:nvSpPr>
        <p:spPr>
          <a:xfrm>
            <a:off x="457200" y="1481328"/>
            <a:ext cx="4038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hr-HR" dirty="0"/>
              <a:t>Što su licitari?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hr-HR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hr-HR" dirty="0"/>
              <a:t>Licitari su šareni ukrašeni kolači od slatkoga tijesta koji su najčešće izrađeni u obliku srca, potkove, vjenčića i konjića.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hr-HR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hr-HR" dirty="0"/>
              <a:t>Obojani su crvenom bojom te ukrašeni žarkim bojama.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hr-HR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hr-HR" dirty="0"/>
              <a:t>U XVIII. i XIX. stoljeću ljudi-licitari su u Zagrebu bili ugledni obrtnici, a njihovi proizvodi vrlo cijenjeni.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hr-HR" dirty="0"/>
          </a:p>
        </p:txBody>
      </p:sp>
      <p:pic>
        <p:nvPicPr>
          <p:cNvPr id="1026" name="Picture 2" descr="C:\Users\Nina\Downloads\licitarsko src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648200" y="1725009"/>
            <a:ext cx="4038600" cy="4038600"/>
          </a:xfrm>
          <a:prstGeom prst="rect">
            <a:avLst/>
          </a:prstGeom>
          <a:noFill/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hr-HR"/>
              <a:t>Licitari</a:t>
            </a:r>
          </a:p>
        </p:txBody>
      </p:sp>
    </p:spTree>
  </p:cSld>
  <p:clrMapOvr>
    <a:masterClrMapping/>
  </p:clrMapOvr>
  <p:transition advTm="4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hr-HR" dirty="0"/>
              <a:t>  Licitari su tradicijski proizvod sjeverne Hrvatske te posebno Hrvatskog zagorja te su kao takvi upisani i u zaštićenu listu UNESCO-</a:t>
            </a:r>
            <a:r>
              <a:rPr lang="hr-HR" dirty="0" err="1"/>
              <a:t>ve</a:t>
            </a:r>
            <a:r>
              <a:rPr lang="hr-HR" dirty="0"/>
              <a:t> svjetske baštine.</a:t>
            </a:r>
          </a:p>
        </p:txBody>
      </p:sp>
      <p:pic>
        <p:nvPicPr>
          <p:cNvPr id="2050" name="Picture 2" descr="C:\Users\Nina\Downloads\lici.jpg"/>
          <p:cNvPicPr>
            <a:picLocks noChangeAspect="1" noChangeArrowheads="1"/>
          </p:cNvPicPr>
          <p:nvPr/>
        </p:nvPicPr>
        <p:blipFill rotWithShape="1">
          <a:blip r:embed="rId2"/>
          <a:srcRect l="5401" r="5763" b="-1"/>
          <a:stretch/>
        </p:blipFill>
        <p:spPr bwMode="auto">
          <a:xfrm>
            <a:off x="4648200" y="1481328"/>
            <a:ext cx="4038600" cy="4525963"/>
          </a:xfrm>
          <a:prstGeom prst="rect">
            <a:avLst/>
          </a:prstGeom>
          <a:noFill/>
        </p:spPr>
      </p:pic>
      <p:sp>
        <p:nvSpPr>
          <p:cNvPr id="71" name="Title 3">
            <a:extLst>
              <a:ext uri="{FF2B5EF4-FFF2-40B4-BE49-F238E27FC236}">
                <a16:creationId xmlns:a16="http://schemas.microsoft.com/office/drawing/2014/main" id="{674A65D8-BF65-48EC-8F95-2D1A008A9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r-HR" dirty="0"/>
              <a:t> Što su licitari?</a:t>
            </a:r>
            <a:endParaRPr lang="en-US" dirty="0"/>
          </a:p>
        </p:txBody>
      </p:sp>
    </p:spTree>
  </p:cSld>
  <p:clrMapOvr>
    <a:masterClrMapping/>
  </p:clrMapOvr>
  <p:transition advTm="4000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omilanje">
  <a:themeElements>
    <a:clrScheme name="Gomilanj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Gomilanj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Gomilanj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2135</Words>
  <Application>Microsoft Office PowerPoint</Application>
  <PresentationFormat>On-screen Show (4:3)</PresentationFormat>
  <Paragraphs>181</Paragraphs>
  <Slides>43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3" baseType="lpstr">
      <vt:lpstr>Algerian</vt:lpstr>
      <vt:lpstr>Blackadder ITC</vt:lpstr>
      <vt:lpstr>Courier New</vt:lpstr>
      <vt:lpstr>Lucida Sans Unicode</vt:lpstr>
      <vt:lpstr>Symbol</vt:lpstr>
      <vt:lpstr>Verdana</vt:lpstr>
      <vt:lpstr>Wingdings</vt:lpstr>
      <vt:lpstr>Wingdings 2</vt:lpstr>
      <vt:lpstr>Wingdings 3</vt:lpstr>
      <vt:lpstr>Gomilanje</vt:lpstr>
      <vt:lpstr>INTERDISCIPLINARNI PROJEKT</vt:lpstr>
      <vt:lpstr>PowerPoint Presentation</vt:lpstr>
      <vt:lpstr>PowerPoint Presentation</vt:lpstr>
      <vt:lpstr>Priroda i društvo</vt:lpstr>
      <vt:lpstr>PowerPoint Presentation</vt:lpstr>
      <vt:lpstr>PowerPoint Presentation</vt:lpstr>
      <vt:lpstr>PowerPoint Presentation</vt:lpstr>
      <vt:lpstr>Licitari</vt:lpstr>
      <vt:lpstr> Što su licitari?</vt:lpstr>
      <vt:lpstr>U tom, relativno kratkom razdoblju Iso Kršnjavi je u potpunosti reformirao i modernizirao društveno- -kulturni život u Hrvatskoj, odredivši mu osnovne smjernice razvoja tijekom 20. stoljeća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LIKOVNA KULTURA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Šestinska nošnja</vt:lpstr>
      <vt:lpstr>Šestinski kišobran</vt:lpstr>
      <vt:lpstr>Vanja Radauš</vt:lpstr>
      <vt:lpstr>PowerPoint Presentation</vt:lpstr>
      <vt:lpstr>PowerPoint Presentation</vt:lpstr>
      <vt:lpstr>   A. G. Matoš Gnijezdo bez sokola Mom ocu </vt:lpstr>
      <vt:lpstr>GLAZBENA KULUTRA</vt:lpstr>
      <vt:lpstr>PowerPoint Presentation</vt:lpstr>
      <vt:lpstr>Zajc, Ivan, ml. (Zaytz, Zajitz, Giovanni von) </vt:lpstr>
      <vt:lpstr>HRVATSKI JEZIK</vt:lpstr>
      <vt:lpstr>…te ja kao Hrvat brat sam sviju ljudi    i kud god idem sa mnom je    Hrvatska. </vt:lpstr>
      <vt:lpstr>Popis literature:</vt:lpstr>
      <vt:lpstr>Projekt je realiziran u suradnji s kolegicom Martom Ćuže, profesoricom Glazbene kulture, Ijanom Somijem, profesorom Informatike i Zoranom Kakšom, profesorom Likovne kulture.  Jasna Brnetić jasnabrnetic@gmail.com            Jasmina Sofilić jsofilic@gmail.com      Osnovna škola Matka Laginje, Laginjina 13, Zagreb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INTERDISCIPLINARNI PROJEKT</dc:title>
  <dc:creator>marta kokolo</dc:creator>
  <cp:lastModifiedBy>Gordana Ivančić</cp:lastModifiedBy>
  <cp:revision>8</cp:revision>
  <dcterms:created xsi:type="dcterms:W3CDTF">2020-07-01T19:47:38Z</dcterms:created>
  <dcterms:modified xsi:type="dcterms:W3CDTF">2020-07-07T12:14:10Z</dcterms:modified>
</cp:coreProperties>
</file>