
<file path=[Content_Types].xml><?xml version="1.0" encoding="utf-8"?>
<Types xmlns="http://schemas.openxmlformats.org/package/2006/content-types">
  <Default Extension="heic" ContentType="image/heic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280D8A-31FA-4C88-BB16-E1D1A8F96EEF}" v="55" dt="2023-03-06T16:18:05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549D6DC-E1CB-4874-BF52-C3407230D20E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9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6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1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7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0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5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0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0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5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</a:extLst>
            </p:cNvPr>
            <p:cNvCxnSpPr>
              <a:cxnSpLocks/>
            </p:cNvCxnSpPr>
            <p:nvPr/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</a:extLst>
            </p:cNvPr>
            <p:cNvCxnSpPr>
              <a:cxnSpLocks/>
            </p:cNvCxnSpPr>
            <p:nvPr/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</a:extLst>
            </p:cNvPr>
            <p:cNvSpPr/>
            <p:nvPr/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</a:extLst>
            </p:cNvPr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9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heic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1B63EEE-B5E3-42ED-90DF-2948123C7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667" y="4738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DC7BE8-B819-4865-ACAD-6EE9C972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C9AB00-EF0D-4621-BAA6-149A927DC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0"/>
            <a:ext cx="12192000" cy="6857912"/>
            <a:chOff x="572" y="0"/>
            <a:chExt cx="12192000" cy="685791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E717950-671C-4648-A67E-18875C669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 flipV="1">
              <a:off x="6091410" y="574154"/>
              <a:ext cx="4590" cy="569388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1BECCE-7ED9-446D-A97D-57E8FF759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" y="0"/>
              <a:ext cx="12192000" cy="6857912"/>
              <a:chOff x="572" y="0"/>
              <a:chExt cx="12192000" cy="685791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0D499E1-048B-4EBD-A2B9-C31EC76B8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667" y="6276706"/>
                <a:ext cx="12189811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FDE6FD2-F740-4F21-BDDD-5503189E1B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72" y="580876"/>
                <a:ext cx="121920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1F892CE-3849-449F-BDAC-6721134588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8134324" y="3428956"/>
                <a:ext cx="6857912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2299FA2-8995-44B7-B0A0-05C208AD60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-2794261" y="3428956"/>
                <a:ext cx="6857912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268D434C-5DF6-419D-8E03-A19225719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151" y="1289050"/>
            <a:ext cx="4668835" cy="2538535"/>
          </a:xfrm>
        </p:spPr>
        <p:txBody>
          <a:bodyPr>
            <a:normAutofit fontScale="90000"/>
          </a:bodyPr>
          <a:lstStyle/>
          <a:p>
            <a:pPr algn="just">
              <a:lnSpc>
                <a:spcPct val="90000"/>
              </a:lnSpc>
            </a:pPr>
            <a:r>
              <a:rPr lang="hr-HR" sz="4800" dirty="0">
                <a:solidFill>
                  <a:srgbClr val="0070C0"/>
                </a:solidFill>
                <a:latin typeface="Gruschudru basic" panose="02000000000000000000" pitchFamily="2" charset="0"/>
              </a:rPr>
              <a:t>IZAZOVI</a:t>
            </a:r>
            <a:br>
              <a:rPr lang="hr-HR" sz="4800" dirty="0">
                <a:solidFill>
                  <a:srgbClr val="0070C0"/>
                </a:solidFill>
                <a:latin typeface="Gruschudru basic" panose="02000000000000000000" pitchFamily="2" charset="0"/>
              </a:rPr>
            </a:br>
            <a:br>
              <a:rPr lang="hr-HR" sz="4800" dirty="0">
                <a:solidFill>
                  <a:srgbClr val="0070C0"/>
                </a:solidFill>
                <a:latin typeface="Gruschudru basic" panose="02000000000000000000" pitchFamily="2" charset="0"/>
              </a:rPr>
            </a:br>
            <a:r>
              <a:rPr lang="hr-HR" sz="4800" dirty="0">
                <a:solidFill>
                  <a:srgbClr val="0070C0"/>
                </a:solidFill>
                <a:latin typeface="Gruschudru basic" panose="02000000000000000000" pitchFamily="2" charset="0"/>
              </a:rPr>
              <a:t> ČITANJA</a:t>
            </a:r>
            <a:br>
              <a:rPr lang="hr-HR" sz="4400" dirty="0"/>
            </a:br>
            <a:endParaRPr lang="hr-HR" sz="44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60CB0FF-AD41-4C45-91F8-900E9810D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151" y="3905251"/>
            <a:ext cx="4668835" cy="17335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hr-HR" dirty="0"/>
          </a:p>
          <a:p>
            <a:pPr algn="r"/>
            <a:r>
              <a:rPr lang="hr-HR" dirty="0"/>
              <a:t>2. a razred OŠ CAVTAT</a:t>
            </a:r>
          </a:p>
          <a:p>
            <a:pPr algn="r"/>
            <a:r>
              <a:rPr lang="hr-HR" dirty="0"/>
              <a:t>učiteljica Marija Vlahusin</a:t>
            </a:r>
          </a:p>
        </p:txBody>
      </p:sp>
      <p:pic>
        <p:nvPicPr>
          <p:cNvPr id="4" name="Picture 3" descr="Vector background of vibrant colours splashing">
            <a:extLst>
              <a:ext uri="{FF2B5EF4-FFF2-40B4-BE49-F238E27FC236}">
                <a16:creationId xmlns:a16="http://schemas.microsoft.com/office/drawing/2014/main" id="{D9018E45-8A3D-18BF-3282-4446C2320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90" r="10460" b="-1"/>
          <a:stretch/>
        </p:blipFill>
        <p:spPr>
          <a:xfrm>
            <a:off x="6371620" y="952989"/>
            <a:ext cx="4874230" cy="488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61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99DA3B-802C-438E-ABC2-23FDD822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  <a:latin typeface="Gruschudru basic" panose="02000000000000000000" pitchFamily="2" charset="0"/>
              </a:rPr>
              <a:t>ZAVRŠNA RIJEČ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EF2E07C-3C0A-47CF-BEBC-3344F8B0F723}"/>
              </a:ext>
            </a:extLst>
          </p:cNvPr>
          <p:cNvSpPr txBox="1"/>
          <p:nvPr/>
        </p:nvSpPr>
        <p:spPr>
          <a:xfrm>
            <a:off x="923278" y="2057083"/>
            <a:ext cx="10262586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Gruschudru basic" panose="02000000000000000000" pitchFamily="2" charset="0"/>
              </a:rPr>
              <a:t>Za ovu školsku godinu IZAZOVI ČITANJA su, nažalost, završeni.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Gruschudru basic" panose="02000000000000000000" pitchFamily="2" charset="0"/>
              </a:rPr>
              <a:t>Moji učenici su uvidjeli da je najvažnije čitati, bilo gdje i bilo kad, što je i bio jedan od najvažnijih ciljeva ovogodišnjeg projekta 2. a razreda.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Gruschudru basic" panose="02000000000000000000" pitchFamily="2" charset="0"/>
              </a:rPr>
              <a:t>Na njihov prijedlog i dogodine nastavljamo s projektom.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Gruschudru basic" panose="02000000000000000000" pitchFamily="2" charset="0"/>
              </a:rPr>
              <a:t>Moja očekivanja su se u potpunosti ispunila. Pozitivne reakcije roditelja dodatno su uokvirile sve blagodati ovog projekta.</a:t>
            </a:r>
          </a:p>
          <a:p>
            <a:r>
              <a:rPr lang="hr-HR" sz="1600" dirty="0">
                <a:latin typeface="Gruschudru basic" panose="02000000000000000000" pitchFamily="2" charset="0"/>
              </a:rPr>
              <a:t>Za kraj dva, meni draga citata:</a:t>
            </a:r>
          </a:p>
          <a:p>
            <a:endParaRPr lang="hr-HR" sz="1600" dirty="0">
              <a:latin typeface="Gruschudru basic" panose="02000000000000000000" pitchFamily="2" charset="0"/>
            </a:endParaRPr>
          </a:p>
          <a:p>
            <a:r>
              <a:rPr lang="hr-HR" dirty="0">
                <a:solidFill>
                  <a:srgbClr val="0070C0"/>
                </a:solidFill>
                <a:latin typeface="Gruschudru basic" panose="02000000000000000000" pitchFamily="2" charset="0"/>
              </a:rPr>
              <a:t>„Nastavite čitati. To je jedna od najčudesnijih avantura koje svatko može imati.”</a:t>
            </a:r>
          </a:p>
          <a:p>
            <a:pPr algn="r"/>
            <a:r>
              <a:rPr lang="hr-HR" dirty="0">
                <a:solidFill>
                  <a:srgbClr val="0070C0"/>
                </a:solidFill>
                <a:latin typeface="Gruschudru basic" panose="02000000000000000000" pitchFamily="2" charset="0"/>
              </a:rPr>
              <a:t>Lloyd Alexander</a:t>
            </a:r>
          </a:p>
          <a:p>
            <a:r>
              <a:rPr lang="hr-HR" dirty="0">
                <a:solidFill>
                  <a:srgbClr val="00B050"/>
                </a:solidFill>
                <a:latin typeface="Gruschudru basic" panose="02000000000000000000" pitchFamily="2" charset="0"/>
              </a:rPr>
              <a:t>„Knjiga je san koji držite u ruci.”</a:t>
            </a:r>
          </a:p>
          <a:p>
            <a:r>
              <a:rPr lang="hr-HR" dirty="0">
                <a:solidFill>
                  <a:srgbClr val="00B050"/>
                </a:solidFill>
                <a:latin typeface="Gruschudru basic" panose="02000000000000000000" pitchFamily="2" charset="0"/>
              </a:rPr>
              <a:t>                                                    Neil </a:t>
            </a:r>
            <a:r>
              <a:rPr lang="hr-HR" dirty="0" err="1">
                <a:solidFill>
                  <a:srgbClr val="00B050"/>
                </a:solidFill>
                <a:latin typeface="Gruschudru basic" panose="02000000000000000000" pitchFamily="2" charset="0"/>
              </a:rPr>
              <a:t>Gaiman</a:t>
            </a:r>
            <a:endParaRPr lang="hr-HR" dirty="0">
              <a:solidFill>
                <a:srgbClr val="00B050"/>
              </a:solidFill>
              <a:latin typeface="Gruschudru basic" panose="02000000000000000000" pitchFamily="2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114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9AD101-BC08-433A-AD99-409B66C2D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788242-4E16-4277-AC99-8601B722B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3ED5E28-4045-4B7B-B708-A69D66CD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1338"/>
            <a:ext cx="5490073" cy="738316"/>
          </a:xfrm>
        </p:spPr>
        <p:txBody>
          <a:bodyPr anchor="b">
            <a:normAutofit fontScale="90000"/>
          </a:bodyPr>
          <a:lstStyle/>
          <a:p>
            <a:r>
              <a:rPr lang="hr-HR" b="1" dirty="0">
                <a:latin typeface="Gruschudru basic" panose="02000000000000000000" pitchFamily="2" charset="0"/>
              </a:rPr>
              <a:t>UVODNA RIJEČ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4611C9-4F1B-4BAA-A971-28268E6E9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091"/>
            <a:ext cx="5355498" cy="495057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1600" dirty="0">
                <a:latin typeface="Gruschudru basic" panose="02000000000000000000" pitchFamily="2" charset="0"/>
              </a:rPr>
              <a:t>Važnost čitanja stalno naglašavam, čitanje redovito potičem, svake godine osmislim projekt o dobrobiti čitanja. Ove školske godine na red je došao IZAZOV ČITANJA.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1600" dirty="0">
                <a:latin typeface="Gruschudru basic" panose="02000000000000000000" pitchFamily="2" charset="0"/>
              </a:rPr>
              <a:t>Pripremajući se za 2. razred, naišla sam na primjere poticanja čitanja putem izazova, što me potaklo na malo istraživanje. Vidjela sam da to nije tako teško i sama sebi postavila izazov da projekt osmislim i provedem.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1600" dirty="0">
                <a:latin typeface="Gruschudru basic" panose="02000000000000000000" pitchFamily="2" charset="0"/>
              </a:rPr>
              <a:t>Nakon osmišljavanja zadatka i određivanja vremena provođenja, na roditeljskom sastanku predstavila sam projekt roditeljima i od njih dobila „zeleno svjetlo”.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1600" dirty="0">
                <a:latin typeface="Gruschudru basic" panose="02000000000000000000" pitchFamily="2" charset="0"/>
              </a:rPr>
              <a:t>Učenici su od prvog upoznavanja s projektom pokazali veliko zanimanje, ali prvo smo ponovili zašto nam je čitanje važno.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C7C3B1-A762-4683-8DC0-FDE202C7D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3816" y="-6437"/>
            <a:ext cx="4133500" cy="6864437"/>
            <a:chOff x="7433816" y="-6437"/>
            <a:chExt cx="4133500" cy="686443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19ED225-F3C7-4528-920C-245DFBA2E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3816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990343-EA5D-4B3B-8816-6084C5BE8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6B7FCFF-F925-4BD3-9747-281D76020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58133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256022A-471C-402E-8FB7-07349DE5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6276734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Slika 4">
            <a:extLst>
              <a:ext uri="{FF2B5EF4-FFF2-40B4-BE49-F238E27FC236}">
                <a16:creationId xmlns:a16="http://schemas.microsoft.com/office/drawing/2014/main" id="{049D4015-35F5-48BC-8A72-443A715C2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645" y="1319652"/>
            <a:ext cx="3907461" cy="428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9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72CF2FFA-E5CA-4AD3-AC40-8695DC3271BE}"/>
              </a:ext>
            </a:extLst>
          </p:cNvPr>
          <p:cNvSpPr txBox="1"/>
          <p:nvPr/>
        </p:nvSpPr>
        <p:spPr>
          <a:xfrm flipH="1" flipV="1">
            <a:off x="9155096" y="5823751"/>
            <a:ext cx="104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.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8B42FE4-B624-470D-9D21-BAE6432F6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1"/>
            <a:ext cx="10515600" cy="83095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C00000"/>
                </a:solidFill>
                <a:latin typeface="Gruschudru basic" panose="02000000000000000000" pitchFamily="2" charset="0"/>
              </a:rPr>
              <a:t>CILJ PROJEKTA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B1D124C-9251-4645-A32A-647934F07EC4}"/>
              </a:ext>
            </a:extLst>
          </p:cNvPr>
          <p:cNvSpPr txBox="1"/>
          <p:nvPr/>
        </p:nvSpPr>
        <p:spPr>
          <a:xfrm>
            <a:off x="838200" y="2138557"/>
            <a:ext cx="10578483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hr-HR" sz="2400" dirty="0">
                <a:latin typeface="Gruschudru basic" panose="02000000000000000000" pitchFamily="2" charset="0"/>
              </a:rPr>
              <a:t>Promicati čitanje kroz razumijevanje komunikacije i potpunije shvaćanje </a:t>
            </a:r>
          </a:p>
          <a:p>
            <a:r>
              <a:rPr lang="hr-HR" sz="2400" dirty="0">
                <a:latin typeface="Gruschudru basic" panose="02000000000000000000" pitchFamily="2" charset="0"/>
              </a:rPr>
              <a:t>onoga što nam u životu pomaže. Povećanje emotivne inteligencije i </a:t>
            </a:r>
          </a:p>
          <a:p>
            <a:r>
              <a:rPr lang="hr-HR" sz="2400" dirty="0">
                <a:latin typeface="Gruschudru basic" panose="02000000000000000000" pitchFamily="2" charset="0"/>
              </a:rPr>
              <a:t>tolerancije, razvoj samosvijesti, samopouzdanja i vrijednosti važnih za </a:t>
            </a:r>
          </a:p>
          <a:p>
            <a:r>
              <a:rPr lang="hr-HR" sz="2400" dirty="0">
                <a:latin typeface="Gruschudru basic" panose="02000000000000000000" pitchFamily="2" charset="0"/>
              </a:rPr>
              <a:t>kvalitetu života. </a:t>
            </a:r>
          </a:p>
          <a:p>
            <a:pPr algn="ctr"/>
            <a:r>
              <a:rPr lang="hr-HR" sz="2400" dirty="0">
                <a:solidFill>
                  <a:srgbClr val="C00000"/>
                </a:solidFill>
                <a:latin typeface="Gruschudru basic" panose="02000000000000000000" pitchFamily="2" charset="0"/>
              </a:rPr>
              <a:t>Osvijesti potrebu za svakodnevnim čitanjem, nekad i na </a:t>
            </a:r>
          </a:p>
          <a:p>
            <a:pPr algn="ctr"/>
            <a:r>
              <a:rPr lang="hr-HR" sz="2400" dirty="0">
                <a:solidFill>
                  <a:srgbClr val="C00000"/>
                </a:solidFill>
                <a:latin typeface="Gruschudru basic" panose="02000000000000000000" pitchFamily="2" charset="0"/>
              </a:rPr>
              <a:t>zabavan i neobičan način.</a:t>
            </a:r>
          </a:p>
          <a:p>
            <a:endParaRPr lang="hr-HR" sz="2400" dirty="0">
              <a:latin typeface="Gruschudru basic" panose="02000000000000000000" pitchFamily="2" charset="0"/>
            </a:endParaRPr>
          </a:p>
          <a:p>
            <a:pPr marL="457200" indent="-457200">
              <a:buAutoNum type="arabicPeriod"/>
            </a:pPr>
            <a:r>
              <a:rPr lang="hr-HR" sz="2400" dirty="0">
                <a:latin typeface="Gruschudru basic" panose="02000000000000000000" pitchFamily="2" charset="0"/>
              </a:rPr>
              <a:t>IZAZOV ČITANJA 27. 12. 2022. – 5. 1. 2023.</a:t>
            </a:r>
          </a:p>
          <a:p>
            <a:endParaRPr lang="hr-HR" sz="2400" dirty="0">
              <a:latin typeface="Gruschudru basic" panose="02000000000000000000" pitchFamily="2" charset="0"/>
            </a:endParaRPr>
          </a:p>
          <a:p>
            <a:r>
              <a:rPr lang="hr-HR" sz="2400" dirty="0">
                <a:latin typeface="Gruschudru basic" panose="02000000000000000000" pitchFamily="2" charset="0"/>
              </a:rPr>
              <a:t>2.  IZAZOV ČITANJA 20. 2. 2023. – 24. 2. 2023.</a:t>
            </a:r>
          </a:p>
          <a:p>
            <a:endParaRPr lang="hr-HR" sz="2400" dirty="0">
              <a:latin typeface="Gruschudru bas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01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1B63EEE-B5E3-42ED-90DF-2948123C7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667" y="4738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DC7BE8-B819-4865-ACAD-6EE9C972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6C9AB00-EF0D-4621-BAA6-149A927DC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0"/>
            <a:ext cx="12192000" cy="6857912"/>
            <a:chOff x="572" y="0"/>
            <a:chExt cx="12192000" cy="685791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E717950-671C-4648-A67E-18875C669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 flipV="1">
              <a:off x="6091410" y="574154"/>
              <a:ext cx="4590" cy="569388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51BECCE-7ED9-446D-A97D-57E8FF759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" y="0"/>
              <a:ext cx="12192000" cy="6857912"/>
              <a:chOff x="572" y="0"/>
              <a:chExt cx="12192000" cy="6857912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0D499E1-048B-4EBD-A2B9-C31EC76B8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667" y="6276706"/>
                <a:ext cx="12189811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FDE6FD2-F740-4F21-BDDD-5503189E1B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72" y="580876"/>
                <a:ext cx="121920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1F892CE-3849-449F-BDAC-6721134588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8134324" y="3428956"/>
                <a:ext cx="6857912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2299FA2-8995-44B7-B0A0-05C208AD60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-2794261" y="3428956"/>
                <a:ext cx="6857912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79B83821-B78C-4BB2-A18E-32751A1D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51" y="1289050"/>
            <a:ext cx="4668835" cy="38244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Gruschudru basic"/>
              </a:rPr>
              <a:t>ZADATCI</a:t>
            </a:r>
            <a:br>
              <a:rPr lang="hr-HR" b="1" dirty="0">
                <a:latin typeface="Gruschudru basic" panose="02000000000000000000" pitchFamily="2" charset="0"/>
              </a:rPr>
            </a:br>
            <a:r>
              <a:rPr lang="en-US" b="1" dirty="0">
                <a:solidFill>
                  <a:srgbClr val="C00000"/>
                </a:solidFill>
                <a:latin typeface="Gruschudru basic"/>
              </a:rPr>
              <a:t> IZAZOVA ČITANJA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BA0534E-E110-47AC-A635-7DF793DAEF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"/>
          <a:stretch/>
        </p:blipFill>
        <p:spPr>
          <a:xfrm>
            <a:off x="6200864" y="599866"/>
            <a:ext cx="1846406" cy="569388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4C457C2-2705-4435-9383-E2E207E36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396" y="580874"/>
            <a:ext cx="1775614" cy="2847683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7AE96188-A880-4E8C-8B2D-CDFC5EC95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541" y="3421625"/>
            <a:ext cx="1798138" cy="284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74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59AD101-BC08-433A-AD99-409B66C2D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788242-4E16-4277-AC99-8601B722B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CAECFAD-B01E-4CD6-998D-2338D6A36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337"/>
            <a:ext cx="3798436" cy="206026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Gruschudru basic" panose="02000000000000000000" pitchFamily="2" charset="0"/>
              </a:rPr>
              <a:t>1. IZAZOV ČITANJA U RIJEČI I SLICI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02488F3-9148-4398-A121-FAA20A411CF4}"/>
              </a:ext>
            </a:extLst>
          </p:cNvPr>
          <p:cNvSpPr txBox="1"/>
          <p:nvPr/>
        </p:nvSpPr>
        <p:spPr>
          <a:xfrm>
            <a:off x="838200" y="2788920"/>
            <a:ext cx="3798436" cy="33880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Kako se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prvi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dio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zimskog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odmora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približavao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,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tako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je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nestrpljenje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raslo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Učenici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su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čekali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vidjeti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zadatke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, a ja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njihovu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reakciju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i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rezultate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Bili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su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iznenađeni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zadatcima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,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postavljali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 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su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 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mnoga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pitanja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,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ali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su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s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veseljem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prihvatili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izazov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Od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naše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tete Ivane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dobio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je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svatko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svoju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slikovnicu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,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krenuli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 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su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na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„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praznike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”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i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čarolija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izazova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čitanja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mogla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 je 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početi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…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E5E049A-4A23-44CB-B5ED-030BD25A1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67689" y="-6437"/>
            <a:ext cx="6399627" cy="6864437"/>
            <a:chOff x="5167689" y="-6437"/>
            <a:chExt cx="6399627" cy="686443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B47A15-9292-4357-AA25-E187AC166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67689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266E215-42AC-4D6A-A37F-B0C2E2FB9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C49225-8670-4B30-BEA8-3CDE3C6DD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67689" y="581337"/>
              <a:ext cx="6399627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12D652B-23A7-429E-A3E1-62ABA17B8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67689" y="6276734"/>
              <a:ext cx="6399627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64F55F8-5EFF-4E16-95C1-83B24DDE8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67689" y="3389697"/>
              <a:ext cx="6399627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Slika 3">
            <a:extLst>
              <a:ext uri="{FF2B5EF4-FFF2-40B4-BE49-F238E27FC236}">
                <a16:creationId xmlns:a16="http://schemas.microsoft.com/office/drawing/2014/main" id="{51A5D1F4-3AF4-4D50-9C54-6402F473B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28" y="650251"/>
            <a:ext cx="1809995" cy="552670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D15BACA-01EB-488E-B747-F67681737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772" y="2202197"/>
            <a:ext cx="4412266" cy="28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2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E9BF17-80FA-49A7-BBAF-184C8F70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 descr="Slika na kojoj se prikazuje tekst, na zatvorenom, zid, stol&#10;&#10;Opis je automatski generiran">
            <a:extLst>
              <a:ext uri="{FF2B5EF4-FFF2-40B4-BE49-F238E27FC236}">
                <a16:creationId xmlns:a16="http://schemas.microsoft.com/office/drawing/2014/main" id="{E1FF8A25-919D-41BA-9A3D-B38F146D1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20" y="828757"/>
            <a:ext cx="1948630" cy="25981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Slika 5" descr="Slika na kojoj se prikazuje tekst, na zatvorenom, osoba&#10;&#10;Opis je automatski generiran">
            <a:extLst>
              <a:ext uri="{FF2B5EF4-FFF2-40B4-BE49-F238E27FC236}">
                <a16:creationId xmlns:a16="http://schemas.microsoft.com/office/drawing/2014/main" id="{A8CD41A2-2FD4-4AF8-8577-278914F16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17" y="659765"/>
            <a:ext cx="2059859" cy="27464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Slika 7" descr="Slika na kojoj se prikazuje na zatvorenom&#10;&#10;Opis je automatski generiran">
            <a:extLst>
              <a:ext uri="{FF2B5EF4-FFF2-40B4-BE49-F238E27FC236}">
                <a16:creationId xmlns:a16="http://schemas.microsoft.com/office/drawing/2014/main" id="{2D1BD4BE-04FB-4CC6-AF90-5B6E14FDE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92" y="1656651"/>
            <a:ext cx="1887153" cy="33549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Slika 9" descr="Slika na kojoj se prikazuje na zatvorenom&#10;&#10;Opis je automatski generiran">
            <a:extLst>
              <a:ext uri="{FF2B5EF4-FFF2-40B4-BE49-F238E27FC236}">
                <a16:creationId xmlns:a16="http://schemas.microsoft.com/office/drawing/2014/main" id="{D09B3501-E9C6-4266-9D1F-4087C88F1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24" y="660902"/>
            <a:ext cx="2004913" cy="26732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Slika 11" descr="Slika na kojoj se prikazuje tekst, na zatvorenom, namještaj, zatrpano&#10;&#10;Opis je automatski generiran">
            <a:extLst>
              <a:ext uri="{FF2B5EF4-FFF2-40B4-BE49-F238E27FC236}">
                <a16:creationId xmlns:a16="http://schemas.microsoft.com/office/drawing/2014/main" id="{E27D74FF-D73F-4AA6-8BD5-6DF969B14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934" y="656275"/>
            <a:ext cx="2179198" cy="29055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Slika 13" descr="Slika na kojoj se prikazuje tekst, osoba, čitanje&#10;&#10;Opis je automatski generiran">
            <a:extLst>
              <a:ext uri="{FF2B5EF4-FFF2-40B4-BE49-F238E27FC236}">
                <a16:creationId xmlns:a16="http://schemas.microsoft.com/office/drawing/2014/main" id="{E65356B9-5CC3-4566-A20F-97CB0F6F59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24" y="3523881"/>
            <a:ext cx="2004913" cy="26732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Slika 15" descr="Slika na kojoj se prikazuje zid, na zatvorenom, sofa, sjedište&#10;&#10;Opis je automatski generiran">
            <a:extLst>
              <a:ext uri="{FF2B5EF4-FFF2-40B4-BE49-F238E27FC236}">
                <a16:creationId xmlns:a16="http://schemas.microsoft.com/office/drawing/2014/main" id="{455B12CA-07D9-4643-A954-D8592E5075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33" y="3526502"/>
            <a:ext cx="1948630" cy="25981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8" name="Slika 17" descr="Slika na kojoj se prikazuje tekst, zid, na zatvorenom, osoba&#10;&#10;Opis je automatski generiran">
            <a:extLst>
              <a:ext uri="{FF2B5EF4-FFF2-40B4-BE49-F238E27FC236}">
                <a16:creationId xmlns:a16="http://schemas.microsoft.com/office/drawing/2014/main" id="{AA5B7512-5E08-4C72-BEC0-2D26D9EB13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451" y="3526503"/>
            <a:ext cx="1948630" cy="25981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CE216E16-2292-41CE-944A-13762D4ABE6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6"/>
          <a:stretch/>
        </p:blipFill>
        <p:spPr>
          <a:xfrm rot="5400000">
            <a:off x="6729645" y="4071106"/>
            <a:ext cx="2578340" cy="16736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0583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DE1C2A4-07AC-4931-BB55-109C585A5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0"/>
            <a:ext cx="12192000" cy="6857912"/>
            <a:chOff x="572" y="0"/>
            <a:chExt cx="12192000" cy="6857912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2F4E679-EE44-4368-A9DB-0885B3833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 flipV="1">
              <a:off x="6096000" y="581055"/>
              <a:ext cx="4520" cy="569565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4936CF5-3DDC-44F6-9C3D-659B31F82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" y="0"/>
              <a:ext cx="12192000" cy="6857912"/>
              <a:chOff x="572" y="0"/>
              <a:chExt cx="12192000" cy="6857912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8EA52A28-303F-4B8C-A110-BF8EDC1398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667" y="6276706"/>
                <a:ext cx="12189811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C593429-1971-4E78-AAC7-4D8EE5BEC3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72" y="580876"/>
                <a:ext cx="121920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AFF7FC5C-1A57-437E-9E66-1F97558177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8134324" y="3428956"/>
                <a:ext cx="6857912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3E2A2E1E-5A55-4724-9E05-1EB4F20D29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-2794261" y="3428956"/>
                <a:ext cx="6857912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87C217FA-B162-4537-B25E-41EBF69CA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429"/>
            <a:ext cx="4933950" cy="154318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Gruschudru basic" panose="02000000000000000000" pitchFamily="2" charset="0"/>
              </a:rPr>
              <a:t>2. IZAZOV </a:t>
            </a:r>
            <a:br>
              <a:rPr lang="en-US" b="1" dirty="0">
                <a:latin typeface="Gruschudru basic" panose="02000000000000000000" pitchFamily="2" charset="0"/>
              </a:rPr>
            </a:br>
            <a:r>
              <a:rPr lang="en-US" b="1" dirty="0">
                <a:latin typeface="Gruschudru basic" panose="02000000000000000000" pitchFamily="2" charset="0"/>
              </a:rPr>
              <a:t>ČITANJA U </a:t>
            </a:r>
            <a:br>
              <a:rPr lang="en-US" b="1" dirty="0">
                <a:latin typeface="Gruschudru basic" panose="02000000000000000000" pitchFamily="2" charset="0"/>
              </a:rPr>
            </a:br>
            <a:r>
              <a:rPr lang="en-US" b="1" dirty="0">
                <a:latin typeface="Gruschudru basic" panose="02000000000000000000" pitchFamily="2" charset="0"/>
              </a:rPr>
              <a:t>RIJEČI I SLICI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CF73907-9E8C-41BD-B166-D66E98B2947B}"/>
              </a:ext>
            </a:extLst>
          </p:cNvPr>
          <p:cNvSpPr txBox="1"/>
          <p:nvPr/>
        </p:nvSpPr>
        <p:spPr>
          <a:xfrm>
            <a:off x="838200" y="2854962"/>
            <a:ext cx="4089360" cy="30098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Ponovno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očekivanje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novih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zadataka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,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pogađanje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,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nestrpljenje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Slijedi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zadovoljstvo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novim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zadatcima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Počinjemo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/>
              </a:rPr>
              <a:t>…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Gruschudru basic" panose="02000000000000000000" pitchFamily="2" charset="0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Na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povratku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zamolba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 da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zaokruže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barem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dva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najdraža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zadatka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Može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Gruschudru basic" panose="02000000000000000000" pitchFamily="2" charset="0"/>
              </a:rPr>
              <a:t>!</a:t>
            </a:r>
          </a:p>
        </p:txBody>
      </p:sp>
      <p:pic>
        <p:nvPicPr>
          <p:cNvPr id="4" name="Slika 3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92574EEF-8CE9-4C39-B79A-F47F61591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91" y="580874"/>
            <a:ext cx="1832788" cy="572746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15982A0-940B-44C0-BDD7-BB9BBDC1F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979" y="2040972"/>
            <a:ext cx="4804852" cy="280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31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ADC6B8-B35F-4545-A76B-675D96FC9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Slika na kojoj se prikazuje osoba, na zatvorenom, pidžama&#10;&#10;Opis je automatski generiran">
            <a:extLst>
              <a:ext uri="{FF2B5EF4-FFF2-40B4-BE49-F238E27FC236}">
                <a16:creationId xmlns:a16="http://schemas.microsoft.com/office/drawing/2014/main" id="{22C4A759-A58A-4250-AAE1-20E781FBC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765" y="830050"/>
            <a:ext cx="1893324" cy="25244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Slika 5" descr="Slika na kojoj se prikazuje na zatvorenom, zid, krevet, soba&#10;&#10;Opis je automatski generiran">
            <a:extLst>
              <a:ext uri="{FF2B5EF4-FFF2-40B4-BE49-F238E27FC236}">
                <a16:creationId xmlns:a16="http://schemas.microsoft.com/office/drawing/2014/main" id="{C9F9FD4C-F3FA-46FD-9C60-AC92C7F56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060" y="196645"/>
            <a:ext cx="2145890" cy="2861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Slika 7" descr="Slika na kojoj se prikazuje zid, na zatvorenom, pod&#10;&#10;Opis je automatski generiran">
            <a:extLst>
              <a:ext uri="{FF2B5EF4-FFF2-40B4-BE49-F238E27FC236}">
                <a16:creationId xmlns:a16="http://schemas.microsoft.com/office/drawing/2014/main" id="{33B86C23-06A3-4254-871F-0ED327CBF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38" y="3716265"/>
            <a:ext cx="1529531" cy="2039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Slika 9" descr="Slika na kojoj se prikazuje krevet, na zatvorenom, zid, spavaća soba&#10;&#10;Opis je automatski generiran">
            <a:extLst>
              <a:ext uri="{FF2B5EF4-FFF2-40B4-BE49-F238E27FC236}">
                <a16:creationId xmlns:a16="http://schemas.microsoft.com/office/drawing/2014/main" id="{8AAFEF9F-A476-47ED-82D0-1928E7E07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86" y="3274142"/>
            <a:ext cx="2192717" cy="29236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Slika 11" descr="Slika na kojoj se prikazuje na zatvorenom, zid, pod, sjedenje&#10;&#10;Opis je automatski generiran">
            <a:extLst>
              <a:ext uri="{FF2B5EF4-FFF2-40B4-BE49-F238E27FC236}">
                <a16:creationId xmlns:a16="http://schemas.microsoft.com/office/drawing/2014/main" id="{A1D1A990-3F8D-4E49-8FBD-549F786AC8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27" y="558968"/>
            <a:ext cx="2145891" cy="28611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Slika 13" descr="Slika na kojoj se prikazuje na zatvorenom, zavjesa&#10;&#10;Opis je automatski generiran">
            <a:extLst>
              <a:ext uri="{FF2B5EF4-FFF2-40B4-BE49-F238E27FC236}">
                <a16:creationId xmlns:a16="http://schemas.microsoft.com/office/drawing/2014/main" id="{4AFF36C7-FA5E-45E1-AE2A-A48EE92077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37" y="307603"/>
            <a:ext cx="1670532" cy="336391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6" name="Slika 15" descr="Slika na kojoj se prikazuje tekst&#10;&#10;Opis je automatski generiran">
            <a:extLst>
              <a:ext uri="{FF2B5EF4-FFF2-40B4-BE49-F238E27FC236}">
                <a16:creationId xmlns:a16="http://schemas.microsoft.com/office/drawing/2014/main" id="{8424CB46-A50B-4797-B1BD-54FC320224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7" y="862396"/>
            <a:ext cx="2247172" cy="2996229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17BBF201-4320-4142-B29F-38EE45A702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1" y="4090072"/>
            <a:ext cx="3373754" cy="18977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Slika 19" descr="Slika na kojoj se prikazuje osoba, na zatvorenom&#10;&#10;Opis je automatski generiran">
            <a:extLst>
              <a:ext uri="{FF2B5EF4-FFF2-40B4-BE49-F238E27FC236}">
                <a16:creationId xmlns:a16="http://schemas.microsoft.com/office/drawing/2014/main" id="{B2532571-760E-4815-833E-215FFBA88F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03" y="3846719"/>
            <a:ext cx="1929706" cy="25729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4" name="Slika 23" descr="Slika na kojoj se prikazuje osoba, zid, na zatvorenom, dječak&#10;&#10;Opis je automatski generiran">
            <a:extLst>
              <a:ext uri="{FF2B5EF4-FFF2-40B4-BE49-F238E27FC236}">
                <a16:creationId xmlns:a16="http://schemas.microsoft.com/office/drawing/2014/main" id="{696166A0-A188-4F58-97DF-B0EB6FB90F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91" y="4143723"/>
            <a:ext cx="1598809" cy="2131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0061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16F6374-2300-41FF-BA7E-22FADCD9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864D9E-0A0C-482E-86DE-9C4E729C3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8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BCD9541-EDF2-4BDB-AB77-C7593A6B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6" y="579694"/>
            <a:ext cx="3910046" cy="29302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b="1" dirty="0">
                <a:solidFill>
                  <a:srgbClr val="C00000"/>
                </a:solidFill>
                <a:latin typeface="Gruschudru basic" panose="02000000000000000000" pitchFamily="2" charset="0"/>
              </a:rPr>
              <a:t>SVE ISPUNJENO I OBOJANO!</a:t>
            </a:r>
            <a:endParaRPr lang="en-US" b="1" dirty="0">
              <a:solidFill>
                <a:srgbClr val="C00000"/>
              </a:solidFill>
              <a:latin typeface="Gruschudru basic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AB4E6D-DF14-460C-9AFF-107845893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71535" y="-6437"/>
            <a:ext cx="6400800" cy="6864437"/>
            <a:chOff x="5171535" y="-6437"/>
            <a:chExt cx="6400800" cy="686443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58C3964-BF34-4211-835A-24B827B77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581337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C498194-83A5-4CCE-AA0B-12C3FE68E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6276734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125AC6-B711-4F7C-B0D2-8369A8D67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5171535" y="0"/>
              <a:ext cx="0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543B8FC-DC9A-4AC0-BF25-85AF5B49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11DDAE9-A410-4735-8FF2-86DA55E82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3429000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Slika 4">
            <a:extLst>
              <a:ext uri="{FF2B5EF4-FFF2-40B4-BE49-F238E27FC236}">
                <a16:creationId xmlns:a16="http://schemas.microsoft.com/office/drawing/2014/main" id="{101B6AB0-B3D4-46D5-8910-B65B3DF12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081" y="602977"/>
            <a:ext cx="3661788" cy="281957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2AEF6A0-25C9-4F46-AAC0-CF02FCC1DD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8" t="3333" r="21062" b="1407"/>
          <a:stretch/>
        </p:blipFill>
        <p:spPr>
          <a:xfrm rot="16200000">
            <a:off x="7050800" y="2285890"/>
            <a:ext cx="2679329" cy="512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91668"/>
      </p:ext>
    </p:extLst>
  </p:cSld>
  <p:clrMapOvr>
    <a:masterClrMapping/>
  </p:clrMapOvr>
</p:sld>
</file>

<file path=ppt/theme/theme1.xml><?xml version="1.0" encoding="utf-8"?>
<a:theme xmlns:a="http://schemas.openxmlformats.org/drawingml/2006/main" name="ArchVTI">
  <a:themeElements>
    <a:clrScheme name="Custom 42">
      <a:dk1>
        <a:sysClr val="windowText" lastClr="000000"/>
      </a:dk1>
      <a:lt1>
        <a:sysClr val="window" lastClr="FFFFFF"/>
      </a:lt1>
      <a:dk2>
        <a:srgbClr val="642626"/>
      </a:dk2>
      <a:lt2>
        <a:srgbClr val="F3F0E9"/>
      </a:lt2>
      <a:accent1>
        <a:srgbClr val="556D6F"/>
      </a:accent1>
      <a:accent2>
        <a:srgbClr val="C05050"/>
      </a:accent2>
      <a:accent3>
        <a:srgbClr val="BF873A"/>
      </a:accent3>
      <a:accent4>
        <a:srgbClr val="D8897E"/>
      </a:accent4>
      <a:accent5>
        <a:srgbClr val="A4976B"/>
      </a:accent5>
      <a:accent6>
        <a:srgbClr val="D49D8C"/>
      </a:accent6>
      <a:hlink>
        <a:srgbClr val="D13D6E"/>
      </a:hlink>
      <a:folHlink>
        <a:srgbClr val="6C9D92"/>
      </a:folHlink>
    </a:clrScheme>
    <a:fontScheme name="Custom 16">
      <a:majorFont>
        <a:latin typeface="Footlight M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VTI" id="{23FE938F-4DF0-4C94-8546-C2AC6D26660D}" vid="{62E62DA1-385F-4EE3-8841-58A87FAE2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424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ArchVTI</vt:lpstr>
      <vt:lpstr>IZAZOVI   ČITANJA </vt:lpstr>
      <vt:lpstr>UVODNA RIJEČ</vt:lpstr>
      <vt:lpstr>CILJ PROJEKTA</vt:lpstr>
      <vt:lpstr>ZADATCI  IZAZOVA ČITANJA</vt:lpstr>
      <vt:lpstr>1. IZAZOV ČITANJA U RIJEČI I SLICI</vt:lpstr>
      <vt:lpstr>PowerPoint Presentation</vt:lpstr>
      <vt:lpstr>2. IZAZOV  ČITANJA U  RIJEČI I SLICI</vt:lpstr>
      <vt:lpstr>PowerPoint Presentation</vt:lpstr>
      <vt:lpstr>SVE ISPUNJENO I OBOJANO!</vt:lpstr>
      <vt:lpstr>ZAVRŠNA RIJEČ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IZAZOVI   ČITANJA </dc:title>
  <dc:creator>Marija Vlahusin</dc:creator>
  <cp:lastModifiedBy>Marija Vlahusin</cp:lastModifiedBy>
  <cp:revision>34</cp:revision>
  <dcterms:created xsi:type="dcterms:W3CDTF">2023-03-04T20:17:40Z</dcterms:created>
  <dcterms:modified xsi:type="dcterms:W3CDTF">2023-03-06T16:18:07Z</dcterms:modified>
</cp:coreProperties>
</file>