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65" r:id="rId1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5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9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9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8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3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6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4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9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4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2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7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D179-E79E-47A0-8FC4-854F76415BC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47A29-1E4C-40BC-B9E8-94D5EB28D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7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979712" y="1124744"/>
            <a:ext cx="5112568" cy="944724"/>
          </a:xfrm>
        </p:spPr>
        <p:txBody>
          <a:bodyPr>
            <a:noAutofit/>
          </a:bodyPr>
          <a:lstStyle/>
          <a:p>
            <a:r>
              <a:rPr lang="hr-HR" sz="5400" dirty="0">
                <a:latin typeface="+mn-lt"/>
              </a:rPr>
              <a:t>Jadransko more </a:t>
            </a:r>
            <a:endParaRPr lang="en-US" sz="4400" dirty="0">
              <a:latin typeface="+mn-lt"/>
            </a:endParaRPr>
          </a:p>
        </p:txBody>
      </p:sp>
      <p:sp>
        <p:nvSpPr>
          <p:cNvPr id="14" name="Podnaslov 2"/>
          <p:cNvSpPr>
            <a:spLocks noGrp="1"/>
          </p:cNvSpPr>
          <p:nvPr/>
        </p:nvSpPr>
        <p:spPr>
          <a:xfrm>
            <a:off x="2843808" y="6165304"/>
            <a:ext cx="591080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000" dirty="0"/>
              <a:t>Vesna </a:t>
            </a:r>
            <a:r>
              <a:rPr lang="hr-HR" sz="2000" dirty="0" err="1"/>
              <a:t>Bego</a:t>
            </a:r>
            <a:r>
              <a:rPr lang="hr-HR" sz="2000" dirty="0"/>
              <a:t>, OŠ Dragutina </a:t>
            </a:r>
            <a:r>
              <a:rPr lang="hr-HR" sz="2000" dirty="0" err="1"/>
              <a:t>Domjanića</a:t>
            </a:r>
            <a:r>
              <a:rPr lang="hr-HR" sz="2000" dirty="0"/>
              <a:t>, Sveti Ivan Zelina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70" y="2204864"/>
            <a:ext cx="2754052" cy="206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490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593039" y="908720"/>
            <a:ext cx="7993062" cy="475297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40000"/>
              </a:lnSpc>
            </a:pPr>
            <a: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  <a:t>Otok je:</a:t>
            </a: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  <a:t>a) dio kopna s tri strane okružen morem</a:t>
            </a: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  <a:t>b) dio kopna na kojem se dotiče more i kopno</a:t>
            </a: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b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</a:br>
            <a:r>
              <a:rPr lang="sr-Latn-RS" sz="3200" b="0" dirty="0">
                <a:solidFill>
                  <a:srgbClr val="002060"/>
                </a:solidFill>
                <a:effectLst/>
                <a:latin typeface="+mn-lt"/>
              </a:rPr>
              <a:t>c) dio kopna sa svih strana okružen morem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85184"/>
            <a:ext cx="720080" cy="76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54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zervirano mjesto sadržaja 2"/>
          <p:cNvSpPr txBox="1">
            <a:spLocks/>
          </p:cNvSpPr>
          <p:nvPr/>
        </p:nvSpPr>
        <p:spPr>
          <a:xfrm>
            <a:off x="679450" y="1268413"/>
            <a:ext cx="2668414" cy="4911725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a) </a:t>
            </a:r>
            <a:r>
              <a:rPr lang="hr-HR" sz="2900" dirty="0"/>
              <a:t>Hvar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b) </a:t>
            </a:r>
            <a:r>
              <a:rPr lang="hr-HR" sz="2900" dirty="0"/>
              <a:t>Istra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c) Brač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d) Pelješac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e) Korčula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3100" dirty="0"/>
              <a:t>                                     </a:t>
            </a: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>
            <a:off x="3923928" y="1389495"/>
            <a:ext cx="5045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4000" b="1" u="sng" dirty="0">
                <a:solidFill>
                  <a:srgbClr val="FF0000"/>
                </a:solidFill>
                <a:cs typeface="Aharoni" pitchFamily="2" charset="-79"/>
              </a:rPr>
              <a:t>________</a:t>
            </a:r>
            <a:r>
              <a:rPr lang="hr-HR" sz="3200" dirty="0">
                <a:solidFill>
                  <a:srgbClr val="FF0000"/>
                </a:solidFill>
                <a:cs typeface="Aharoni" pitchFamily="2" charset="-79"/>
              </a:rPr>
              <a:t>poluotok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>
            <a:off x="3955317" y="3370262"/>
            <a:ext cx="511246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4000" b="1" u="sng">
                <a:solidFill>
                  <a:srgbClr val="FF0000"/>
                </a:solidFill>
                <a:cs typeface="Aharoni" pitchFamily="2" charset="-79"/>
              </a:rPr>
              <a:t>________</a:t>
            </a:r>
            <a:r>
              <a:rPr lang="hr-HR" sz="3200">
                <a:solidFill>
                  <a:srgbClr val="FF0000"/>
                </a:solidFill>
                <a:cs typeface="Aharoni" pitchFamily="2" charset="-79"/>
              </a:rPr>
              <a:t>otok</a:t>
            </a:r>
            <a:endParaRPr lang="hr-HR" sz="3200" dirty="0">
              <a:solidFill>
                <a:srgbClr val="FF0000"/>
              </a:solidFill>
              <a:cs typeface="Aharoni" pitchFamily="2" charset="-79"/>
            </a:endParaRPr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>
            <a:off x="5425720" y="3502457"/>
            <a:ext cx="5132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e)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>
            <a:off x="4717724" y="3521074"/>
            <a:ext cx="606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c),</a:t>
            </a:r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>
            <a:off x="4932039" y="1513320"/>
            <a:ext cx="52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d)</a:t>
            </a:r>
          </a:p>
        </p:txBody>
      </p:sp>
      <p:sp>
        <p:nvSpPr>
          <p:cNvPr id="21" name="TekstniOkvir 20"/>
          <p:cNvSpPr txBox="1">
            <a:spLocks noChangeArrowheads="1"/>
          </p:cNvSpPr>
          <p:nvPr/>
        </p:nvSpPr>
        <p:spPr bwMode="auto">
          <a:xfrm>
            <a:off x="4016358" y="3522661"/>
            <a:ext cx="6048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a),</a:t>
            </a:r>
          </a:p>
        </p:txBody>
      </p:sp>
      <p:sp>
        <p:nvSpPr>
          <p:cNvPr id="22" name="TekstniOkvir 21"/>
          <p:cNvSpPr txBox="1">
            <a:spLocks noChangeArrowheads="1"/>
          </p:cNvSpPr>
          <p:nvPr/>
        </p:nvSpPr>
        <p:spPr bwMode="auto">
          <a:xfrm>
            <a:off x="4171298" y="1513320"/>
            <a:ext cx="6286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b),</a:t>
            </a:r>
          </a:p>
        </p:txBody>
      </p:sp>
      <p:sp>
        <p:nvSpPr>
          <p:cNvPr id="23" name="Naslov 1"/>
          <p:cNvSpPr>
            <a:spLocks noGrp="1"/>
          </p:cNvSpPr>
          <p:nvPr>
            <p:ph type="ctrTitle"/>
          </p:nvPr>
        </p:nvSpPr>
        <p:spPr>
          <a:xfrm>
            <a:off x="414338" y="7938"/>
            <a:ext cx="7851775" cy="1117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dirty="0">
                <a:solidFill>
                  <a:srgbClr val="7030A0"/>
                </a:solidFill>
                <a:latin typeface="+mn-lt"/>
              </a:rPr>
              <a:t>Razvrstaj. </a:t>
            </a:r>
          </a:p>
        </p:txBody>
      </p:sp>
    </p:spTree>
    <p:extLst>
      <p:ext uri="{BB962C8B-B14F-4D97-AF65-F5344CB8AC3E}">
        <p14:creationId xmlns:p14="http://schemas.microsoft.com/office/powerpoint/2010/main" val="242026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asmiješeno lice 23"/>
          <p:cNvSpPr/>
          <p:nvPr/>
        </p:nvSpPr>
        <p:spPr>
          <a:xfrm>
            <a:off x="2265715" y="5614744"/>
            <a:ext cx="684076" cy="718230"/>
          </a:xfrm>
          <a:prstGeom prst="smileyFac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Nasmiješeno lice 21"/>
          <p:cNvSpPr/>
          <p:nvPr/>
        </p:nvSpPr>
        <p:spPr>
          <a:xfrm>
            <a:off x="2238608" y="3617986"/>
            <a:ext cx="684076" cy="718230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Nasmiješeno lice 20"/>
          <p:cNvSpPr/>
          <p:nvPr/>
        </p:nvSpPr>
        <p:spPr>
          <a:xfrm>
            <a:off x="6447819" y="4352221"/>
            <a:ext cx="684076" cy="718230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Nasmiješeno lice 22"/>
          <p:cNvSpPr/>
          <p:nvPr/>
        </p:nvSpPr>
        <p:spPr>
          <a:xfrm>
            <a:off x="6156176" y="2478733"/>
            <a:ext cx="684076" cy="718230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Nasmiješeno lice 19"/>
          <p:cNvSpPr/>
          <p:nvPr/>
        </p:nvSpPr>
        <p:spPr>
          <a:xfrm>
            <a:off x="1945192" y="2133036"/>
            <a:ext cx="684076" cy="718230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Naslov 1"/>
          <p:cNvSpPr txBox="1">
            <a:spLocks/>
          </p:cNvSpPr>
          <p:nvPr/>
        </p:nvSpPr>
        <p:spPr>
          <a:xfrm>
            <a:off x="1043608" y="692696"/>
            <a:ext cx="7125113" cy="92447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r-HR" sz="3600" dirty="0">
                <a:solidFill>
                  <a:srgbClr val="002060"/>
                </a:solidFill>
                <a:effectLst/>
              </a:rPr>
              <a:t>Izbaci uljeza! Objasni. </a:t>
            </a:r>
          </a:p>
        </p:txBody>
      </p:sp>
      <p:sp>
        <p:nvSpPr>
          <p:cNvPr id="15" name="Dijagram toka: Izmjenična obrada 14"/>
          <p:cNvSpPr/>
          <p:nvPr/>
        </p:nvSpPr>
        <p:spPr>
          <a:xfrm>
            <a:off x="1403648" y="2095182"/>
            <a:ext cx="2232248" cy="793938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rgbClr val="002060"/>
                </a:solidFill>
                <a:latin typeface="+mj-lt"/>
                <a:cs typeface="Aharoni" pitchFamily="2" charset="-79"/>
              </a:rPr>
              <a:t>oslić</a:t>
            </a:r>
          </a:p>
        </p:txBody>
      </p:sp>
      <p:sp>
        <p:nvSpPr>
          <p:cNvPr id="16" name="Dijagram toka: Izmjenična obrada 15"/>
          <p:cNvSpPr/>
          <p:nvPr/>
        </p:nvSpPr>
        <p:spPr>
          <a:xfrm>
            <a:off x="5573719" y="2418292"/>
            <a:ext cx="2160240" cy="865947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rgbClr val="002060"/>
                </a:solidFill>
                <a:latin typeface="+mj-lt"/>
                <a:cs typeface="Aharoni" pitchFamily="2" charset="-79"/>
              </a:rPr>
              <a:t>morska salata</a:t>
            </a:r>
          </a:p>
        </p:txBody>
      </p:sp>
      <p:sp>
        <p:nvSpPr>
          <p:cNvPr id="17" name="Dijagram toka: Izmjenična obrada 16"/>
          <p:cNvSpPr/>
          <p:nvPr/>
        </p:nvSpPr>
        <p:spPr>
          <a:xfrm>
            <a:off x="1585152" y="3545776"/>
            <a:ext cx="2088232" cy="93610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rgbClr val="002060"/>
                </a:solidFill>
                <a:latin typeface="+mj-lt"/>
                <a:cs typeface="Aharoni" pitchFamily="2" charset="-79"/>
              </a:rPr>
              <a:t>morska zvijezda</a:t>
            </a:r>
          </a:p>
        </p:txBody>
      </p:sp>
      <p:sp>
        <p:nvSpPr>
          <p:cNvPr id="18" name="Dijagram toka: Izmjenična obrada 17"/>
          <p:cNvSpPr/>
          <p:nvPr/>
        </p:nvSpPr>
        <p:spPr>
          <a:xfrm>
            <a:off x="5724128" y="4352221"/>
            <a:ext cx="2232248" cy="792088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rgbClr val="002060"/>
                </a:solidFill>
                <a:latin typeface="+mj-lt"/>
                <a:cs typeface="Aharoni" pitchFamily="2" charset="-79"/>
              </a:rPr>
              <a:t>dagnja</a:t>
            </a:r>
          </a:p>
        </p:txBody>
      </p:sp>
      <p:sp>
        <p:nvSpPr>
          <p:cNvPr id="25" name="Nasmiješeno lice 24"/>
          <p:cNvSpPr/>
          <p:nvPr/>
        </p:nvSpPr>
        <p:spPr>
          <a:xfrm>
            <a:off x="2287230" y="5636136"/>
            <a:ext cx="684076" cy="718230"/>
          </a:xfrm>
          <a:prstGeom prst="smileyFac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Dijagram toka: Izmjenična obrada 18"/>
          <p:cNvSpPr/>
          <p:nvPr/>
        </p:nvSpPr>
        <p:spPr>
          <a:xfrm>
            <a:off x="1585152" y="5584430"/>
            <a:ext cx="2232248" cy="864096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>
                <a:solidFill>
                  <a:srgbClr val="002060"/>
                </a:solidFill>
                <a:latin typeface="+mj-lt"/>
                <a:cs typeface="Aharoni" pitchFamily="2" charset="-79"/>
              </a:rPr>
              <a:t>lavanda</a:t>
            </a:r>
          </a:p>
        </p:txBody>
      </p:sp>
    </p:spTree>
    <p:extLst>
      <p:ext uri="{BB962C8B-B14F-4D97-AF65-F5344CB8AC3E}">
        <p14:creationId xmlns:p14="http://schemas.microsoft.com/office/powerpoint/2010/main" val="249540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zervirano mjesto sadržaja 2"/>
          <p:cNvSpPr txBox="1">
            <a:spLocks/>
          </p:cNvSpPr>
          <p:nvPr/>
        </p:nvSpPr>
        <p:spPr>
          <a:xfrm>
            <a:off x="1835696" y="2132856"/>
            <a:ext cx="5616624" cy="216788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hr-HR" sz="9600" dirty="0">
                <a:solidFill>
                  <a:srgbClr val="000066"/>
                </a:solidFill>
              </a:rPr>
              <a:t>KRAJ</a:t>
            </a:r>
          </a:p>
        </p:txBody>
      </p:sp>
    </p:spTree>
    <p:extLst>
      <p:ext uri="{BB962C8B-B14F-4D97-AF65-F5344CB8AC3E}">
        <p14:creationId xmlns:p14="http://schemas.microsoft.com/office/powerpoint/2010/main" val="1535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niOkvir 15"/>
          <p:cNvSpPr txBox="1"/>
          <p:nvPr/>
        </p:nvSpPr>
        <p:spPr>
          <a:xfrm>
            <a:off x="675934" y="1564050"/>
            <a:ext cx="73423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800" dirty="0">
                <a:solidFill>
                  <a:srgbClr val="002060"/>
                </a:solidFill>
                <a:latin typeface="+mj-lt"/>
              </a:rPr>
              <a:t>Velika i duboka voda, slanog </a:t>
            </a:r>
          </a:p>
          <a:p>
            <a:r>
              <a:rPr lang="hr-HR" sz="4800" dirty="0">
                <a:solidFill>
                  <a:srgbClr val="002060"/>
                </a:solidFill>
                <a:latin typeface="+mj-lt"/>
              </a:rPr>
              <a:t>i gorkog okusa je</a:t>
            </a:r>
            <a:endParaRPr lang="en-US" sz="48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7" name="TekstniOkvir 16"/>
          <p:cNvSpPr txBox="1"/>
          <p:nvPr/>
        </p:nvSpPr>
        <p:spPr>
          <a:xfrm>
            <a:off x="4931210" y="3645023"/>
            <a:ext cx="189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800" b="1" i="1" u="sng" dirty="0">
                <a:solidFill>
                  <a:srgbClr val="002060"/>
                </a:solidFill>
              </a:rPr>
              <a:t>more.</a:t>
            </a:r>
            <a:endParaRPr lang="en-US" sz="48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2" descr="Slik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25525"/>
            <a:ext cx="2661721" cy="1985881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4589570" y="908719"/>
            <a:ext cx="4525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002060"/>
                </a:solidFill>
              </a:rPr>
              <a:t>Morska obala može biti:</a:t>
            </a:r>
          </a:p>
          <a:p>
            <a:endParaRPr lang="hr-HR" sz="32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hr-HR" sz="3200" dirty="0">
                <a:solidFill>
                  <a:srgbClr val="002060"/>
                </a:solidFill>
              </a:rPr>
              <a:t>travnata</a:t>
            </a:r>
          </a:p>
          <a:p>
            <a:pPr marL="514350" indent="-514350">
              <a:buAutoNum type="alphaLcParenR"/>
            </a:pPr>
            <a:endParaRPr lang="hr-HR" sz="32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hr-HR" sz="3200" dirty="0">
                <a:solidFill>
                  <a:srgbClr val="002060"/>
                </a:solidFill>
              </a:rPr>
              <a:t>pješčana</a:t>
            </a:r>
          </a:p>
          <a:p>
            <a:pPr marL="514350" indent="-514350">
              <a:buAutoNum type="alphaLcParenR"/>
            </a:pPr>
            <a:endParaRPr lang="hr-HR" sz="32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hr-HR" sz="3200" dirty="0">
                <a:solidFill>
                  <a:srgbClr val="002060"/>
                </a:solidFill>
              </a:rPr>
              <a:t>kamenita</a:t>
            </a:r>
          </a:p>
          <a:p>
            <a:pPr marL="514350" indent="-514350">
              <a:buAutoNum type="alphaLcParenR"/>
            </a:pPr>
            <a:endParaRPr lang="hr-HR" sz="32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hr-HR" sz="3200" dirty="0">
                <a:solidFill>
                  <a:srgbClr val="002060"/>
                </a:solidFill>
              </a:rPr>
              <a:t>šljunčana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5" name="Prsten 14"/>
          <p:cNvSpPr/>
          <p:nvPr/>
        </p:nvSpPr>
        <p:spPr>
          <a:xfrm>
            <a:off x="4520119" y="2779713"/>
            <a:ext cx="576262" cy="827088"/>
          </a:xfrm>
          <a:prstGeom prst="donut">
            <a:avLst>
              <a:gd name="adj" fmla="val 802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846648">
                  <a:lumMod val="50000"/>
                </a:srgbClr>
              </a:solidFill>
            </a:endParaRPr>
          </a:p>
        </p:txBody>
      </p:sp>
      <p:sp>
        <p:nvSpPr>
          <p:cNvPr id="16" name="Prsten 15"/>
          <p:cNvSpPr/>
          <p:nvPr/>
        </p:nvSpPr>
        <p:spPr>
          <a:xfrm>
            <a:off x="4531952" y="3788888"/>
            <a:ext cx="576262" cy="827088"/>
          </a:xfrm>
          <a:prstGeom prst="donut">
            <a:avLst>
              <a:gd name="adj" fmla="val 802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846648">
                  <a:lumMod val="50000"/>
                </a:srgbClr>
              </a:solidFill>
            </a:endParaRPr>
          </a:p>
        </p:txBody>
      </p:sp>
      <p:sp>
        <p:nvSpPr>
          <p:cNvPr id="17" name="Prsten 16"/>
          <p:cNvSpPr/>
          <p:nvPr/>
        </p:nvSpPr>
        <p:spPr>
          <a:xfrm>
            <a:off x="4531952" y="4644551"/>
            <a:ext cx="576262" cy="827088"/>
          </a:xfrm>
          <a:prstGeom prst="donut">
            <a:avLst>
              <a:gd name="adj" fmla="val 802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846648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8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593039" y="908720"/>
            <a:ext cx="7993062" cy="4752975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40000"/>
              </a:lnSpc>
            </a:pPr>
            <a:r>
              <a:rPr lang="sr-Latn-RS" sz="3200" b="0" dirty="0">
                <a:solidFill>
                  <a:srgbClr val="002060"/>
                </a:solidFill>
              </a:rPr>
              <a:t>Obala je:</a:t>
            </a:r>
            <a:br>
              <a:rPr lang="sr-Latn-RS" sz="3200" b="0" dirty="0">
                <a:solidFill>
                  <a:srgbClr val="002060"/>
                </a:solidFill>
              </a:rPr>
            </a:br>
            <a:br>
              <a:rPr lang="sr-Latn-RS" sz="3200" b="0" dirty="0">
                <a:solidFill>
                  <a:srgbClr val="002060"/>
                </a:solidFill>
              </a:rPr>
            </a:br>
            <a:r>
              <a:rPr lang="sr-Latn-RS" sz="3200" b="0" dirty="0">
                <a:solidFill>
                  <a:srgbClr val="002060"/>
                </a:solidFill>
              </a:rPr>
              <a:t>a) velika, duboka voda</a:t>
            </a:r>
            <a:br>
              <a:rPr lang="sr-Latn-RS" sz="3200" b="0" dirty="0">
                <a:solidFill>
                  <a:srgbClr val="002060"/>
                </a:solidFill>
              </a:rPr>
            </a:br>
            <a:br>
              <a:rPr lang="sr-Latn-RS" sz="3200" b="0" dirty="0">
                <a:solidFill>
                  <a:srgbClr val="002060"/>
                </a:solidFill>
              </a:rPr>
            </a:br>
            <a:r>
              <a:rPr lang="sr-Latn-RS" sz="3200" b="0" dirty="0">
                <a:solidFill>
                  <a:srgbClr val="002060"/>
                </a:solidFill>
              </a:rPr>
              <a:t>b) dio kopna na kojem se dotiče more i kopno</a:t>
            </a:r>
            <a:br>
              <a:rPr lang="sr-Latn-RS" sz="3200" b="0" dirty="0">
                <a:solidFill>
                  <a:srgbClr val="002060"/>
                </a:solidFill>
              </a:rPr>
            </a:br>
            <a:br>
              <a:rPr lang="sr-Latn-RS" sz="3200" b="0" dirty="0">
                <a:solidFill>
                  <a:srgbClr val="002060"/>
                </a:solidFill>
              </a:rPr>
            </a:br>
            <a:r>
              <a:rPr lang="sr-Latn-RS" sz="3200" b="0" dirty="0">
                <a:solidFill>
                  <a:srgbClr val="002060"/>
                </a:solidFill>
              </a:rPr>
              <a:t>c) dio kopna sa svih strana okružen morem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48087"/>
            <a:ext cx="603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38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 txBox="1">
            <a:spLocks noChangeArrowheads="1"/>
          </p:cNvSpPr>
          <p:nvPr/>
        </p:nvSpPr>
        <p:spPr>
          <a:xfrm>
            <a:off x="667614" y="1196752"/>
            <a:ext cx="7843912" cy="274796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hr-HR" sz="3200" b="0" dirty="0">
                <a:solidFill>
                  <a:srgbClr val="002060"/>
                </a:solidFill>
              </a:rPr>
              <a:t>U moru žive različite vrste komaraca, štuka i roda.</a:t>
            </a:r>
            <a:br>
              <a:rPr lang="hr-HR" sz="3200" b="0" dirty="0">
                <a:solidFill>
                  <a:srgbClr val="002060"/>
                </a:solidFill>
              </a:rPr>
            </a:br>
            <a:r>
              <a:rPr lang="hr-HR" sz="3200" b="0" dirty="0">
                <a:solidFill>
                  <a:srgbClr val="002060"/>
                </a:solidFill>
              </a:rPr>
              <a:t>             DA                         NE</a:t>
            </a: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289" y="3212976"/>
            <a:ext cx="10795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4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zervirano mjesto sadržaja 2"/>
          <p:cNvSpPr txBox="1">
            <a:spLocks/>
          </p:cNvSpPr>
          <p:nvPr/>
        </p:nvSpPr>
        <p:spPr>
          <a:xfrm>
            <a:off x="679450" y="1268413"/>
            <a:ext cx="2668414" cy="4911725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hr-HR" sz="2900" dirty="0"/>
              <a:t>a) alge</a:t>
            </a:r>
          </a:p>
          <a:p>
            <a:pPr algn="l">
              <a:lnSpc>
                <a:spcPct val="80000"/>
              </a:lnSpc>
            </a:pPr>
            <a:endParaRPr lang="hr-HR" sz="2900" dirty="0"/>
          </a:p>
          <a:p>
            <a:pPr algn="l">
              <a:lnSpc>
                <a:spcPct val="80000"/>
              </a:lnSpc>
            </a:pPr>
            <a:r>
              <a:rPr lang="hr-HR" sz="3100" dirty="0"/>
              <a:t>b) </a:t>
            </a:r>
            <a:r>
              <a:rPr lang="hr-HR" sz="2900" dirty="0"/>
              <a:t>morska trava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c) lavanda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d) bor </a:t>
            </a:r>
          </a:p>
          <a:p>
            <a:pPr>
              <a:lnSpc>
                <a:spcPct val="80000"/>
              </a:lnSpc>
              <a:buFontTx/>
              <a:buNone/>
            </a:pPr>
            <a:endParaRPr lang="hr-HR" sz="3100" dirty="0"/>
          </a:p>
          <a:p>
            <a:pPr algn="l">
              <a:lnSpc>
                <a:spcPct val="80000"/>
              </a:lnSpc>
              <a:buFontTx/>
              <a:buNone/>
            </a:pPr>
            <a:r>
              <a:rPr lang="hr-HR" sz="3100" dirty="0"/>
              <a:t>e) cvrčak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3100" dirty="0"/>
              <a:t>                                     </a:t>
            </a: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>
            <a:off x="3923928" y="1389495"/>
            <a:ext cx="5045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4000" b="1" u="sng" dirty="0">
                <a:solidFill>
                  <a:srgbClr val="FF0000"/>
                </a:solidFill>
                <a:cs typeface="Aharoni" pitchFamily="2" charset="-79"/>
              </a:rPr>
              <a:t>________</a:t>
            </a:r>
            <a:r>
              <a:rPr lang="hr-HR" sz="3200" dirty="0">
                <a:solidFill>
                  <a:srgbClr val="FF0000"/>
                </a:solidFill>
                <a:cs typeface="Aharoni" pitchFamily="2" charset="-79"/>
              </a:rPr>
              <a:t>na morskoj obali</a:t>
            </a:r>
          </a:p>
        </p:txBody>
      </p:sp>
      <p:sp>
        <p:nvSpPr>
          <p:cNvPr id="16" name="TekstniOkvir 15"/>
          <p:cNvSpPr txBox="1">
            <a:spLocks noChangeArrowheads="1"/>
          </p:cNvSpPr>
          <p:nvPr/>
        </p:nvSpPr>
        <p:spPr bwMode="auto">
          <a:xfrm>
            <a:off x="3955317" y="3370262"/>
            <a:ext cx="511246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4000" b="1" u="sng" dirty="0">
                <a:solidFill>
                  <a:srgbClr val="FF0000"/>
                </a:solidFill>
                <a:latin typeface="+mn-lt"/>
                <a:cs typeface="Aharoni" pitchFamily="2" charset="-79"/>
              </a:rPr>
              <a:t>________</a:t>
            </a:r>
            <a:r>
              <a:rPr lang="hr-HR" sz="3200" dirty="0">
                <a:solidFill>
                  <a:srgbClr val="FF0000"/>
                </a:solidFill>
                <a:cs typeface="Aharoni" pitchFamily="2" charset="-79"/>
              </a:rPr>
              <a:t>uz morsku obalu</a:t>
            </a:r>
          </a:p>
        </p:txBody>
      </p:sp>
      <p:sp>
        <p:nvSpPr>
          <p:cNvPr id="17" name="TekstniOkvir 16"/>
          <p:cNvSpPr txBox="1">
            <a:spLocks noChangeArrowheads="1"/>
          </p:cNvSpPr>
          <p:nvPr/>
        </p:nvSpPr>
        <p:spPr bwMode="auto">
          <a:xfrm>
            <a:off x="4018985" y="4727575"/>
            <a:ext cx="4419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4000" b="1" u="sng" dirty="0">
                <a:solidFill>
                  <a:srgbClr val="FF0000"/>
                </a:solidFill>
                <a:cs typeface="Aharoni" pitchFamily="2" charset="-79"/>
              </a:rPr>
              <a:t>________</a:t>
            </a:r>
            <a:r>
              <a:rPr lang="hr-HR" sz="3200" dirty="0">
                <a:solidFill>
                  <a:srgbClr val="FF0000"/>
                </a:solidFill>
                <a:cs typeface="Aharoni" pitchFamily="2" charset="-79"/>
              </a:rPr>
              <a:t>morsko dno </a:t>
            </a:r>
          </a:p>
        </p:txBody>
      </p:sp>
      <p:sp>
        <p:nvSpPr>
          <p:cNvPr id="18" name="TekstniOkvir 17"/>
          <p:cNvSpPr txBox="1">
            <a:spLocks noChangeArrowheads="1"/>
          </p:cNvSpPr>
          <p:nvPr/>
        </p:nvSpPr>
        <p:spPr bwMode="auto">
          <a:xfrm>
            <a:off x="4162100" y="1495426"/>
            <a:ext cx="5132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e)</a:t>
            </a:r>
          </a:p>
        </p:txBody>
      </p:sp>
      <p:sp>
        <p:nvSpPr>
          <p:cNvPr id="19" name="TekstniOkvir 18"/>
          <p:cNvSpPr txBox="1">
            <a:spLocks noChangeArrowheads="1"/>
          </p:cNvSpPr>
          <p:nvPr/>
        </p:nvSpPr>
        <p:spPr bwMode="auto">
          <a:xfrm>
            <a:off x="4111299" y="3494087"/>
            <a:ext cx="606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c),</a:t>
            </a:r>
          </a:p>
        </p:txBody>
      </p:sp>
      <p:sp>
        <p:nvSpPr>
          <p:cNvPr id="20" name="TekstniOkvir 19"/>
          <p:cNvSpPr txBox="1">
            <a:spLocks noChangeArrowheads="1"/>
          </p:cNvSpPr>
          <p:nvPr/>
        </p:nvSpPr>
        <p:spPr bwMode="auto">
          <a:xfrm>
            <a:off x="4717724" y="3494087"/>
            <a:ext cx="52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d)</a:t>
            </a:r>
          </a:p>
        </p:txBody>
      </p:sp>
      <p:sp>
        <p:nvSpPr>
          <p:cNvPr id="21" name="TekstniOkvir 20"/>
          <p:cNvSpPr txBox="1">
            <a:spLocks noChangeArrowheads="1"/>
          </p:cNvSpPr>
          <p:nvPr/>
        </p:nvSpPr>
        <p:spPr bwMode="auto">
          <a:xfrm>
            <a:off x="4168438" y="4849812"/>
            <a:ext cx="60483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a),</a:t>
            </a:r>
          </a:p>
        </p:txBody>
      </p:sp>
      <p:sp>
        <p:nvSpPr>
          <p:cNvPr id="22" name="TekstniOkvir 21"/>
          <p:cNvSpPr txBox="1">
            <a:spLocks noChangeArrowheads="1"/>
          </p:cNvSpPr>
          <p:nvPr/>
        </p:nvSpPr>
        <p:spPr bwMode="auto">
          <a:xfrm>
            <a:off x="4795762" y="4884262"/>
            <a:ext cx="525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sz="3200" dirty="0">
                <a:solidFill>
                  <a:srgbClr val="002060"/>
                </a:solidFill>
                <a:latin typeface="+mn-lt"/>
              </a:rPr>
              <a:t>b)</a:t>
            </a:r>
          </a:p>
        </p:txBody>
      </p:sp>
      <p:sp>
        <p:nvSpPr>
          <p:cNvPr id="23" name="Naslov 1"/>
          <p:cNvSpPr>
            <a:spLocks noGrp="1"/>
          </p:cNvSpPr>
          <p:nvPr>
            <p:ph type="ctrTitle"/>
          </p:nvPr>
        </p:nvSpPr>
        <p:spPr>
          <a:xfrm>
            <a:off x="414338" y="7938"/>
            <a:ext cx="7851775" cy="1117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3600" dirty="0">
                <a:solidFill>
                  <a:srgbClr val="7030A0"/>
                </a:solidFill>
                <a:latin typeface="+mn-lt"/>
              </a:rPr>
              <a:t>Razvrstaj. </a:t>
            </a:r>
          </a:p>
        </p:txBody>
      </p:sp>
    </p:spTree>
    <p:extLst>
      <p:ext uri="{BB962C8B-B14F-4D97-AF65-F5344CB8AC3E}">
        <p14:creationId xmlns:p14="http://schemas.microsoft.com/office/powerpoint/2010/main" val="1535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683568" y="908720"/>
            <a:ext cx="7616899" cy="5691187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sr-Latn-RS" dirty="0"/>
          </a:p>
          <a:p>
            <a:pPr algn="l">
              <a:buFontTx/>
              <a:buNone/>
            </a:pPr>
            <a:r>
              <a:rPr lang="sr-Latn-RS" sz="3200" dirty="0"/>
              <a:t>Hrvatska obala Jadranskoga mora ima brojne uvale, zaljeve i </a:t>
            </a:r>
            <a:r>
              <a:rPr lang="sr-Latn-RS" sz="3200" dirty="0" err="1"/>
              <a:t>poluotoke</a:t>
            </a:r>
            <a:r>
              <a:rPr lang="sr-Latn-RS" sz="3200" dirty="0"/>
              <a:t>.</a:t>
            </a:r>
          </a:p>
          <a:p>
            <a:pPr algn="l">
              <a:buFontTx/>
              <a:buNone/>
            </a:pPr>
            <a:endParaRPr lang="sr-Latn-RS" sz="3200" dirty="0"/>
          </a:p>
          <a:p>
            <a:pPr algn="l">
              <a:buFontTx/>
              <a:buNone/>
            </a:pPr>
            <a:r>
              <a:rPr lang="sr-Latn-RS" sz="3200" dirty="0"/>
              <a:t>                    DA                  NE</a:t>
            </a: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6"/>
            <a:ext cx="108012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5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niOkvir 13"/>
          <p:cNvSpPr txBox="1"/>
          <p:nvPr/>
        </p:nvSpPr>
        <p:spPr>
          <a:xfrm>
            <a:off x="319913" y="836712"/>
            <a:ext cx="8824087" cy="627864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>
              <a:defRPr/>
            </a:pPr>
            <a:r>
              <a:rPr lang="hr-HR" sz="2800" dirty="0"/>
              <a:t>Pridruži točne tvrdnje. 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/>
              <a:t> </a:t>
            </a:r>
            <a:r>
              <a:rPr lang="hr-HR" sz="2800" dirty="0"/>
              <a:t>a)  galeb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/>
              <a:t> </a:t>
            </a:r>
            <a:r>
              <a:rPr lang="hr-HR" sz="2800" dirty="0"/>
              <a:t>b)  tuna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/>
              <a:t> </a:t>
            </a:r>
            <a:r>
              <a:rPr lang="hr-HR" sz="2800" dirty="0"/>
              <a:t>c)  dobri dupin                                       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sz="2400" dirty="0"/>
              <a:t>Ja sam morski sisavac. Tijelo mi je sive boje. Odlično plivam i rado skačem iz vode u zrak. Inteligentna sam i društvena životinja.</a:t>
            </a:r>
          </a:p>
          <a:p>
            <a:pPr>
              <a:defRPr/>
            </a:pPr>
            <a:endParaRPr lang="hr-HR" sz="2400" dirty="0"/>
          </a:p>
          <a:p>
            <a:pPr>
              <a:defRPr/>
            </a:pPr>
            <a:r>
              <a:rPr lang="hr-HR" sz="2400" dirty="0"/>
              <a:t>Ptica sam. Živim na obali mora. Imam bijelo i sivo perje. S pomoću oštrog žutog kljuna lovim ribu.</a:t>
            </a:r>
          </a:p>
          <a:p>
            <a:pPr>
              <a:defRPr/>
            </a:pPr>
            <a:endParaRPr lang="hr-HR" sz="2400" dirty="0"/>
          </a:p>
          <a:p>
            <a:pPr>
              <a:defRPr/>
            </a:pPr>
            <a:endParaRPr lang="hr-HR" sz="2400" dirty="0"/>
          </a:p>
          <a:p>
            <a:pPr>
              <a:defRPr/>
            </a:pPr>
            <a:r>
              <a:rPr lang="hr-HR" sz="2400" dirty="0"/>
              <a:t>Riba sam. Tijelo mi je krupno i snažno. Izuzetno dobro i brzo plivam. Glava mi je šiljasta. Hranim se manjim ribama.</a:t>
            </a:r>
          </a:p>
          <a:p>
            <a:pPr>
              <a:defRPr/>
            </a:pPr>
            <a:endParaRPr lang="hr-HR" dirty="0"/>
          </a:p>
        </p:txBody>
      </p:sp>
      <p:cxnSp>
        <p:nvCxnSpPr>
          <p:cNvPr id="15" name="Ravni poveznik sa strelicom 3"/>
          <p:cNvCxnSpPr>
            <a:cxnSpLocks noChangeShapeType="1"/>
          </p:cNvCxnSpPr>
          <p:nvPr/>
        </p:nvCxnSpPr>
        <p:spPr bwMode="auto">
          <a:xfrm>
            <a:off x="1837061" y="1847334"/>
            <a:ext cx="2485380" cy="1597536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Ravni poveznik sa strelicom 5"/>
          <p:cNvCxnSpPr>
            <a:cxnSpLocks noChangeShapeType="1"/>
          </p:cNvCxnSpPr>
          <p:nvPr/>
        </p:nvCxnSpPr>
        <p:spPr bwMode="auto">
          <a:xfrm>
            <a:off x="1678592" y="3415971"/>
            <a:ext cx="2802318" cy="207904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Ravni poveznik sa strelicom 7"/>
          <p:cNvCxnSpPr>
            <a:cxnSpLocks noChangeShapeType="1"/>
          </p:cNvCxnSpPr>
          <p:nvPr/>
        </p:nvCxnSpPr>
        <p:spPr bwMode="auto">
          <a:xfrm flipV="1">
            <a:off x="2724298" y="2358676"/>
            <a:ext cx="1766665" cy="21723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35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196752"/>
            <a:ext cx="6845324" cy="3527797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hr-HR" sz="2800" dirty="0"/>
              <a:t>Kako je na zemljovidu označena dubina mora?</a:t>
            </a:r>
          </a:p>
          <a:p>
            <a:pPr algn="l">
              <a:lnSpc>
                <a:spcPct val="110000"/>
              </a:lnSpc>
            </a:pPr>
            <a:r>
              <a:rPr lang="hr-HR" sz="2800" dirty="0"/>
              <a:t>a)  tonovima ljubičaste boje</a:t>
            </a:r>
          </a:p>
          <a:p>
            <a:pPr algn="l">
              <a:lnSpc>
                <a:spcPct val="110000"/>
              </a:lnSpc>
            </a:pPr>
            <a:endParaRPr lang="hr-HR" sz="2800" dirty="0"/>
          </a:p>
          <a:p>
            <a:pPr algn="l">
              <a:lnSpc>
                <a:spcPct val="110000"/>
              </a:lnSpc>
            </a:pPr>
            <a:r>
              <a:rPr lang="hr-HR" sz="2800" dirty="0"/>
              <a:t>b)  tonovima zelene boje</a:t>
            </a:r>
          </a:p>
          <a:p>
            <a:pPr algn="l">
              <a:lnSpc>
                <a:spcPct val="110000"/>
              </a:lnSpc>
            </a:pPr>
            <a:endParaRPr lang="hr-HR" sz="2800" dirty="0"/>
          </a:p>
          <a:p>
            <a:pPr algn="l">
              <a:lnSpc>
                <a:spcPct val="110000"/>
              </a:lnSpc>
            </a:pPr>
            <a:r>
              <a:rPr lang="hr-HR" sz="2800" dirty="0"/>
              <a:t>c)   tonovima plave boje</a:t>
            </a: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03341"/>
            <a:ext cx="699529" cy="71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55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265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Times New Roman</vt:lpstr>
      <vt:lpstr>Wingdings 2</vt:lpstr>
      <vt:lpstr>Office Theme</vt:lpstr>
      <vt:lpstr>Jadransko more </vt:lpstr>
      <vt:lpstr>PowerPoint Presentation</vt:lpstr>
      <vt:lpstr>PowerPoint Presentation</vt:lpstr>
      <vt:lpstr>PowerPoint Presentation</vt:lpstr>
      <vt:lpstr>PowerPoint Presentation</vt:lpstr>
      <vt:lpstr>Razvrstaj. </vt:lpstr>
      <vt:lpstr>PowerPoint Presentation</vt:lpstr>
      <vt:lpstr>PowerPoint Presentation</vt:lpstr>
      <vt:lpstr>PowerPoint Presentation</vt:lpstr>
      <vt:lpstr>PowerPoint Presentation</vt:lpstr>
      <vt:lpstr>Razvrstaj.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Korisnik</dc:creator>
  <cp:lastModifiedBy>Maja Jelić-Kolar</cp:lastModifiedBy>
  <cp:revision>26</cp:revision>
  <dcterms:created xsi:type="dcterms:W3CDTF">2014-06-25T13:51:15Z</dcterms:created>
  <dcterms:modified xsi:type="dcterms:W3CDTF">2016-12-01T08:47:39Z</dcterms:modified>
</cp:coreProperties>
</file>