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Clr>
                <a:srgbClr val="85ACDB"/>
              </a:buClr>
              <a:buFont typeface="Allert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600200" y="2507785"/>
            <a:ext cx="7086600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3152" indent="-9652" algn="l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1pPr>
            <a:lvl2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2pPr>
            <a:lvl3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3pPr>
            <a:lvl4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4pPr>
            <a:lvl5pPr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21876-4182-4C9C-83C0-B6445ED2C0BA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8973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5B5EE-0B7A-4C0D-9B86-8ADD236B553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73201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657740-B2F1-4296-9ED3-0704AAAF2179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83340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221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B08DD-7ABD-46FC-AC48-A7A001AC6F21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2146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17213-7FFD-43BC-88D8-B043515CB686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7503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01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C66CD9-57C7-4E94-A02A-9933B59F63BF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003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C7DE9-402D-4297-83B2-F7A1986008A4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49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68F8D-6696-468D-AD3F-4AD34B59FD4C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1958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7546A-6F2B-4646-95B2-4A842EDCCDB8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816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C4BEA-13EB-4418-AC46-6EABB94A51BB}" type="slidenum">
              <a:rPr lang="hr-HR" altLang="sr-Latn-RS" smtClean="0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17867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547688" marR="0" indent="-305117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Font typeface="Quattrocento"/>
              <a:buChar char="⬜"/>
              <a:defRPr/>
            </a:lvl1pPr>
            <a:lvl2pPr marL="868363" marR="0" indent="-162243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Quattrocento"/>
              <a:buChar char="◼"/>
              <a:defRPr/>
            </a:lvl2pPr>
            <a:lvl3pPr marL="1133475" marR="0" indent="-99060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Font typeface="Quattrocento"/>
              <a:buChar char="▫"/>
              <a:defRPr/>
            </a:lvl3pPr>
            <a:lvl4pPr marL="1352550" marR="0" indent="-571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Quattrocento"/>
              <a:buChar char=""/>
              <a:defRPr/>
            </a:lvl4pPr>
            <a:lvl5pPr marL="1544638" marR="0" indent="-5873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Quattrocento"/>
              <a:buChar char="◾"/>
              <a:defRPr/>
            </a:lvl5pPr>
            <a:lvl6pPr marL="1764792" marR="0" indent="-75692" algn="l" rtl="0">
              <a:spcBef>
                <a:spcPts val="360"/>
              </a:spcBef>
              <a:buClr>
                <a:schemeClr val="lt1"/>
              </a:buClr>
              <a:buFont typeface="Quattrocento"/>
              <a:buChar char=""/>
              <a:defRPr/>
            </a:lvl6pPr>
            <a:lvl7pPr marL="1965960" marR="0" indent="-86360" algn="l" rtl="0">
              <a:spcBef>
                <a:spcPts val="320"/>
              </a:spcBef>
              <a:buClr>
                <a:schemeClr val="lt1"/>
              </a:buClr>
              <a:buFont typeface="Quattrocento"/>
              <a:buChar char="⚫"/>
              <a:defRPr/>
            </a:lvl7pPr>
            <a:lvl8pPr marL="2167128" marR="0" indent="-97027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8pPr>
            <a:lvl9pPr marL="2368296" marR="0" indent="-94995" algn="l" rtl="0">
              <a:spcBef>
                <a:spcPts val="280"/>
              </a:spcBef>
              <a:buClr>
                <a:schemeClr val="lt1"/>
              </a:buClr>
              <a:buFont typeface="Quattrocento"/>
              <a:buChar char="⚫"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3948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3821906" y="2348880"/>
            <a:ext cx="1500187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Jesen</a:t>
            </a:r>
            <a:endParaRPr lang="en-US" sz="44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6165304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Mirjana Bunjevac, OŠ Vladimira Nazora, Virovitica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250825" y="101600"/>
            <a:ext cx="539273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Životinje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 </a:t>
            </a:r>
            <a:r>
              <a:rPr lang="en-US" sz="2400" b="1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ujesen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pripremaju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zimu</a:t>
            </a:r>
            <a:endParaRPr lang="en-US" sz="24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73050" y="682625"/>
            <a:ext cx="3659186" cy="40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Ptice selice odlaze u tople krajeve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4968875" y="1084262"/>
            <a:ext cx="2916236" cy="218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857250" y="1079500"/>
            <a:ext cx="2882899" cy="216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 txBox="1"/>
          <p:nvPr/>
        </p:nvSpPr>
        <p:spPr>
          <a:xfrm>
            <a:off x="1911350" y="3297237"/>
            <a:ext cx="10794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lastavica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6411912" y="3354387"/>
            <a:ext cx="63976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roda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230187" y="3697287"/>
            <a:ext cx="3198812" cy="401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Ptice stanarice ostaju kod nas</a:t>
            </a:r>
          </a:p>
        </p:txBody>
      </p:sp>
      <p:pic>
        <p:nvPicPr>
          <p:cNvPr id="160" name="Shape 160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709612" y="4084637"/>
            <a:ext cx="2784475" cy="2087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5292725" y="4098925"/>
            <a:ext cx="3197224" cy="2046286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1476375" y="6308725"/>
            <a:ext cx="86836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vrabac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6426200" y="6207125"/>
            <a:ext cx="76834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golub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/>
        </p:nvSpPr>
        <p:spPr>
          <a:xfrm>
            <a:off x="537370" y="564847"/>
            <a:ext cx="6691311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Odjevanje</a:t>
            </a:r>
            <a:r>
              <a:rPr lang="en-US" sz="28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ovisi</a:t>
            </a:r>
            <a:r>
              <a:rPr lang="en-US" sz="28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</a:t>
            </a: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vremenskim</a:t>
            </a:r>
            <a:r>
              <a:rPr lang="en-US" sz="28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prilikama</a:t>
            </a:r>
            <a:endParaRPr lang="en-US" sz="28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352425" y="3514725"/>
            <a:ext cx="2171700" cy="5318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Quattrocento"/>
              <a:buChar char="▪"/>
            </a:pPr>
            <a:r>
              <a:rPr lang="en-US" sz="2800" b="0" i="0" u="none" strike="noStrike" cap="none" baseline="0">
                <a:solidFill>
                  <a:schemeClr val="tx1"/>
                </a:solidFill>
                <a:latin typeface="Quattrocento"/>
                <a:ea typeface="Quattrocento"/>
                <a:cs typeface="Quattrocento"/>
                <a:sym typeface="Quattrocento"/>
              </a:rPr>
              <a:t>sunčano</a:t>
            </a:r>
          </a:p>
        </p:txBody>
      </p:sp>
      <p:sp>
        <p:nvSpPr>
          <p:cNvPr id="67" name="Shape 67"/>
          <p:cNvSpPr txBox="1"/>
          <p:nvPr/>
        </p:nvSpPr>
        <p:spPr>
          <a:xfrm>
            <a:off x="3001961" y="3578225"/>
            <a:ext cx="2171700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Quattrocento"/>
              <a:buChar char="▪"/>
            </a:pPr>
            <a:r>
              <a:rPr lang="en-US" sz="2800" b="0" i="0" u="none" strike="noStrike" cap="none" baseline="0">
                <a:solidFill>
                  <a:schemeClr val="tx1"/>
                </a:solidFill>
                <a:latin typeface="Quattrocento"/>
                <a:ea typeface="Quattrocento"/>
                <a:cs typeface="Quattrocento"/>
                <a:sym typeface="Quattrocento"/>
              </a:rPr>
              <a:t>oblačno</a:t>
            </a:r>
          </a:p>
        </p:txBody>
      </p:sp>
      <p:sp>
        <p:nvSpPr>
          <p:cNvPr id="68" name="Shape 68"/>
          <p:cNvSpPr txBox="1"/>
          <p:nvPr/>
        </p:nvSpPr>
        <p:spPr>
          <a:xfrm>
            <a:off x="6143625" y="3571875"/>
            <a:ext cx="2170112" cy="53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47687" marR="0" lvl="0" indent="-4206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ct val="65000"/>
              <a:buFont typeface="Quattrocento"/>
              <a:buChar char="▪"/>
            </a:pPr>
            <a:r>
              <a:rPr lang="en-US" sz="2800" b="0" i="0" u="none" strike="noStrike" cap="none" baseline="0">
                <a:solidFill>
                  <a:schemeClr val="tx1"/>
                </a:solidFill>
                <a:latin typeface="Quattrocento"/>
                <a:ea typeface="Quattrocento"/>
                <a:cs typeface="Quattrocento"/>
                <a:sym typeface="Quattrocento"/>
              </a:rPr>
              <a:t>kišovito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984823" y="5229200"/>
            <a:ext cx="305258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Dani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kraći</a:t>
            </a:r>
            <a:r>
              <a:rPr lang="hr-HR" sz="20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noći</a:t>
            </a:r>
            <a:r>
              <a:rPr lang="en-US" sz="20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duže</a:t>
            </a:r>
            <a:r>
              <a:rPr lang="hr-HR" sz="20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000" b="0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49" y="1570218"/>
            <a:ext cx="1643237" cy="18158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1647509"/>
            <a:ext cx="2088462" cy="16075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1428" y="1570219"/>
            <a:ext cx="3288889" cy="1815873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/>
        </p:nvSpPr>
        <p:spPr>
          <a:xfrm>
            <a:off x="831850" y="404812"/>
            <a:ext cx="2530475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Priroda</a:t>
            </a:r>
            <a:r>
              <a:rPr lang="en-US" sz="28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ujesen</a:t>
            </a:r>
            <a:endParaRPr lang="en-US" sz="28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107950" y="1470025"/>
            <a:ext cx="437514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voćnjacima dozrijevaju plodovi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52450" y="1984375"/>
            <a:ext cx="2219325" cy="17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6516687" y="6143625"/>
            <a:ext cx="90011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Šljive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328987" y="1931986"/>
            <a:ext cx="2219325" cy="177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6103937" y="1931986"/>
            <a:ext cx="2297111" cy="17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250825" y="4251325"/>
            <a:ext cx="2143125" cy="238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5921375" y="4251325"/>
            <a:ext cx="2479675" cy="1860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 txBox="1"/>
          <p:nvPr/>
        </p:nvSpPr>
        <p:spPr>
          <a:xfrm>
            <a:off x="3919537" y="3789362"/>
            <a:ext cx="935037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Dunje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734175" y="3773487"/>
            <a:ext cx="107315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Kruške</a:t>
            </a:r>
          </a:p>
        </p:txBody>
      </p:sp>
      <p:sp>
        <p:nvSpPr>
          <p:cNvPr id="84" name="Shape 84"/>
          <p:cNvSpPr txBox="1"/>
          <p:nvPr/>
        </p:nvSpPr>
        <p:spPr>
          <a:xfrm>
            <a:off x="2555875" y="4951412"/>
            <a:ext cx="1516061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Mandarine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1214437" y="3786187"/>
            <a:ext cx="1038224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Jabuke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23850" y="323850"/>
            <a:ext cx="41703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vinogradima dozrijeva grožđe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04825" y="908050"/>
            <a:ext cx="3419474" cy="233521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323850" y="3543300"/>
            <a:ext cx="4475162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maslinicima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dozrijev</a:t>
            </a:r>
            <a:r>
              <a:rPr lang="hr-HR" sz="24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masline</a:t>
            </a:r>
            <a:endParaRPr lang="en-US" sz="2400" b="0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5122862" y="4005262"/>
            <a:ext cx="3743324" cy="2414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654050" y="4005262"/>
            <a:ext cx="3509961" cy="233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188910" y="333375"/>
            <a:ext cx="3663009" cy="5222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Vrt</a:t>
            </a:r>
            <a:r>
              <a:rPr lang="en-US" sz="2800" b="1" i="0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ujesen</a:t>
            </a:r>
            <a:endParaRPr lang="en-US" sz="2800" b="1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6556375" y="855662"/>
            <a:ext cx="2332036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3398837" y="855662"/>
            <a:ext cx="2714624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395287" y="855662"/>
            <a:ext cx="2609849" cy="180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116012" y="2882900"/>
            <a:ext cx="866774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Mrkva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140200" y="2835275"/>
            <a:ext cx="966787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Paprika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289800" y="2708275"/>
            <a:ext cx="9524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Rajčica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7"/>
          <a:srcRect/>
          <a:stretch/>
        </p:blipFill>
        <p:spPr>
          <a:xfrm>
            <a:off x="827087" y="3556000"/>
            <a:ext cx="279082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1795461" y="5313362"/>
            <a:ext cx="854074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Kupus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8"/>
          <a:srcRect/>
          <a:stretch/>
        </p:blipFill>
        <p:spPr>
          <a:xfrm>
            <a:off x="5106987" y="3519487"/>
            <a:ext cx="3435350" cy="171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6345237" y="5335587"/>
            <a:ext cx="9588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Tikvica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395287" y="101600"/>
            <a:ext cx="278288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400" b="1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Jesen na oranicama</a:t>
            </a: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79386" y="722312"/>
            <a:ext cx="3960811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/>
        </p:nvSpPr>
        <p:spPr>
          <a:xfrm>
            <a:off x="1411287" y="3141661"/>
            <a:ext cx="1066799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Krumpir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5003800" y="722312"/>
            <a:ext cx="3233736" cy="2582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6227762" y="3567112"/>
            <a:ext cx="1082675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Kukuruz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573087" y="3767137"/>
            <a:ext cx="2127249" cy="212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879475" y="6021387"/>
            <a:ext cx="1500187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Šečerna repa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179386" y="241300"/>
            <a:ext cx="21399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Jesen u šumi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207962" y="949325"/>
            <a:ext cx="4227511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Listopadnim biljkama lišće žuti i opada</a:t>
            </a: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79386" y="1484312"/>
            <a:ext cx="3024187" cy="201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249362" y="3689350"/>
            <a:ext cx="839787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kesten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227762" y="3727450"/>
            <a:ext cx="811212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bukva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2700336" y="3727450"/>
            <a:ext cx="3141662" cy="2493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3851275" y="6308725"/>
            <a:ext cx="681037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hrast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6"/>
          <a:srcRect/>
          <a:stretch/>
        </p:blipFill>
        <p:spPr>
          <a:xfrm>
            <a:off x="5357812" y="976312"/>
            <a:ext cx="3071812" cy="2300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179386" y="241300"/>
            <a:ext cx="213995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800" b="1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Jesen u šumi</a:t>
            </a:r>
          </a:p>
        </p:txBody>
      </p:sp>
      <p:pic>
        <p:nvPicPr>
          <p:cNvPr id="138" name="Shape 138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71500" y="857250"/>
            <a:ext cx="4572000" cy="55530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5286375" y="5643562"/>
            <a:ext cx="3643312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Listopadnom drveću lišće žuti i otpada.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179386" y="333375"/>
            <a:ext cx="350520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Vazdazelene biljke ostaju zelene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573087" y="2133600"/>
            <a:ext cx="4056061" cy="29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2181225" y="5300662"/>
            <a:ext cx="554037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jela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5"/>
          <a:srcRect/>
          <a:stretch/>
        </p:blipFill>
        <p:spPr>
          <a:xfrm>
            <a:off x="5427662" y="2133600"/>
            <a:ext cx="3138487" cy="29876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6719886" y="5330825"/>
            <a:ext cx="527050" cy="400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2000" b="0" i="0" u="none" strike="noStrike" cap="non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bor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1_Apex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 P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PK" id="{3C9D1AFA-7573-415F-A1D3-8C8FA12B396C}" vid="{F727F3AE-4F83-4214-81B4-9D8E86ECB0EC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110</Words>
  <Application>Microsoft Office PowerPoint</Application>
  <PresentationFormat>On-screen Show (4:3)</PresentationFormat>
  <Paragraphs>43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Allerta</vt:lpstr>
      <vt:lpstr>Arial</vt:lpstr>
      <vt:lpstr>Calibri</vt:lpstr>
      <vt:lpstr>Calibri Light</vt:lpstr>
      <vt:lpstr>Quattrocento</vt:lpstr>
      <vt:lpstr>Times New Roman</vt:lpstr>
      <vt:lpstr>1_Apex</vt:lpstr>
      <vt:lpstr>Theme PK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Maja Jelić-Kolar</cp:lastModifiedBy>
  <cp:revision>3</cp:revision>
  <dcterms:modified xsi:type="dcterms:W3CDTF">2016-09-08T08:38:37Z</dcterms:modified>
</cp:coreProperties>
</file>