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  <p:sldId id="269" r:id="rId12"/>
    <p:sldId id="266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4AAC7-5BA5-4F00-A542-590204E4BD05}" v="333" dt="2022-03-06T22:04:44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enija Petrlin Jurić" userId="eb15c82b-6466-460a-904e-81b560b36f65" providerId="ADAL" clId="{06A4AAC7-5BA5-4F00-A542-590204E4BD05}"/>
    <pc:docChg chg="custSel addSld delSld modSld">
      <pc:chgData name="Ksenija Petrlin Jurić" userId="eb15c82b-6466-460a-904e-81b560b36f65" providerId="ADAL" clId="{06A4AAC7-5BA5-4F00-A542-590204E4BD05}" dt="2022-03-06T22:04:44.623" v="342"/>
      <pc:docMkLst>
        <pc:docMk/>
      </pc:docMkLst>
      <pc:sldChg chg="modTransition modAnim">
        <pc:chgData name="Ksenija Petrlin Jurić" userId="eb15c82b-6466-460a-904e-81b560b36f65" providerId="ADAL" clId="{06A4AAC7-5BA5-4F00-A542-590204E4BD05}" dt="2022-03-06T16:52:38.402" v="29"/>
        <pc:sldMkLst>
          <pc:docMk/>
          <pc:sldMk cId="3500398306" sldId="256"/>
        </pc:sldMkLst>
      </pc:sldChg>
      <pc:sldChg chg="modSp modTransition modAnim">
        <pc:chgData name="Ksenija Petrlin Jurić" userId="eb15c82b-6466-460a-904e-81b560b36f65" providerId="ADAL" clId="{06A4AAC7-5BA5-4F00-A542-590204E4BD05}" dt="2022-03-06T16:56:18.617" v="43" actId="20577"/>
        <pc:sldMkLst>
          <pc:docMk/>
          <pc:sldMk cId="2085204792" sldId="257"/>
        </pc:sldMkLst>
        <pc:spChg chg="mod">
          <ac:chgData name="Ksenija Petrlin Jurić" userId="eb15c82b-6466-460a-904e-81b560b36f65" providerId="ADAL" clId="{06A4AAC7-5BA5-4F00-A542-590204E4BD05}" dt="2022-03-06T16:56:18.617" v="43" actId="20577"/>
          <ac:spMkLst>
            <pc:docMk/>
            <pc:sldMk cId="2085204792" sldId="257"/>
            <ac:spMk id="7" creationId="{9A5D328B-31BB-43F0-9BE8-20063754F0F2}"/>
          </ac:spMkLst>
        </pc:spChg>
      </pc:sldChg>
      <pc:sldChg chg="modTransition modAnim">
        <pc:chgData name="Ksenija Petrlin Jurić" userId="eb15c82b-6466-460a-904e-81b560b36f65" providerId="ADAL" clId="{06A4AAC7-5BA5-4F00-A542-590204E4BD05}" dt="2022-03-06T16:52:43.146" v="31"/>
        <pc:sldMkLst>
          <pc:docMk/>
          <pc:sldMk cId="2241931495" sldId="258"/>
        </pc:sldMkLst>
      </pc:sldChg>
      <pc:sldChg chg="modTransition modAnim">
        <pc:chgData name="Ksenija Petrlin Jurić" userId="eb15c82b-6466-460a-904e-81b560b36f65" providerId="ADAL" clId="{06A4AAC7-5BA5-4F00-A542-590204E4BD05}" dt="2022-03-06T16:53:10.370" v="36"/>
        <pc:sldMkLst>
          <pc:docMk/>
          <pc:sldMk cId="249021759" sldId="259"/>
        </pc:sldMkLst>
      </pc:sldChg>
      <pc:sldChg chg="modTransition modAnim">
        <pc:chgData name="Ksenija Petrlin Jurić" userId="eb15c82b-6466-460a-904e-81b560b36f65" providerId="ADAL" clId="{06A4AAC7-5BA5-4F00-A542-590204E4BD05}" dt="2022-03-06T16:53:15.288" v="37"/>
        <pc:sldMkLst>
          <pc:docMk/>
          <pc:sldMk cId="972745452" sldId="260"/>
        </pc:sldMkLst>
      </pc:sldChg>
      <pc:sldChg chg="modTransition modAnim">
        <pc:chgData name="Ksenija Petrlin Jurić" userId="eb15c82b-6466-460a-904e-81b560b36f65" providerId="ADAL" clId="{06A4AAC7-5BA5-4F00-A542-590204E4BD05}" dt="2022-03-06T16:53:20.677" v="38"/>
        <pc:sldMkLst>
          <pc:docMk/>
          <pc:sldMk cId="982336089" sldId="261"/>
        </pc:sldMkLst>
      </pc:sldChg>
      <pc:sldChg chg="modTransition modAnim">
        <pc:chgData name="Ksenija Petrlin Jurić" userId="eb15c82b-6466-460a-904e-81b560b36f65" providerId="ADAL" clId="{06A4AAC7-5BA5-4F00-A542-590204E4BD05}" dt="2022-03-06T16:53:25.166" v="39"/>
        <pc:sldMkLst>
          <pc:docMk/>
          <pc:sldMk cId="2366465554" sldId="262"/>
        </pc:sldMkLst>
      </pc:sldChg>
      <pc:sldChg chg="modTransition modAnim">
        <pc:chgData name="Ksenija Petrlin Jurić" userId="eb15c82b-6466-460a-904e-81b560b36f65" providerId="ADAL" clId="{06A4AAC7-5BA5-4F00-A542-590204E4BD05}" dt="2022-03-06T16:53:30.467" v="40"/>
        <pc:sldMkLst>
          <pc:docMk/>
          <pc:sldMk cId="177789367" sldId="263"/>
        </pc:sldMkLst>
      </pc:sldChg>
      <pc:sldChg chg="modTransition modAnim">
        <pc:chgData name="Ksenija Petrlin Jurić" userId="eb15c82b-6466-460a-904e-81b560b36f65" providerId="ADAL" clId="{06A4AAC7-5BA5-4F00-A542-590204E4BD05}" dt="2022-03-06T16:52:45.613" v="32"/>
        <pc:sldMkLst>
          <pc:docMk/>
          <pc:sldMk cId="1059282649" sldId="264"/>
        </pc:sldMkLst>
      </pc:sldChg>
      <pc:sldChg chg="modTransition modAnim">
        <pc:chgData name="Ksenija Petrlin Jurić" userId="eb15c82b-6466-460a-904e-81b560b36f65" providerId="ADAL" clId="{06A4AAC7-5BA5-4F00-A542-590204E4BD05}" dt="2022-03-06T16:53:04.470" v="35"/>
        <pc:sldMkLst>
          <pc:docMk/>
          <pc:sldMk cId="2035667106" sldId="265"/>
        </pc:sldMkLst>
      </pc:sldChg>
      <pc:sldChg chg="modTransition modAnim">
        <pc:chgData name="Ksenija Petrlin Jurić" userId="eb15c82b-6466-460a-904e-81b560b36f65" providerId="ADAL" clId="{06A4AAC7-5BA5-4F00-A542-590204E4BD05}" dt="2022-03-06T16:53:36.359" v="41"/>
        <pc:sldMkLst>
          <pc:docMk/>
          <pc:sldMk cId="4068768207" sldId="266"/>
        </pc:sldMkLst>
      </pc:sldChg>
      <pc:sldChg chg="modTransition modAnim">
        <pc:chgData name="Ksenija Petrlin Jurić" userId="eb15c82b-6466-460a-904e-81b560b36f65" providerId="ADAL" clId="{06A4AAC7-5BA5-4F00-A542-590204E4BD05}" dt="2022-03-06T16:53:42.860" v="42"/>
        <pc:sldMkLst>
          <pc:docMk/>
          <pc:sldMk cId="3205159734" sldId="267"/>
        </pc:sldMkLst>
      </pc:sldChg>
      <pc:sldChg chg="new del">
        <pc:chgData name="Ksenija Petrlin Jurić" userId="eb15c82b-6466-460a-904e-81b560b36f65" providerId="ADAL" clId="{06A4AAC7-5BA5-4F00-A542-590204E4BD05}" dt="2022-03-06T22:03:03.269" v="45" actId="2696"/>
        <pc:sldMkLst>
          <pc:docMk/>
          <pc:sldMk cId="1572743350" sldId="268"/>
        </pc:sldMkLst>
      </pc:sldChg>
      <pc:sldChg chg="addSp delSp modSp mod modTransition delAnim modAnim">
        <pc:chgData name="Ksenija Petrlin Jurić" userId="eb15c82b-6466-460a-904e-81b560b36f65" providerId="ADAL" clId="{06A4AAC7-5BA5-4F00-A542-590204E4BD05}" dt="2022-03-06T22:04:44.623" v="342"/>
        <pc:sldMkLst>
          <pc:docMk/>
          <pc:sldMk cId="4279833946" sldId="269"/>
        </pc:sldMkLst>
        <pc:spChg chg="del mod">
          <ac:chgData name="Ksenija Petrlin Jurić" userId="eb15c82b-6466-460a-904e-81b560b36f65" providerId="ADAL" clId="{06A4AAC7-5BA5-4F00-A542-590204E4BD05}" dt="2022-03-06T22:04:23.305" v="339" actId="21"/>
          <ac:spMkLst>
            <pc:docMk/>
            <pc:sldMk cId="4279833946" sldId="269"/>
            <ac:spMk id="6" creationId="{7D3D4DA2-3FE6-47AB-A6A8-523B34DFACC7}"/>
          </ac:spMkLst>
        </pc:spChg>
        <pc:spChg chg="add mod">
          <ac:chgData name="Ksenija Petrlin Jurić" userId="eb15c82b-6466-460a-904e-81b560b36f65" providerId="ADAL" clId="{06A4AAC7-5BA5-4F00-A542-590204E4BD05}" dt="2022-03-06T22:04:24.592" v="340"/>
          <ac:spMkLst>
            <pc:docMk/>
            <pc:sldMk cId="4279833946" sldId="269"/>
            <ac:spMk id="7" creationId="{F356347C-AF88-4A5A-913F-0BDE5F7000CA}"/>
          </ac:spMkLst>
        </pc:spChg>
        <pc:picChg chg="add mod">
          <ac:chgData name="Ksenija Petrlin Jurić" userId="eb15c82b-6466-460a-904e-81b560b36f65" providerId="ADAL" clId="{06A4AAC7-5BA5-4F00-A542-590204E4BD05}" dt="2022-03-06T22:04:08.893" v="334" actId="1440"/>
          <ac:picMkLst>
            <pc:docMk/>
            <pc:sldMk cId="4279833946" sldId="269"/>
            <ac:picMk id="3" creationId="{F964EDFE-4739-452E-884E-B9206B682363}"/>
          </ac:picMkLst>
        </pc:picChg>
        <pc:picChg chg="del">
          <ac:chgData name="Ksenija Petrlin Jurić" userId="eb15c82b-6466-460a-904e-81b560b36f65" providerId="ADAL" clId="{06A4AAC7-5BA5-4F00-A542-590204E4BD05}" dt="2022-03-06T22:03:48.190" v="331" actId="21"/>
          <ac:picMkLst>
            <pc:docMk/>
            <pc:sldMk cId="4279833946" sldId="269"/>
            <ac:picMk id="5" creationId="{D5BB940C-1BB4-400E-9737-C81C286002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5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7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7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4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8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3/6/2022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7189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F270A1A-6A1F-4A2C-8AC0-3AEFD39F6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36254"/>
            <a:ext cx="5437187" cy="479205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hr-HR" dirty="0"/>
              <a:t>JEZIK</a:t>
            </a:r>
            <a:br>
              <a:rPr lang="hr-HR" dirty="0"/>
            </a:br>
            <a:r>
              <a:rPr lang="hr-HR" dirty="0"/>
              <a:t>(vježbanje i ponavljanje)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8BBB52-9EA9-43F0-A00D-A4B034E76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6114" y="5919844"/>
            <a:ext cx="8021636" cy="796311"/>
          </a:xfrm>
        </p:spPr>
        <p:txBody>
          <a:bodyPr anchor="b">
            <a:normAutofit/>
          </a:bodyPr>
          <a:lstStyle/>
          <a:p>
            <a:r>
              <a:rPr lang="hr-HR" dirty="0"/>
              <a:t>Pripremila: Ksenija </a:t>
            </a:r>
            <a:r>
              <a:rPr lang="hr-HR" dirty="0" err="1"/>
              <a:t>petrlin</a:t>
            </a:r>
            <a:r>
              <a:rPr lang="hr-HR" dirty="0"/>
              <a:t> – </a:t>
            </a:r>
            <a:r>
              <a:rPr lang="hr-HR" dirty="0" err="1"/>
              <a:t>jurić</a:t>
            </a:r>
            <a:r>
              <a:rPr lang="hr-HR" dirty="0"/>
              <a:t>, mag. Prim. </a:t>
            </a:r>
            <a:r>
              <a:rPr lang="hr-HR" dirty="0" err="1"/>
              <a:t>educ</a:t>
            </a:r>
            <a:r>
              <a:rPr lang="hr-HR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8BF2D8-F88B-45BF-A743-B690A674A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2" r="24158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5003983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F7BE0C1-5E19-4956-BC42-7E2AA8CA8BFD}"/>
              </a:ext>
            </a:extLst>
          </p:cNvPr>
          <p:cNvSpPr txBox="1"/>
          <p:nvPr/>
        </p:nvSpPr>
        <p:spPr>
          <a:xfrm>
            <a:off x="320613" y="269483"/>
            <a:ext cx="289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SKUPINA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DBF6CA45-DA14-44B2-B897-4A8E5D96B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16783"/>
          <a:stretch/>
        </p:blipFill>
        <p:spPr>
          <a:xfrm flipH="1">
            <a:off x="9015611" y="1400657"/>
            <a:ext cx="2601799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5F08285-3548-4DBD-BA09-606AD9DEAF79}"/>
              </a:ext>
            </a:extLst>
          </p:cNvPr>
          <p:cNvSpPr txBox="1"/>
          <p:nvPr/>
        </p:nvSpPr>
        <p:spPr>
          <a:xfrm>
            <a:off x="149599" y="862277"/>
            <a:ext cx="86266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Prepiši rečenice pazeći na pisanje velikog početnog slova.</a:t>
            </a:r>
          </a:p>
          <a:p>
            <a:endParaRPr lang="hr-HR" sz="2800" dirty="0"/>
          </a:p>
          <a:p>
            <a:r>
              <a:rPr lang="hr-HR" sz="3600" b="1" dirty="0"/>
              <a:t>Kino se nalazi u Ulici Kneza </a:t>
            </a:r>
            <a:r>
              <a:rPr lang="hr-HR" sz="3600" b="1" dirty="0" err="1"/>
              <a:t>branimira</a:t>
            </a:r>
            <a:r>
              <a:rPr lang="hr-HR" sz="3600" b="1" dirty="0"/>
              <a:t>.</a:t>
            </a:r>
          </a:p>
          <a:p>
            <a:endParaRPr lang="hr-HR" sz="3600" b="1" dirty="0"/>
          </a:p>
          <a:p>
            <a:r>
              <a:rPr lang="hr-HR" sz="3600" b="1" dirty="0"/>
              <a:t>Susret će biti na trgu Bana Josipa Jelačića.</a:t>
            </a:r>
          </a:p>
          <a:p>
            <a:endParaRPr lang="hr-HR" sz="3600" b="1" dirty="0"/>
          </a:p>
          <a:p>
            <a:r>
              <a:rPr lang="hr-HR" sz="3600" b="1" dirty="0"/>
              <a:t>Sutra idemo u rijeku u Ulicu </a:t>
            </a:r>
            <a:r>
              <a:rPr lang="hr-HR" sz="3600" b="1" dirty="0" err="1"/>
              <a:t>franje</a:t>
            </a:r>
            <a:r>
              <a:rPr lang="hr-HR" sz="3600" b="1" dirty="0"/>
              <a:t> </a:t>
            </a:r>
            <a:r>
              <a:rPr lang="hr-HR" sz="3600" b="1" dirty="0" err="1"/>
              <a:t>račkog</a:t>
            </a:r>
            <a:r>
              <a:rPr lang="hr-H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964EDFE-4739-452E-884E-B9206B682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050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F356347C-AF88-4A5A-913F-0BDE5F7000CA}"/>
              </a:ext>
            </a:extLst>
          </p:cNvPr>
          <p:cNvSpPr/>
          <p:nvPr/>
        </p:nvSpPr>
        <p:spPr>
          <a:xfrm>
            <a:off x="4678532" y="639192"/>
            <a:ext cx="4989250" cy="4040254"/>
          </a:xfrm>
          <a:prstGeom prst="wedgeEllipseCallout">
            <a:avLst>
              <a:gd name="adj1" fmla="val -83650"/>
              <a:gd name="adj2" fmla="val 3165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dirty="0"/>
              <a:t>Provjerimo jeste li točno riješili zadatke!</a:t>
            </a:r>
          </a:p>
        </p:txBody>
      </p:sp>
    </p:spTree>
    <p:extLst>
      <p:ext uri="{BB962C8B-B14F-4D97-AF65-F5344CB8AC3E}">
        <p14:creationId xmlns:p14="http://schemas.microsoft.com/office/powerpoint/2010/main" val="427983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vektorska grafika&#10;&#10;Opis je automatski generiran">
            <a:extLst>
              <a:ext uri="{FF2B5EF4-FFF2-40B4-BE49-F238E27FC236}">
                <a16:creationId xmlns:a16="http://schemas.microsoft.com/office/drawing/2014/main" id="{D5BB940C-1BB4-400E-9737-C81C28600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7426" y="3164363"/>
            <a:ext cx="377190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7D3D4DA2-3FE6-47AB-A6A8-523B34DFACC7}"/>
              </a:ext>
            </a:extLst>
          </p:cNvPr>
          <p:cNvSpPr/>
          <p:nvPr/>
        </p:nvSpPr>
        <p:spPr>
          <a:xfrm>
            <a:off x="2856322" y="160255"/>
            <a:ext cx="9087440" cy="5646655"/>
          </a:xfrm>
          <a:prstGeom prst="wedgeEllipseCallout">
            <a:avLst>
              <a:gd name="adj1" fmla="val -51746"/>
              <a:gd name="adj2" fmla="val 4046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Zabavimo se!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Stanite u krug!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Bacat ću vam lopticu.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Onaj tko ulovi lopticu usmeno rješava zadatak (npr. izreci jednu jesnu rečenicu, izreci jednu niječnu rečenicu, izreci jednu izjavnu rečenicu, preoblikuj izjavnu rečenicu u upitnu… </a:t>
            </a:r>
          </a:p>
        </p:txBody>
      </p:sp>
    </p:spTree>
    <p:extLst>
      <p:ext uri="{BB962C8B-B14F-4D97-AF65-F5344CB8AC3E}">
        <p14:creationId xmlns:p14="http://schemas.microsoft.com/office/powerpoint/2010/main" val="40687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524B60E-ED16-43E1-8677-CAFB8E0BAB23}"/>
              </a:ext>
            </a:extLst>
          </p:cNvPr>
          <p:cNvSpPr txBox="1"/>
          <p:nvPr/>
        </p:nvSpPr>
        <p:spPr>
          <a:xfrm>
            <a:off x="4732357" y="99800"/>
            <a:ext cx="404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DOMAĆI URADAK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5908136-AC88-4A9F-BBBC-A992E6379849}"/>
              </a:ext>
            </a:extLst>
          </p:cNvPr>
          <p:cNvSpPr txBox="1"/>
          <p:nvPr/>
        </p:nvSpPr>
        <p:spPr>
          <a:xfrm>
            <a:off x="171493" y="531093"/>
            <a:ext cx="116998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 Hrvatskome pravopisu istraži kako se pravilno pišu ove riječi. </a:t>
            </a:r>
          </a:p>
          <a:p>
            <a:r>
              <a:rPr lang="hr-HR" sz="2800" dirty="0"/>
              <a:t>Zapiši ih u pisanku školskim rukopisnim slovima.</a:t>
            </a:r>
          </a:p>
          <a:p>
            <a:endParaRPr lang="hr-HR" sz="2800" dirty="0"/>
          </a:p>
          <a:p>
            <a:r>
              <a:rPr lang="hr-HR" sz="3600" b="1" dirty="0"/>
              <a:t>ANA</a:t>
            </a:r>
          </a:p>
          <a:p>
            <a:r>
              <a:rPr lang="hr-HR" sz="3600" b="1" dirty="0"/>
              <a:t>MARIJA</a:t>
            </a:r>
          </a:p>
          <a:p>
            <a:r>
              <a:rPr lang="hr-HR" sz="3600" b="1" dirty="0"/>
              <a:t>MARKO</a:t>
            </a:r>
          </a:p>
          <a:p>
            <a:r>
              <a:rPr lang="hr-HR" sz="3600" b="1" dirty="0"/>
              <a:t>ZAGREB</a:t>
            </a:r>
          </a:p>
          <a:p>
            <a:r>
              <a:rPr lang="hr-HR" sz="3600" b="1" dirty="0"/>
              <a:t>REPUBLIKA HRVATSKA</a:t>
            </a:r>
          </a:p>
          <a:p>
            <a:r>
              <a:rPr lang="hr-HR" sz="3600" b="1" dirty="0"/>
              <a:t>ZELINA</a:t>
            </a:r>
          </a:p>
          <a:p>
            <a:r>
              <a:rPr lang="hr-HR" sz="3600" b="1" dirty="0"/>
              <a:t>CRIKVENICA</a:t>
            </a:r>
          </a:p>
          <a:p>
            <a:r>
              <a:rPr lang="hr-HR" sz="3600" b="1" dirty="0"/>
              <a:t>NOVI VINODOLSKI</a:t>
            </a:r>
          </a:p>
          <a:p>
            <a:r>
              <a:rPr lang="hr-HR" sz="3600" b="1" dirty="0"/>
              <a:t>TRG MARINA DRŽIĆA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4527067-F925-4DB7-A983-1F52C6670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1050" y="3067050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515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301931C5-8EBE-41CC-A5E0-BC569CFA8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1" b="22832"/>
          <a:stretch/>
        </p:blipFill>
        <p:spPr>
          <a:xfrm>
            <a:off x="-263951" y="4143081"/>
            <a:ext cx="3790950" cy="2714919"/>
          </a:xfrm>
          <a:prstGeom prst="rect">
            <a:avLst/>
          </a:prstGeom>
        </p:spPr>
      </p:pic>
      <p:sp>
        <p:nvSpPr>
          <p:cNvPr id="7" name="Oblačić za govor: pravokutnik 6">
            <a:extLst>
              <a:ext uri="{FF2B5EF4-FFF2-40B4-BE49-F238E27FC236}">
                <a16:creationId xmlns:a16="http://schemas.microsoft.com/office/drawing/2014/main" id="{9A5D328B-31BB-43F0-9BE8-20063754F0F2}"/>
              </a:ext>
            </a:extLst>
          </p:cNvPr>
          <p:cNvSpPr/>
          <p:nvPr/>
        </p:nvSpPr>
        <p:spPr>
          <a:xfrm>
            <a:off x="2263119" y="292231"/>
            <a:ext cx="9643620" cy="4364610"/>
          </a:xfrm>
          <a:prstGeom prst="wedgeRectCallout">
            <a:avLst>
              <a:gd name="adj1" fmla="val -57099"/>
              <a:gd name="adj2" fmla="val 4628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hr-HR" sz="2800" dirty="0"/>
              <a:t>Pročitajmo napisanu rečenicu!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</a:rPr>
              <a:t>Hoćeš li doći sutra u park u ulici Ivane </a:t>
            </a:r>
            <a:r>
              <a:rPr lang="hr-HR" sz="2800" b="1" dirty="0" err="1">
                <a:solidFill>
                  <a:schemeClr val="accent3">
                    <a:lumMod val="75000"/>
                  </a:schemeClr>
                </a:solidFill>
              </a:rPr>
              <a:t>brlić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accent3">
                    <a:lumMod val="75000"/>
                  </a:schemeClr>
                </a:solidFill>
              </a:rPr>
              <a:t>mažuranić</a:t>
            </a: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Je li rečenica pravilno napisana?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Što treba ispraviti?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Pažljivo promotrite rečenicu te je pravilno zapišite </a:t>
            </a:r>
            <a:r>
              <a:rPr lang="hr-HR" sz="2800"/>
              <a:t>u pisanku.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085204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039FC713-FB91-435C-A359-29DB527A52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1" b="22832"/>
          <a:stretch/>
        </p:blipFill>
        <p:spPr>
          <a:xfrm>
            <a:off x="-263951" y="4143081"/>
            <a:ext cx="3790950" cy="2714919"/>
          </a:xfrm>
          <a:prstGeom prst="rect">
            <a:avLst/>
          </a:prstGeom>
        </p:spPr>
      </p:pic>
      <p:sp>
        <p:nvSpPr>
          <p:cNvPr id="3" name="Oblačić za govor: pravokutnik 2">
            <a:extLst>
              <a:ext uri="{FF2B5EF4-FFF2-40B4-BE49-F238E27FC236}">
                <a16:creationId xmlns:a16="http://schemas.microsoft.com/office/drawing/2014/main" id="{E3750DB9-E5BF-412A-915C-EEFA13A2F727}"/>
              </a:ext>
            </a:extLst>
          </p:cNvPr>
          <p:cNvSpPr/>
          <p:nvPr/>
        </p:nvSpPr>
        <p:spPr>
          <a:xfrm>
            <a:off x="2263119" y="292231"/>
            <a:ext cx="9643620" cy="4364610"/>
          </a:xfrm>
          <a:prstGeom prst="wedgeRectCallout">
            <a:avLst>
              <a:gd name="adj1" fmla="val -57099"/>
              <a:gd name="adj2" fmla="val 4628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hr-HR" sz="2800" dirty="0"/>
              <a:t>Jeste li ovako napisali rečenicu!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chemeClr val="accent3">
                    <a:lumMod val="75000"/>
                  </a:schemeClr>
                </a:solidFill>
              </a:rPr>
              <a:t>Hoćeš li doći sutra u park u Ulici Ivane Brlić Mažuranić?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Ovo je pravilno napisana rečenica.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Zašto?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Zato što se naziv ulice piše velikim početnim slovom.</a:t>
            </a:r>
          </a:p>
          <a:p>
            <a:pPr>
              <a:lnSpc>
                <a:spcPct val="150000"/>
              </a:lnSpc>
            </a:pPr>
            <a:r>
              <a:rPr lang="hr-HR" sz="2800" dirty="0"/>
              <a:t>Zato što na kraju upitne rečenice pišemo upitnik.</a:t>
            </a:r>
          </a:p>
        </p:txBody>
      </p:sp>
    </p:spTree>
    <p:extLst>
      <p:ext uri="{BB962C8B-B14F-4D97-AF65-F5344CB8AC3E}">
        <p14:creationId xmlns:p14="http://schemas.microsoft.com/office/powerpoint/2010/main" val="2241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745492-95CF-4812-9BF8-F331CCF4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EBA559C-9528-4DF6-97A9-9F1B1575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8FD41A-2B00-4751-85D7-9C68D15D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CDAE9A-F5BF-4BA9-B6CE-A87B6A8EC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AE9598F-D7DE-4210-9654-730537624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0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solidFill>
            <a:srgbClr val="FFFFFF"/>
          </a:solidFill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F7BE0C1-5E19-4956-BC42-7E2AA8CA8BFD}"/>
              </a:ext>
            </a:extLst>
          </p:cNvPr>
          <p:cNvSpPr txBox="1"/>
          <p:nvPr/>
        </p:nvSpPr>
        <p:spPr>
          <a:xfrm>
            <a:off x="-299918" y="135378"/>
            <a:ext cx="7141357" cy="3559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dirty="0">
                <a:latin typeface="+mj-lt"/>
                <a:ea typeface="+mj-ea"/>
                <a:cs typeface="+mj-cs"/>
              </a:rPr>
              <a:t>PODIJELIMO SE U 5 SKUPINA!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9E479F3-6FF8-4C68-B028-8E1BB5B2B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00" y="1629000"/>
            <a:ext cx="3600000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8383EBC-7BE4-4D3B-B25C-871059A91B0E}"/>
              </a:ext>
            </a:extLst>
          </p:cNvPr>
          <p:cNvSpPr txBox="1"/>
          <p:nvPr/>
        </p:nvSpPr>
        <p:spPr>
          <a:xfrm>
            <a:off x="355270" y="4713716"/>
            <a:ext cx="55397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Iz naše šarene kutije izvlačit ćemo brojeve od 1 do 5 i tako odrediti tko pripada određenoj skupini.</a:t>
            </a:r>
          </a:p>
        </p:txBody>
      </p:sp>
    </p:spTree>
    <p:extLst>
      <p:ext uri="{BB962C8B-B14F-4D97-AF65-F5344CB8AC3E}">
        <p14:creationId xmlns:p14="http://schemas.microsoft.com/office/powerpoint/2010/main" val="1059282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325661F-9A92-471E-B4A6-1EAAD4C06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98FEF6-AD50-4FB1-815C-200E861E2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81E0054-94DD-4654-B1D1-2D2FB7BD9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4E2885-DC94-43CD-9FDD-3EF615FED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265952E-E4CE-4668-B2FC-C092F8B52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0C45BFF-5013-4DE4-A046-0D7CF000A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solidFill>
            <a:srgbClr val="FFFFFF"/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0EA7350-142D-4F87-B1F7-171D4997F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67" y="2022763"/>
            <a:ext cx="3330626" cy="3330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blačić za govor: ovalni 1">
            <a:extLst>
              <a:ext uri="{FF2B5EF4-FFF2-40B4-BE49-F238E27FC236}">
                <a16:creationId xmlns:a16="http://schemas.microsoft.com/office/drawing/2014/main" id="{5683ADA3-86F5-4A71-B01B-831DDE532003}"/>
              </a:ext>
            </a:extLst>
          </p:cNvPr>
          <p:cNvSpPr/>
          <p:nvPr/>
        </p:nvSpPr>
        <p:spPr>
          <a:xfrm>
            <a:off x="5275583" y="268287"/>
            <a:ext cx="6947452" cy="5760000"/>
          </a:xfrm>
          <a:prstGeom prst="wedgeEllipseCallout">
            <a:avLst>
              <a:gd name="adj1" fmla="val -57604"/>
              <a:gd name="adj2" fmla="val -1654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50" dirty="0" err="1">
                <a:solidFill>
                  <a:schemeClr val="tx1"/>
                </a:solidFill>
              </a:rPr>
              <a:t>Svaka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će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skupina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dobiti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zadatak</a:t>
            </a:r>
            <a:r>
              <a:rPr lang="en-US" sz="2800" spc="50" dirty="0">
                <a:solidFill>
                  <a:schemeClr val="tx1"/>
                </a:solidFill>
              </a:rPr>
              <a:t>!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50" dirty="0" err="1">
                <a:solidFill>
                  <a:schemeClr val="tx1"/>
                </a:solidFill>
              </a:rPr>
              <a:t>Vrijeme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rješavanja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zadatka</a:t>
            </a:r>
            <a:r>
              <a:rPr lang="en-US" sz="2800" spc="50" dirty="0">
                <a:solidFill>
                  <a:schemeClr val="tx1"/>
                </a:solidFill>
              </a:rPr>
              <a:t> je 5 </a:t>
            </a:r>
            <a:r>
              <a:rPr lang="en-US" sz="2800" spc="50" dirty="0" err="1">
                <a:solidFill>
                  <a:schemeClr val="tx1"/>
                </a:solidFill>
              </a:rPr>
              <a:t>minuta</a:t>
            </a:r>
            <a:r>
              <a:rPr lang="en-US" sz="2800" spc="5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50" dirty="0" err="1">
                <a:solidFill>
                  <a:schemeClr val="tx1"/>
                </a:solidFill>
              </a:rPr>
              <a:t>Nakon</a:t>
            </a:r>
            <a:r>
              <a:rPr lang="en-US" sz="2800" spc="50" dirty="0">
                <a:solidFill>
                  <a:schemeClr val="tx1"/>
                </a:solidFill>
              </a:rPr>
              <a:t> 5 </a:t>
            </a:r>
            <a:r>
              <a:rPr lang="en-US" sz="2800" spc="50" dirty="0" err="1">
                <a:solidFill>
                  <a:schemeClr val="tx1"/>
                </a:solidFill>
              </a:rPr>
              <a:t>minuta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skupine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izmjenjuju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zadatke</a:t>
            </a:r>
            <a:r>
              <a:rPr lang="en-US" sz="2800" spc="5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50" dirty="0" err="1">
                <a:solidFill>
                  <a:schemeClr val="tx1"/>
                </a:solidFill>
              </a:rPr>
              <a:t>Sve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skupine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rješavaju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sve</a:t>
            </a:r>
            <a:r>
              <a:rPr lang="en-US" sz="2800" spc="50" dirty="0">
                <a:solidFill>
                  <a:schemeClr val="tx1"/>
                </a:solidFill>
              </a:rPr>
              <a:t> </a:t>
            </a:r>
            <a:r>
              <a:rPr lang="en-US" sz="2800" spc="50" dirty="0" err="1">
                <a:solidFill>
                  <a:schemeClr val="tx1"/>
                </a:solidFill>
              </a:rPr>
              <a:t>zadatke</a:t>
            </a:r>
            <a:r>
              <a:rPr lang="en-US" sz="2800" spc="5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6671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F7BE0C1-5E19-4956-BC42-7E2AA8CA8BFD}"/>
              </a:ext>
            </a:extLst>
          </p:cNvPr>
          <p:cNvSpPr txBox="1"/>
          <p:nvPr/>
        </p:nvSpPr>
        <p:spPr>
          <a:xfrm>
            <a:off x="867266" y="527901"/>
            <a:ext cx="289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SKUPINA</a:t>
            </a: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5E17171E-32FF-4584-B108-6A6F981B3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16783"/>
          <a:stretch/>
        </p:blipFill>
        <p:spPr>
          <a:xfrm flipH="1">
            <a:off x="9015611" y="1400657"/>
            <a:ext cx="2601799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E4CE9293-5351-46B4-903E-AAA442A67394}"/>
              </a:ext>
            </a:extLst>
          </p:cNvPr>
          <p:cNvSpPr txBox="1"/>
          <p:nvPr/>
        </p:nvSpPr>
        <p:spPr>
          <a:xfrm>
            <a:off x="318564" y="1769576"/>
            <a:ext cx="84780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Izjavne rečenice preoblikuj u upitne i usklične.</a:t>
            </a:r>
          </a:p>
          <a:p>
            <a:endParaRPr lang="hr-HR" sz="2800" dirty="0"/>
          </a:p>
          <a:p>
            <a:r>
              <a:rPr lang="hr-HR" sz="3600" b="1" dirty="0"/>
              <a:t>Vani sja sunce.</a:t>
            </a:r>
          </a:p>
          <a:p>
            <a:endParaRPr lang="hr-HR" sz="3600" b="1" dirty="0"/>
          </a:p>
          <a:p>
            <a:r>
              <a:rPr lang="hr-HR" sz="3600" b="1" dirty="0"/>
              <a:t>Ivan i Maja zaputili su se u trgovinu.</a:t>
            </a:r>
          </a:p>
        </p:txBody>
      </p:sp>
    </p:spTree>
    <p:extLst>
      <p:ext uri="{BB962C8B-B14F-4D97-AF65-F5344CB8AC3E}">
        <p14:creationId xmlns:p14="http://schemas.microsoft.com/office/powerpoint/2010/main" val="249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F7BE0C1-5E19-4956-BC42-7E2AA8CA8BFD}"/>
              </a:ext>
            </a:extLst>
          </p:cNvPr>
          <p:cNvSpPr txBox="1"/>
          <p:nvPr/>
        </p:nvSpPr>
        <p:spPr>
          <a:xfrm>
            <a:off x="318564" y="130336"/>
            <a:ext cx="289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SKUPINA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A2808A17-848E-4F9E-B27C-9087FCBB9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16783"/>
          <a:stretch/>
        </p:blipFill>
        <p:spPr>
          <a:xfrm flipH="1">
            <a:off x="9015611" y="1400657"/>
            <a:ext cx="2601799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EDF4CAC-4221-41D1-ADAE-19775D7F3258}"/>
              </a:ext>
            </a:extLst>
          </p:cNvPr>
          <p:cNvSpPr txBox="1"/>
          <p:nvPr/>
        </p:nvSpPr>
        <p:spPr>
          <a:xfrm>
            <a:off x="388138" y="835297"/>
            <a:ext cx="847807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Iz zadanih rečenica ispiši imenice. U imenicama zaokruži </a:t>
            </a:r>
            <a:r>
              <a:rPr lang="hr-HR" sz="2800" dirty="0" err="1"/>
              <a:t>otvornike</a:t>
            </a:r>
            <a:r>
              <a:rPr lang="hr-HR" sz="2800" dirty="0"/>
              <a:t>.</a:t>
            </a:r>
          </a:p>
          <a:p>
            <a:endParaRPr lang="hr-HR" sz="2800" dirty="0"/>
          </a:p>
          <a:p>
            <a:r>
              <a:rPr lang="hr-HR" sz="3600" b="1" dirty="0"/>
              <a:t>Danas sam razveselio svoju učiteljicu jednim cvijetom.</a:t>
            </a:r>
          </a:p>
          <a:p>
            <a:endParaRPr lang="hr-HR" sz="3600" b="1" dirty="0"/>
          </a:p>
          <a:p>
            <a:r>
              <a:rPr lang="hr-HR" sz="3600" b="1" dirty="0"/>
              <a:t>Ana je kupila dvije banane i jedan kilogram jabuka.</a:t>
            </a:r>
          </a:p>
          <a:p>
            <a:endParaRPr lang="hr-HR" sz="3600" b="1" dirty="0"/>
          </a:p>
          <a:p>
            <a:r>
              <a:rPr lang="hr-HR" sz="3600" b="1" dirty="0"/>
              <a:t>Pas Švrćo veselo je trčao po cvjetnoj livadi.</a:t>
            </a:r>
          </a:p>
          <a:p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9727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F7BE0C1-5E19-4956-BC42-7E2AA8CA8BFD}"/>
              </a:ext>
            </a:extLst>
          </p:cNvPr>
          <p:cNvSpPr txBox="1"/>
          <p:nvPr/>
        </p:nvSpPr>
        <p:spPr>
          <a:xfrm>
            <a:off x="867266" y="527901"/>
            <a:ext cx="289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SKUPINA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B901FAE-FC1B-40EC-B877-BCDD04490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16783"/>
          <a:stretch/>
        </p:blipFill>
        <p:spPr>
          <a:xfrm flipH="1">
            <a:off x="9015611" y="1400657"/>
            <a:ext cx="2601799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5461C74-450B-4B4C-A5EB-F4E6B1DD67C0}"/>
              </a:ext>
            </a:extLst>
          </p:cNvPr>
          <p:cNvSpPr txBox="1"/>
          <p:nvPr/>
        </p:nvSpPr>
        <p:spPr>
          <a:xfrm>
            <a:off x="149599" y="1218640"/>
            <a:ext cx="84780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Niječne rečenice preoblikuj u jesne. Dobivene jesne rečenice preoblikuj u upitne.</a:t>
            </a:r>
          </a:p>
          <a:p>
            <a:endParaRPr lang="hr-HR" sz="2800" dirty="0"/>
          </a:p>
          <a:p>
            <a:r>
              <a:rPr lang="hr-HR" sz="3600" b="1" dirty="0"/>
              <a:t>Ne želim jesti sladoled.</a:t>
            </a:r>
          </a:p>
          <a:p>
            <a:endParaRPr lang="hr-HR" sz="3600" b="1" dirty="0"/>
          </a:p>
          <a:p>
            <a:r>
              <a:rPr lang="hr-HR" sz="3600" b="1" dirty="0"/>
              <a:t>Neću ići u park.</a:t>
            </a:r>
          </a:p>
          <a:p>
            <a:endParaRPr lang="hr-HR" sz="3600" b="1" dirty="0"/>
          </a:p>
          <a:p>
            <a:r>
              <a:rPr lang="hr-HR" sz="3600" b="1" dirty="0"/>
              <a:t>Ne želim praviti kolače.</a:t>
            </a:r>
          </a:p>
        </p:txBody>
      </p:sp>
    </p:spTree>
    <p:extLst>
      <p:ext uri="{BB962C8B-B14F-4D97-AF65-F5344CB8AC3E}">
        <p14:creationId xmlns:p14="http://schemas.microsoft.com/office/powerpoint/2010/main" val="9823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F7BE0C1-5E19-4956-BC42-7E2AA8CA8BFD}"/>
              </a:ext>
            </a:extLst>
          </p:cNvPr>
          <p:cNvSpPr txBox="1"/>
          <p:nvPr/>
        </p:nvSpPr>
        <p:spPr>
          <a:xfrm>
            <a:off x="867266" y="527901"/>
            <a:ext cx="289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SKUPINA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20042DD3-838F-4645-B811-52BBA5D10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r="16783"/>
          <a:stretch/>
        </p:blipFill>
        <p:spPr>
          <a:xfrm flipH="1">
            <a:off x="9015611" y="1400657"/>
            <a:ext cx="2601799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5A1E816-6EC6-4C4D-BB11-27E1EDA4814D}"/>
              </a:ext>
            </a:extLst>
          </p:cNvPr>
          <p:cNvSpPr txBox="1"/>
          <p:nvPr/>
        </p:nvSpPr>
        <p:spPr>
          <a:xfrm>
            <a:off x="248991" y="1193107"/>
            <a:ext cx="84780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Zadane rečenice preoblikuj u upitne rečenice koristeći se riječcom li.</a:t>
            </a:r>
          </a:p>
          <a:p>
            <a:endParaRPr lang="hr-HR" sz="2800" dirty="0"/>
          </a:p>
          <a:p>
            <a:r>
              <a:rPr lang="hr-HR" sz="3600" b="1" dirty="0"/>
              <a:t>Vani pada kiša.</a:t>
            </a:r>
          </a:p>
          <a:p>
            <a:endParaRPr lang="hr-HR" sz="3600" b="1" dirty="0"/>
          </a:p>
          <a:p>
            <a:r>
              <a:rPr lang="hr-HR" sz="3600" b="1" dirty="0"/>
              <a:t>Sutra svi zajedno idemo u zabavni park.</a:t>
            </a:r>
          </a:p>
          <a:p>
            <a:endParaRPr lang="hr-HR" sz="3600" b="1" dirty="0"/>
          </a:p>
          <a:p>
            <a:r>
              <a:rPr lang="hr-HR" sz="3600" b="1" dirty="0"/>
              <a:t>Ivan će dobiti crnoga psića za peti rođendan.</a:t>
            </a:r>
          </a:p>
        </p:txBody>
      </p:sp>
    </p:spTree>
    <p:extLst>
      <p:ext uri="{BB962C8B-B14F-4D97-AF65-F5344CB8AC3E}">
        <p14:creationId xmlns:p14="http://schemas.microsoft.com/office/powerpoint/2010/main" val="23664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GlowVTI">
  <a:themeElements>
    <a:clrScheme name="AnalogousFromDarkSeedLeftStep">
      <a:dk1>
        <a:srgbClr val="000000"/>
      </a:dk1>
      <a:lt1>
        <a:srgbClr val="FFFFFF"/>
      </a:lt1>
      <a:dk2>
        <a:srgbClr val="31271C"/>
      </a:dk2>
      <a:lt2>
        <a:srgbClr val="F0F2F3"/>
      </a:lt2>
      <a:accent1>
        <a:srgbClr val="E78B29"/>
      </a:accent1>
      <a:accent2>
        <a:srgbClr val="D52A17"/>
      </a:accent2>
      <a:accent3>
        <a:srgbClr val="E72965"/>
      </a:accent3>
      <a:accent4>
        <a:srgbClr val="D517A3"/>
      </a:accent4>
      <a:accent5>
        <a:srgbClr val="CA29E7"/>
      </a:accent5>
      <a:accent6>
        <a:srgbClr val="7022D7"/>
      </a:accent6>
      <a:hlink>
        <a:srgbClr val="BF3FBD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405</Words>
  <Application>Microsoft Office PowerPoint</Application>
  <PresentationFormat>Široki zaslon</PresentationFormat>
  <Paragraphs>75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Avenir Next LT Pro</vt:lpstr>
      <vt:lpstr>Bell MT</vt:lpstr>
      <vt:lpstr>GlowVTI</vt:lpstr>
      <vt:lpstr>JEZIK (vježbanje i ponavljanje)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JEZIK (vježbanje i ponavljanje)</dc:title>
  <dc:creator>Ksenija Petrlin Jurić</dc:creator>
  <cp:lastModifiedBy>Ksenija Petrlin Jurić</cp:lastModifiedBy>
  <cp:revision>1</cp:revision>
  <dcterms:created xsi:type="dcterms:W3CDTF">2022-03-06T14:13:32Z</dcterms:created>
  <dcterms:modified xsi:type="dcterms:W3CDTF">2022-03-06T22:04:44Z</dcterms:modified>
</cp:coreProperties>
</file>