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9" r:id="rId2"/>
    <p:sldId id="256" r:id="rId3"/>
    <p:sldId id="280" r:id="rId4"/>
    <p:sldId id="257" r:id="rId5"/>
    <p:sldId id="265" r:id="rId6"/>
    <p:sldId id="266" r:id="rId7"/>
    <p:sldId id="271" r:id="rId8"/>
    <p:sldId id="272" r:id="rId9"/>
    <p:sldId id="273" r:id="rId10"/>
    <p:sldId id="277" r:id="rId11"/>
    <p:sldId id="260" r:id="rId12"/>
    <p:sldId id="278" r:id="rId13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501" autoAdjust="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CA1AD44-95E2-4F6B-B305-B9CB1D1ACB86}" type="datetime1">
              <a:rPr lang="hr-HR" smtClean="0"/>
              <a:pPr algn="r" rtl="0"/>
              <a:t>4.5.2020.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BBC94F16-D17D-4C12-893A-B2BB66049A44}" type="datetime1">
              <a:rPr lang="hr-HR" smtClean="0"/>
              <a:pPr algn="r"/>
              <a:t>4.5.2020.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935E2820-AFE1-45FA-949E-17BDB534E1D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hr-HR" smtClean="0"/>
              <a:pPr algn="r" rtl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77542409-6A04-4DC6-AC3A-D3758287A8F2}" type="slidenum">
              <a:rPr lang="hr-HR" smtClean="0"/>
              <a:pPr algn="r" rtl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hr-HR" smtClean="0"/>
              <a:pPr algn="r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5999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hr-HR" smtClean="0"/>
              <a:pPr algn="r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9124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hr-HR" smtClean="0"/>
              <a:pPr algn="r" rtl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716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hr-HR" smtClean="0"/>
              <a:pPr algn="r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200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 smtClean="0"/>
              <a:t>Kliknite da biste uredili stil podnaslova matrice</a:t>
            </a:r>
            <a:endParaRPr lang="hr-HR" dirty="0"/>
          </a:p>
        </p:txBody>
      </p:sp>
      <p:sp>
        <p:nvSpPr>
          <p:cNvPr id="8" name="Rezervirano mjesto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B6921A-07C1-4453-99E5-1D04159F233A}" type="datetime1">
              <a:rPr lang="hr-HR" smtClean="0"/>
              <a:pPr/>
              <a:t>4.5.2020.</a:t>
            </a:fld>
            <a:endParaRPr lang="hr-HR" dirty="0"/>
          </a:p>
        </p:txBody>
      </p:sp>
      <p:sp>
        <p:nvSpPr>
          <p:cNvPr id="9" name="Rezervirano mjesto za podnožj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10" name="Rezervirano mjesto za broj slajd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C5AED0-483B-4F2E-BF9F-FEFF005497BC}" type="datetime1">
              <a:rPr lang="hr-HR" smtClean="0"/>
              <a:pPr/>
              <a:t>4.5.2020.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0C8294-B77E-46A5-971D-2CD6D9CDF44D}" type="datetime1">
              <a:rPr lang="hr-HR" smtClean="0"/>
              <a:pPr/>
              <a:t>4.5.2020.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FAB406-AB33-48CE-9378-A58492B30DEC}" type="datetime1">
              <a:rPr lang="hr-HR" smtClean="0"/>
              <a:pPr/>
              <a:t>4.5.2020.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85BCC6-35ED-4983-9954-886AF61436F4}" type="datetime1">
              <a:rPr lang="hr-HR" smtClean="0"/>
              <a:pPr/>
              <a:t>4.5.2020.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E7A79C-EFE8-4567-BA86-980C48089406}" type="datetime1">
              <a:rPr lang="hr-HR" smtClean="0"/>
              <a:pPr/>
              <a:t>4.5.2020.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7CB2635-FB57-4D64-863E-7502DCDDC449}" type="datetime1">
              <a:rPr lang="hr-HR" smtClean="0"/>
              <a:pPr/>
              <a:t>4.5.2020.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F1F61AE-F48B-44D7-9423-BC1D53D3942E}" type="datetime1">
              <a:rPr lang="hr-HR" smtClean="0"/>
              <a:pPr/>
              <a:t>4.5.2020.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9FE39E-48A6-4018-8B1D-237A622ED41B}" type="datetime1">
              <a:rPr lang="hr-HR" smtClean="0"/>
              <a:pPr/>
              <a:t>4.5.2020.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CE32CE-71B0-4589-AEAD-D79F105FAE5F}" type="datetime1">
              <a:rPr lang="hr-HR" smtClean="0"/>
              <a:pPr/>
              <a:t>4.5.2020.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8" name="Zaobljeni pravokutnik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66C2B8-9774-483E-8A43-E13732CBCC8C}" type="datetime1">
              <a:rPr lang="hr-HR" smtClean="0"/>
              <a:pPr/>
              <a:t>4.5.2020.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8AF0D61C-5686-4F81-A093-16939D56E69D}" type="datetime1">
              <a:rPr lang="hr-HR" smtClean="0"/>
              <a:pPr/>
              <a:t>4.5.2020.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MATEMATIKA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dirty="0" smtClean="0"/>
              <a:t>TEMA: ZBRAJANJE I ODUZIMANJE DO 20</a:t>
            </a:r>
          </a:p>
          <a:p>
            <a:pPr marL="45720" indent="0">
              <a:buNone/>
            </a:pPr>
            <a:r>
              <a:rPr lang="hr-HR" dirty="0" smtClean="0"/>
              <a:t>ISHODI:</a:t>
            </a:r>
          </a:p>
          <a:p>
            <a:pPr marL="45720" indent="0">
              <a:buNone/>
            </a:pPr>
            <a:r>
              <a:rPr lang="hr-HR" dirty="0"/>
              <a:t>Učenik samostalno oduzima jednoznamenkasti broj od dvoznamenkastoga broja bez prijelaza desetice, primjenjuje računsku operaciju oduzimanja u konkretnim primjerima te se koristi pojmovima desetica i jedinica ( Brojevi – A.1.4., Algebra i funkcije − B.1.1 .). 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PREDAVAČICA</a:t>
            </a:r>
            <a:r>
              <a:rPr lang="hr-HR" dirty="0"/>
              <a:t>: NATALIJA MIHELIN, učiteljica razredne nastave – mentor, </a:t>
            </a:r>
          </a:p>
          <a:p>
            <a:pPr marL="0" indent="0">
              <a:buNone/>
            </a:pPr>
            <a:r>
              <a:rPr lang="hr-HR" dirty="0" err="1"/>
              <a:t>I.osnovna</a:t>
            </a:r>
            <a:r>
              <a:rPr lang="hr-HR" dirty="0"/>
              <a:t> škola </a:t>
            </a:r>
            <a:r>
              <a:rPr lang="hr-HR" dirty="0" err="1"/>
              <a:t>Dugave</a:t>
            </a:r>
            <a:r>
              <a:rPr lang="hr-HR" dirty="0"/>
              <a:t>, Zagreb</a:t>
            </a:r>
          </a:p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endParaRPr lang="hr-HR" dirty="0"/>
          </a:p>
        </p:txBody>
      </p:sp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68"/>
    </mc:Choice>
    <mc:Fallback xmlns="">
      <p:transition spd="slow" advTm="11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49624" y="304799"/>
            <a:ext cx="11231189" cy="2451847"/>
          </a:xfrm>
        </p:spPr>
        <p:txBody>
          <a:bodyPr/>
          <a:lstStyle/>
          <a:p>
            <a:r>
              <a:rPr lang="hr-HR" dirty="0" smtClean="0"/>
              <a:t>ZADAĆU NEKA  RODITELJI POSLIKAJU I POŠALJU UČITELJICI.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757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89" y="1600200"/>
            <a:ext cx="9241026" cy="2486025"/>
          </a:xfrm>
        </p:spPr>
        <p:txBody>
          <a:bodyPr rtlCol="0"/>
          <a:lstStyle/>
          <a:p>
            <a:pPr rtl="0"/>
            <a:r>
              <a:rPr lang="hr-HR" dirty="0" smtClean="0"/>
              <a:t>TKO ŽELI MOŽE RIJEŠITI JEDAN ZADATAK NA 54. STRANICI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ZADATAK NIJE OBAVEZAN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ODLIČNO!</a:t>
            </a:r>
            <a:endParaRPr lang="hr-HR" dirty="0"/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AKO SI SVE NAPRAVIO/ NAPRAVILA, MOŽEŠ U IGRU.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929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891246"/>
          </a:xfrm>
        </p:spPr>
        <p:txBody>
          <a:bodyPr rtlCol="0">
            <a:normAutofit fontScale="90000"/>
          </a:bodyPr>
          <a:lstStyle/>
          <a:p>
            <a:pPr rtl="0"/>
            <a:r>
              <a:rPr lang="hr-HR" dirty="0" smtClean="0"/>
              <a:t>KAKO SE BROJEVI ODUZIMAJU? </a:t>
            </a:r>
            <a:br>
              <a:rPr lang="hr-HR" dirty="0" smtClean="0"/>
            </a:br>
            <a:r>
              <a:rPr lang="hr-HR" dirty="0" smtClean="0"/>
              <a:t>(13-3)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3" y="3265714"/>
            <a:ext cx="7091361" cy="681290"/>
          </a:xfrm>
        </p:spPr>
        <p:txBody>
          <a:bodyPr rtlCol="0"/>
          <a:lstStyle/>
          <a:p>
            <a:pPr rtl="0"/>
            <a:r>
              <a:rPr lang="hr-HR" dirty="0" smtClean="0"/>
              <a:t>PONAVLJANJE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MATERIJAL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pPr marL="45720" indent="0">
              <a:buNone/>
            </a:pPr>
            <a:r>
              <a:rPr lang="hr-HR" dirty="0" smtClean="0"/>
              <a:t>SUPER MATEMATIKA ZA PRAVE TRAGAČE, RADNI UDŽBENIK, 53. I 54. STRANICA</a:t>
            </a:r>
          </a:p>
          <a:p>
            <a:pPr marL="45720" indent="0">
              <a:buNone/>
            </a:pPr>
            <a:r>
              <a:rPr lang="hr-HR" dirty="0" smtClean="0"/>
              <a:t>SUPER MATEMATIKA ZA PRAVE TRAGAČE, ZBIRKA ZADATAKA,  97. STRANICA </a:t>
            </a:r>
          </a:p>
          <a:p>
            <a:pPr marL="4572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744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1329" y="304800"/>
            <a:ext cx="11029484" cy="1200416"/>
          </a:xfrm>
        </p:spPr>
        <p:txBody>
          <a:bodyPr rtlCol="0"/>
          <a:lstStyle/>
          <a:p>
            <a:pPr rtl="0"/>
            <a:r>
              <a:rPr lang="hr-HR" dirty="0" smtClean="0"/>
              <a:t>KAKO ODUZIMAMO DVOZNAMENKASTE BROJEVE OD JEDNOZNAMENKASTIH?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5720" indent="0" rtl="0">
              <a:buNone/>
            </a:pPr>
            <a:endParaRPr lang="hr-HR" dirty="0"/>
          </a:p>
          <a:p>
            <a:pPr marL="45720" indent="0" algn="ctr" rtl="0">
              <a:buNone/>
            </a:pPr>
            <a:r>
              <a:rPr lang="hr-HR" dirty="0" smtClean="0"/>
              <a:t>POSLUŠAJ ZVUČNI ZAPIS.</a:t>
            </a:r>
          </a:p>
          <a:p>
            <a:pPr marL="45720" indent="0" algn="ctr" rtl="0">
              <a:buNone/>
            </a:pPr>
            <a:endParaRPr lang="hr-HR" dirty="0" smtClean="0"/>
          </a:p>
          <a:p>
            <a:pPr marL="45720" indent="0" algn="ctr" rtl="0">
              <a:buNone/>
            </a:pPr>
            <a:endParaRPr lang="hr-HR" sz="3600" dirty="0">
              <a:solidFill>
                <a:srgbClr val="FF0000"/>
              </a:solidFill>
            </a:endParaRPr>
          </a:p>
          <a:p>
            <a:pPr marL="45720" indent="0" algn="ctr" rtl="0">
              <a:buNone/>
            </a:pPr>
            <a:endParaRPr lang="hr-HR" sz="3600" dirty="0" smtClean="0">
              <a:solidFill>
                <a:srgbClr val="FF0000"/>
              </a:solidFill>
            </a:endParaRPr>
          </a:p>
          <a:p>
            <a:pPr marL="45720" indent="0" algn="ctr" rtl="0">
              <a:buNone/>
            </a:pPr>
            <a:r>
              <a:rPr lang="hr-HR" sz="3600" dirty="0" smtClean="0">
                <a:solidFill>
                  <a:srgbClr val="FF0000"/>
                </a:solidFill>
              </a:rPr>
              <a:t>13 – 3 = 10</a:t>
            </a:r>
          </a:p>
          <a:p>
            <a:pPr marL="45720" indent="0" algn="ctr" rtl="0">
              <a:buNone/>
            </a:pPr>
            <a:endParaRPr lang="hr-HR" dirty="0" smtClean="0"/>
          </a:p>
          <a:p>
            <a:pPr marL="45720" indent="0" algn="ctr" rtl="0">
              <a:buNone/>
            </a:pPr>
            <a:endParaRPr lang="hr-HR" dirty="0"/>
          </a:p>
          <a:p>
            <a:pPr marL="45720" indent="0" algn="ctr" rtl="0">
              <a:buNone/>
            </a:pPr>
            <a:endParaRPr lang="hr-HR" dirty="0"/>
          </a:p>
        </p:txBody>
      </p:sp>
      <p:pic>
        <p:nvPicPr>
          <p:cNvPr id="4" name="Oduzimanje (13-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OTVORI 53. STRANICU MATEMATIČKOG UDŽBENIKA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hr-HR" sz="2800" dirty="0" smtClean="0"/>
          </a:p>
          <a:p>
            <a:pPr marL="45720" indent="0">
              <a:buNone/>
            </a:pPr>
            <a:endParaRPr lang="hr-HR" sz="2800" dirty="0"/>
          </a:p>
          <a:p>
            <a:pPr marL="45720" indent="0">
              <a:buNone/>
            </a:pPr>
            <a:r>
              <a:rPr lang="hr-HR" sz="2800" dirty="0" smtClean="0"/>
              <a:t>1.ZADATAK</a:t>
            </a:r>
          </a:p>
          <a:p>
            <a:pPr marL="502920" indent="-457200">
              <a:buAutoNum type="arabicPeriod"/>
            </a:pPr>
            <a:endParaRPr lang="hr-HR" dirty="0"/>
          </a:p>
          <a:p>
            <a:pPr marL="45720" indent="0">
              <a:buNone/>
            </a:pPr>
            <a:r>
              <a:rPr lang="hr-HR" dirty="0" smtClean="0"/>
              <a:t>RIJEŠI SAMOSTALNO.</a:t>
            </a:r>
          </a:p>
          <a:p>
            <a:endParaRPr lang="hr-HR" dirty="0" smtClean="0"/>
          </a:p>
          <a:p>
            <a:r>
              <a:rPr lang="hr-HR" sz="100" dirty="0" smtClean="0"/>
              <a:t>111</a:t>
            </a:r>
            <a:endParaRPr lang="hr-HR" sz="100" dirty="0"/>
          </a:p>
        </p:txBody>
      </p:sp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2. ZADATAK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r>
              <a:rPr lang="hr-HR" dirty="0" smtClean="0"/>
              <a:t>PONOVIMO VEZU </a:t>
            </a:r>
            <a:r>
              <a:rPr lang="hr-HR" dirty="0"/>
              <a:t>ZBRAJANJA I </a:t>
            </a:r>
            <a:r>
              <a:rPr lang="hr-HR" dirty="0" smtClean="0"/>
              <a:t>ODUZIMANJA.</a:t>
            </a:r>
          </a:p>
          <a:p>
            <a:pPr marL="45720" indent="0">
              <a:buNone/>
            </a:pPr>
            <a:r>
              <a:rPr lang="hr-HR" dirty="0" smtClean="0"/>
              <a:t>POSLUŠAJ. </a:t>
            </a:r>
          </a:p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endParaRPr lang="hr-HR" dirty="0" smtClean="0"/>
          </a:p>
          <a:p>
            <a:pPr marL="45720" indent="0">
              <a:buNone/>
            </a:pPr>
            <a:r>
              <a:rPr lang="hr-HR" sz="2400" dirty="0" smtClean="0">
                <a:solidFill>
                  <a:srgbClr val="FF0000"/>
                </a:solidFill>
              </a:rPr>
              <a:t>11 – 1 = 10, JER JE 10 + 1 = 11</a:t>
            </a:r>
          </a:p>
          <a:p>
            <a:pPr marL="45720" indent="0">
              <a:buNone/>
            </a:pPr>
            <a:r>
              <a:rPr lang="hr-HR" sz="2400" dirty="0" smtClean="0">
                <a:solidFill>
                  <a:srgbClr val="FF0000"/>
                </a:solidFill>
              </a:rPr>
              <a:t>16 – 6 = 10, JER JE 10 + 6 = 16</a:t>
            </a:r>
          </a:p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endParaRPr lang="hr-HR" dirty="0" smtClean="0"/>
          </a:p>
          <a:p>
            <a:pPr marL="45720" indent="0">
              <a:buNone/>
            </a:pPr>
            <a:r>
              <a:rPr lang="hr-HR" dirty="0" smtClean="0"/>
              <a:t>RIJEŠI 2. ZADATAK.</a:t>
            </a:r>
          </a:p>
        </p:txBody>
      </p:sp>
      <p:pic>
        <p:nvPicPr>
          <p:cNvPr id="4" name="veza zbrajanja i od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4042" y="21491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hr-HR" dirty="0" smtClean="0"/>
              <a:t>POSLUŠAJ ZVUČNI ZAPIS, A ZATIM SAMOSTALNO RIJEŠI 3. ZADATAK.</a:t>
            </a:r>
          </a:p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endParaRPr lang="hr-HR" dirty="0" smtClean="0"/>
          </a:p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endParaRPr lang="hr-HR" dirty="0" smtClean="0"/>
          </a:p>
          <a:p>
            <a:pPr marL="4572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</a:t>
            </a:r>
            <a:r>
              <a:rPr lang="hr-HR" dirty="0" smtClean="0">
                <a:solidFill>
                  <a:srgbClr val="FF0000"/>
                </a:solidFill>
              </a:rPr>
              <a:t>__</a:t>
            </a:r>
            <a:r>
              <a:rPr lang="hr-HR" dirty="0" smtClean="0"/>
              <a:t> - 7 = 10</a:t>
            </a:r>
          </a:p>
          <a:p>
            <a:pPr marL="4572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10 + 7 = </a:t>
            </a:r>
            <a:r>
              <a:rPr lang="hr-HR" dirty="0" smtClean="0">
                <a:solidFill>
                  <a:srgbClr val="FF0000"/>
                </a:solidFill>
              </a:rPr>
              <a:t>17</a:t>
            </a:r>
          </a:p>
          <a:p>
            <a:pPr marL="45720" indent="0">
              <a:buNone/>
            </a:pPr>
            <a:r>
              <a:rPr lang="hr-HR" dirty="0"/>
              <a:t>	</a:t>
            </a:r>
            <a:r>
              <a:rPr lang="hr-HR" dirty="0" smtClean="0"/>
              <a:t>	 </a:t>
            </a:r>
            <a:r>
              <a:rPr lang="hr-HR" dirty="0" smtClean="0">
                <a:solidFill>
                  <a:srgbClr val="FF0000"/>
                </a:solidFill>
              </a:rPr>
              <a:t>17 </a:t>
            </a:r>
            <a:r>
              <a:rPr lang="hr-HR" dirty="0" smtClean="0"/>
              <a:t>– 7 = 10</a:t>
            </a:r>
          </a:p>
          <a:p>
            <a:pPr marL="45720" indent="0">
              <a:buNone/>
            </a:pPr>
            <a:r>
              <a:rPr lang="hr-HR" dirty="0" smtClean="0"/>
              <a:t>SAMOSTALNO RIJEŠI 3. ZADATAK.</a:t>
            </a:r>
            <a:endParaRPr lang="hr-HR" dirty="0"/>
          </a:p>
        </p:txBody>
      </p:sp>
      <p:pic>
        <p:nvPicPr>
          <p:cNvPr id="4" name="veza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14595" y="21222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08213" y="1613646"/>
            <a:ext cx="9372600" cy="4101353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hr-HR" dirty="0" smtClean="0"/>
              <a:t>POSLUŠAJ ZVUČNI ZAPIS.</a:t>
            </a:r>
          </a:p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endParaRPr lang="hr-HR" dirty="0" smtClean="0"/>
          </a:p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r>
              <a:rPr lang="hr-HR" dirty="0" smtClean="0"/>
              <a:t>ZA KOLIKO MORAŠ UMANJITI BROJ NEPOSREDNO ISPRED 18 DA BI RAZLIKA IZNOSILA 10?</a:t>
            </a:r>
          </a:p>
          <a:p>
            <a:pPr marL="45720" indent="0">
              <a:buNone/>
            </a:pPr>
            <a:r>
              <a:rPr lang="hr-HR" dirty="0" smtClean="0"/>
              <a:t>RAČUN:  17 - __ = 10</a:t>
            </a:r>
          </a:p>
          <a:p>
            <a:pPr marL="45720" indent="0">
              <a:buNone/>
            </a:pPr>
            <a:r>
              <a:rPr lang="hr-HR" dirty="0" smtClean="0"/>
              <a:t>ODGOVOR: </a:t>
            </a:r>
          </a:p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r>
              <a:rPr lang="hr-HR" dirty="0" smtClean="0"/>
              <a:t>RIJEŠI ZADATAK.</a:t>
            </a:r>
            <a:endParaRPr lang="hr-HR" dirty="0"/>
          </a:p>
        </p:txBody>
      </p:sp>
      <p:pic>
        <p:nvPicPr>
          <p:cNvPr id="4" name="4. zadata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1372" y="18132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8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OTVORI ZBIRKU ZADATAKA NA  97.STRANICI</a:t>
            </a:r>
            <a:br>
              <a:rPr lang="hr-HR" sz="2800" dirty="0" smtClean="0"/>
            </a:br>
            <a:r>
              <a:rPr lang="hr-HR" sz="2800" dirty="0" smtClean="0"/>
              <a:t>RIJEŠI SAMO ONE ZADATKE KOJE SAM NAZNAČILA.</a:t>
            </a:r>
            <a:br>
              <a:rPr lang="hr-HR" sz="2800" dirty="0" smtClean="0"/>
            </a:b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208213" y="1600199"/>
            <a:ext cx="4572000" cy="5136777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hr-HR" dirty="0" smtClean="0"/>
              <a:t>1.     </a:t>
            </a:r>
            <a:r>
              <a:rPr lang="hr-HR" smtClean="0"/>
              <a:t>ZADATAK</a:t>
            </a:r>
            <a:endParaRPr lang="hr-HR" dirty="0" smtClean="0"/>
          </a:p>
          <a:p>
            <a:pPr marL="45720" indent="0">
              <a:buNone/>
            </a:pPr>
            <a:r>
              <a:rPr lang="hr-HR" dirty="0" smtClean="0"/>
              <a:t>RIJEŠI SAMOSTALNO.</a:t>
            </a:r>
          </a:p>
          <a:p>
            <a:pPr marL="45720" indent="0">
              <a:buNone/>
            </a:pPr>
            <a:r>
              <a:rPr lang="hr-HR" dirty="0" smtClean="0"/>
              <a:t> 3.    ZADATAK</a:t>
            </a:r>
          </a:p>
          <a:p>
            <a:pPr marL="45720" indent="0">
              <a:buNone/>
            </a:pPr>
            <a:r>
              <a:rPr lang="hr-HR" dirty="0" smtClean="0"/>
              <a:t>ODUZMI PRVA DVA BROJA, A ZATIM ODUZMI TREĆI. </a:t>
            </a:r>
          </a:p>
          <a:p>
            <a:pPr marL="45720" indent="0">
              <a:buNone/>
            </a:pPr>
            <a:r>
              <a:rPr lang="hr-HR" dirty="0" smtClean="0"/>
              <a:t>OVAKO: </a:t>
            </a:r>
          </a:p>
          <a:p>
            <a:pPr marL="45720" indent="0">
              <a:buNone/>
            </a:pPr>
            <a:r>
              <a:rPr lang="hr-HR" dirty="0" smtClean="0"/>
              <a:t>18 - 8 – 3 =</a:t>
            </a:r>
          </a:p>
          <a:p>
            <a:pPr marL="45720" indent="0">
              <a:buNone/>
            </a:pPr>
            <a:r>
              <a:rPr lang="hr-HR" dirty="0" smtClean="0"/>
              <a:t>18 – 8 = 10</a:t>
            </a:r>
          </a:p>
          <a:p>
            <a:pPr marL="45720" indent="0">
              <a:buNone/>
            </a:pPr>
            <a:r>
              <a:rPr lang="hr-HR" dirty="0" smtClean="0"/>
              <a:t>10 – 3 = 7 </a:t>
            </a:r>
          </a:p>
          <a:p>
            <a:pPr marL="45720" indent="0">
              <a:buNone/>
            </a:pPr>
            <a:r>
              <a:rPr lang="hr-HR" dirty="0" smtClean="0"/>
              <a:t>DAKLE, </a:t>
            </a:r>
          </a:p>
          <a:p>
            <a:pPr marL="45720" indent="0">
              <a:buNone/>
            </a:pPr>
            <a:r>
              <a:rPr lang="hr-HR" dirty="0" smtClean="0"/>
              <a:t>18 – 8 – 3 = 7</a:t>
            </a:r>
          </a:p>
          <a:p>
            <a:pPr marL="45720" indent="0">
              <a:buNone/>
            </a:pPr>
            <a:endParaRPr lang="hr-HR" dirty="0" smtClean="0"/>
          </a:p>
          <a:p>
            <a:pPr marL="45720" indent="0"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7476565" y="1505216"/>
            <a:ext cx="4104248" cy="1533819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hr-HR" dirty="0" smtClean="0"/>
              <a:t>4. I 5.  ZADATAK RIJEŠI SAMOSTALNO.</a:t>
            </a:r>
          </a:p>
          <a:p>
            <a:pPr marL="45720" indent="0">
              <a:buNone/>
            </a:pPr>
            <a:endParaRPr lang="hr-HR" dirty="0"/>
          </a:p>
        </p:txBody>
      </p:sp>
      <p:pic>
        <p:nvPicPr>
          <p:cNvPr id="5" name="od.3 broj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36531" y="36812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5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Zaigrana djeca 16 x 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40_TF03461883_TF03461883" id="{B99EA0A4-E83D-4D0B-957D-569440EE7EB1}" vid="{F567531B-6938-40A7-A9CE-38645073C0A8}"/>
    </a:ext>
  </a:extLst>
</a:theme>
</file>

<file path=ppt/theme/theme2.xml><?xml version="1.0" encoding="utf-8"?>
<a:theme xmlns:a="http://schemas.openxmlformats.org/drawingml/2006/main" name="Tema sustava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Obrazovna prezentacija s motivom zaigrane djece (strip-ilustracija, široki zaslon)</Template>
  <TotalTime>125</TotalTime>
  <Words>328</Words>
  <Application>Microsoft Office PowerPoint</Application>
  <PresentationFormat>Široki zaslon</PresentationFormat>
  <Paragraphs>84</Paragraphs>
  <Slides>12</Slides>
  <Notes>6</Notes>
  <HiddenSlides>0</HiddenSlides>
  <MMClips>6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5" baseType="lpstr">
      <vt:lpstr>Euphemia</vt:lpstr>
      <vt:lpstr>Wingdings</vt:lpstr>
      <vt:lpstr>Zaigrana djeca 16 x 9</vt:lpstr>
      <vt:lpstr>MATEMATIKA </vt:lpstr>
      <vt:lpstr>KAKO SE BROJEVI ODUZIMAJU?  (13-3)</vt:lpstr>
      <vt:lpstr>MATERIJAL</vt:lpstr>
      <vt:lpstr>KAKO ODUZIMAMO DVOZNAMENKASTE BROJEVE OD JEDNOZNAMENKASTIH?</vt:lpstr>
      <vt:lpstr>OTVORI 53. STRANICU MATEMATIČKOG UDŽBENIKA</vt:lpstr>
      <vt:lpstr>2. ZADATAK </vt:lpstr>
      <vt:lpstr>3. ZADATAK</vt:lpstr>
      <vt:lpstr>4. ZADATAK</vt:lpstr>
      <vt:lpstr>OTVORI ZBIRKU ZADATAKA NA  97.STRANICI RIJEŠI SAMO ONE ZADATKE KOJE SAM NAZNAČILA. </vt:lpstr>
      <vt:lpstr>ZADAĆU NEKA  RODITELJI POSLIKAJU I POŠALJU UČITELJICI.</vt:lpstr>
      <vt:lpstr>TKO ŽELI MOŽE RIJEŠITI JEDAN ZADATAK NA 54. STRANICI</vt:lpstr>
      <vt:lpstr>ODLIČNO!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SE BROJEVI ODUZIMAJU?</dc:title>
  <dc:creator>Natalija Mihelin</dc:creator>
  <cp:lastModifiedBy>Natalija Mihelin</cp:lastModifiedBy>
  <cp:revision>17</cp:revision>
  <dcterms:created xsi:type="dcterms:W3CDTF">2020-04-16T07:59:34Z</dcterms:created>
  <dcterms:modified xsi:type="dcterms:W3CDTF">2020-05-03T23:02:37Z</dcterms:modified>
</cp:coreProperties>
</file>