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3" r:id="rId3"/>
    <p:sldId id="278" r:id="rId4"/>
    <p:sldId id="272" r:id="rId5"/>
    <p:sldId id="256" r:id="rId6"/>
    <p:sldId id="274" r:id="rId7"/>
    <p:sldId id="257" r:id="rId8"/>
    <p:sldId id="271" r:id="rId9"/>
    <p:sldId id="259" r:id="rId10"/>
    <p:sldId id="258" r:id="rId11"/>
    <p:sldId id="260" r:id="rId12"/>
    <p:sldId id="262" r:id="rId13"/>
    <p:sldId id="281" r:id="rId14"/>
    <p:sldId id="263" r:id="rId15"/>
    <p:sldId id="264" r:id="rId16"/>
    <p:sldId id="265" r:id="rId17"/>
    <p:sldId id="266" r:id="rId18"/>
    <p:sldId id="267" r:id="rId19"/>
    <p:sldId id="275" r:id="rId20"/>
    <p:sldId id="268" r:id="rId21"/>
    <p:sldId id="269" r:id="rId22"/>
    <p:sldId id="270" r:id="rId23"/>
    <p:sldId id="282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8" autoAdjust="0"/>
    <p:restoredTop sz="94660"/>
  </p:normalViewPr>
  <p:slideViewPr>
    <p:cSldViewPr>
      <p:cViewPr>
        <p:scale>
          <a:sx n="83" d="100"/>
          <a:sy n="83" d="100"/>
        </p:scale>
        <p:origin x="1560" y="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06776-9190-43CF-9320-14E73123D09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68292B-FF56-44A9-8C11-63C0591E36F5}">
      <dgm:prSet/>
      <dgm:spPr/>
      <dgm:t>
        <a:bodyPr/>
        <a:lstStyle/>
        <a:p>
          <a:r>
            <a:rPr lang="hr-HR" b="1"/>
            <a:t>Otvori digitalne zbirke:</a:t>
          </a:r>
          <a:endParaRPr lang="en-US"/>
        </a:p>
      </dgm:t>
    </dgm:pt>
    <dgm:pt modelId="{EB592551-5740-47DB-8F06-90B9FE334E60}" type="parTrans" cxnId="{24D12A31-744D-4A74-A328-C1AD7A77A334}">
      <dgm:prSet/>
      <dgm:spPr/>
      <dgm:t>
        <a:bodyPr/>
        <a:lstStyle/>
        <a:p>
          <a:endParaRPr lang="en-US"/>
        </a:p>
      </dgm:t>
    </dgm:pt>
    <dgm:pt modelId="{D0A91C06-044C-4748-95F9-BD69DC9EF730}" type="sibTrans" cxnId="{24D12A31-744D-4A74-A328-C1AD7A77A334}">
      <dgm:prSet/>
      <dgm:spPr/>
      <dgm:t>
        <a:bodyPr/>
        <a:lstStyle/>
        <a:p>
          <a:endParaRPr lang="en-US"/>
        </a:p>
      </dgm:t>
    </dgm:pt>
    <dgm:pt modelId="{64709ECE-D847-4AAA-AF2D-EBFEDF367FCE}">
      <dgm:prSet/>
      <dgm:spPr/>
      <dgm:t>
        <a:bodyPr/>
        <a:lstStyle/>
        <a:p>
          <a:r>
            <a:rPr lang="hr-HR" b="1"/>
            <a:t>- prolistaj inkunabulama, starim rukopisnim knjigama, najstarijim rječnicima…</a:t>
          </a:r>
          <a:endParaRPr lang="en-US"/>
        </a:p>
      </dgm:t>
    </dgm:pt>
    <dgm:pt modelId="{A5BBA82C-2DA3-418B-86BA-42B67F3774C3}" type="parTrans" cxnId="{808FBEEF-C7E9-4BE5-A6A8-D472E3B886B2}">
      <dgm:prSet/>
      <dgm:spPr/>
      <dgm:t>
        <a:bodyPr/>
        <a:lstStyle/>
        <a:p>
          <a:endParaRPr lang="en-US"/>
        </a:p>
      </dgm:t>
    </dgm:pt>
    <dgm:pt modelId="{98DEE200-0F53-4BA8-A09E-7247EF57CA06}" type="sibTrans" cxnId="{808FBEEF-C7E9-4BE5-A6A8-D472E3B886B2}">
      <dgm:prSet/>
      <dgm:spPr/>
      <dgm:t>
        <a:bodyPr/>
        <a:lstStyle/>
        <a:p>
          <a:endParaRPr lang="en-US"/>
        </a:p>
      </dgm:t>
    </dgm:pt>
    <dgm:pt modelId="{C9F4E2BE-9720-4194-B27B-E241BB3CFC75}" type="pres">
      <dgm:prSet presAssocID="{80E06776-9190-43CF-9320-14E73123D09E}" presName="vert0" presStyleCnt="0">
        <dgm:presLayoutVars>
          <dgm:dir/>
          <dgm:animOne val="branch"/>
          <dgm:animLvl val="lvl"/>
        </dgm:presLayoutVars>
      </dgm:prSet>
      <dgm:spPr/>
    </dgm:pt>
    <dgm:pt modelId="{17C5E1BB-DB7A-4583-9A7E-3B3EEFFE007A}" type="pres">
      <dgm:prSet presAssocID="{6068292B-FF56-44A9-8C11-63C0591E36F5}" presName="thickLine" presStyleLbl="alignNode1" presStyleIdx="0" presStyleCnt="2"/>
      <dgm:spPr/>
    </dgm:pt>
    <dgm:pt modelId="{00B0F45F-0967-4E66-9BC3-BB21799CA67D}" type="pres">
      <dgm:prSet presAssocID="{6068292B-FF56-44A9-8C11-63C0591E36F5}" presName="horz1" presStyleCnt="0"/>
      <dgm:spPr/>
    </dgm:pt>
    <dgm:pt modelId="{A51C0F84-ECB0-4A48-B534-91B0BCB324A8}" type="pres">
      <dgm:prSet presAssocID="{6068292B-FF56-44A9-8C11-63C0591E36F5}" presName="tx1" presStyleLbl="revTx" presStyleIdx="0" presStyleCnt="2"/>
      <dgm:spPr/>
    </dgm:pt>
    <dgm:pt modelId="{FC9A5C28-AEC6-4B0F-878B-8206E608560D}" type="pres">
      <dgm:prSet presAssocID="{6068292B-FF56-44A9-8C11-63C0591E36F5}" presName="vert1" presStyleCnt="0"/>
      <dgm:spPr/>
    </dgm:pt>
    <dgm:pt modelId="{56AC422D-D3B9-4C96-931B-D9E7AE2937A6}" type="pres">
      <dgm:prSet presAssocID="{64709ECE-D847-4AAA-AF2D-EBFEDF367FCE}" presName="thickLine" presStyleLbl="alignNode1" presStyleIdx="1" presStyleCnt="2"/>
      <dgm:spPr/>
    </dgm:pt>
    <dgm:pt modelId="{4563A9C1-4FFE-458E-B0DB-6F48FF23CE59}" type="pres">
      <dgm:prSet presAssocID="{64709ECE-D847-4AAA-AF2D-EBFEDF367FCE}" presName="horz1" presStyleCnt="0"/>
      <dgm:spPr/>
    </dgm:pt>
    <dgm:pt modelId="{EF2437CE-DC04-4FD9-821B-9928A4E8307F}" type="pres">
      <dgm:prSet presAssocID="{64709ECE-D847-4AAA-AF2D-EBFEDF367FCE}" presName="tx1" presStyleLbl="revTx" presStyleIdx="1" presStyleCnt="2"/>
      <dgm:spPr/>
    </dgm:pt>
    <dgm:pt modelId="{3A5DD3EE-4088-4AC7-9C7F-B0819509D781}" type="pres">
      <dgm:prSet presAssocID="{64709ECE-D847-4AAA-AF2D-EBFEDF367FCE}" presName="vert1" presStyleCnt="0"/>
      <dgm:spPr/>
    </dgm:pt>
  </dgm:ptLst>
  <dgm:cxnLst>
    <dgm:cxn modelId="{24D12A31-744D-4A74-A328-C1AD7A77A334}" srcId="{80E06776-9190-43CF-9320-14E73123D09E}" destId="{6068292B-FF56-44A9-8C11-63C0591E36F5}" srcOrd="0" destOrd="0" parTransId="{EB592551-5740-47DB-8F06-90B9FE334E60}" sibTransId="{D0A91C06-044C-4748-95F9-BD69DC9EF730}"/>
    <dgm:cxn modelId="{701BF053-42F7-4102-A313-E788980D5D1F}" type="presOf" srcId="{80E06776-9190-43CF-9320-14E73123D09E}" destId="{C9F4E2BE-9720-4194-B27B-E241BB3CFC75}" srcOrd="0" destOrd="0" presId="urn:microsoft.com/office/officeart/2008/layout/LinedList"/>
    <dgm:cxn modelId="{D77DC8DE-07BD-4C06-9035-CA97FF3D9BE6}" type="presOf" srcId="{6068292B-FF56-44A9-8C11-63C0591E36F5}" destId="{A51C0F84-ECB0-4A48-B534-91B0BCB324A8}" srcOrd="0" destOrd="0" presId="urn:microsoft.com/office/officeart/2008/layout/LinedList"/>
    <dgm:cxn modelId="{5C49CFDE-1F40-42D3-B34E-CA32F241A820}" type="presOf" srcId="{64709ECE-D847-4AAA-AF2D-EBFEDF367FCE}" destId="{EF2437CE-DC04-4FD9-821B-9928A4E8307F}" srcOrd="0" destOrd="0" presId="urn:microsoft.com/office/officeart/2008/layout/LinedList"/>
    <dgm:cxn modelId="{808FBEEF-C7E9-4BE5-A6A8-D472E3B886B2}" srcId="{80E06776-9190-43CF-9320-14E73123D09E}" destId="{64709ECE-D847-4AAA-AF2D-EBFEDF367FCE}" srcOrd="1" destOrd="0" parTransId="{A5BBA82C-2DA3-418B-86BA-42B67F3774C3}" sibTransId="{98DEE200-0F53-4BA8-A09E-7247EF57CA06}"/>
    <dgm:cxn modelId="{2DF9EBFF-2075-477F-B0A3-B868D0B4AE99}" type="presParOf" srcId="{C9F4E2BE-9720-4194-B27B-E241BB3CFC75}" destId="{17C5E1BB-DB7A-4583-9A7E-3B3EEFFE007A}" srcOrd="0" destOrd="0" presId="urn:microsoft.com/office/officeart/2008/layout/LinedList"/>
    <dgm:cxn modelId="{6C2A0FA0-163A-40C8-B9E8-DAC26F3F5EE6}" type="presParOf" srcId="{C9F4E2BE-9720-4194-B27B-E241BB3CFC75}" destId="{00B0F45F-0967-4E66-9BC3-BB21799CA67D}" srcOrd="1" destOrd="0" presId="urn:microsoft.com/office/officeart/2008/layout/LinedList"/>
    <dgm:cxn modelId="{6CABF8FC-3D73-4D7A-B9E2-2A391125CC54}" type="presParOf" srcId="{00B0F45F-0967-4E66-9BC3-BB21799CA67D}" destId="{A51C0F84-ECB0-4A48-B534-91B0BCB324A8}" srcOrd="0" destOrd="0" presId="urn:microsoft.com/office/officeart/2008/layout/LinedList"/>
    <dgm:cxn modelId="{C01F547F-88C1-431D-A238-81914AE9C153}" type="presParOf" srcId="{00B0F45F-0967-4E66-9BC3-BB21799CA67D}" destId="{FC9A5C28-AEC6-4B0F-878B-8206E608560D}" srcOrd="1" destOrd="0" presId="urn:microsoft.com/office/officeart/2008/layout/LinedList"/>
    <dgm:cxn modelId="{C788F905-6973-48ED-A893-6B4B89751010}" type="presParOf" srcId="{C9F4E2BE-9720-4194-B27B-E241BB3CFC75}" destId="{56AC422D-D3B9-4C96-931B-D9E7AE2937A6}" srcOrd="2" destOrd="0" presId="urn:microsoft.com/office/officeart/2008/layout/LinedList"/>
    <dgm:cxn modelId="{B9C51B85-7DDC-4DE8-B7DD-26EFDC8F4749}" type="presParOf" srcId="{C9F4E2BE-9720-4194-B27B-E241BB3CFC75}" destId="{4563A9C1-4FFE-458E-B0DB-6F48FF23CE59}" srcOrd="3" destOrd="0" presId="urn:microsoft.com/office/officeart/2008/layout/LinedList"/>
    <dgm:cxn modelId="{94E966E3-5BA7-4954-B104-AB1A53CC9C00}" type="presParOf" srcId="{4563A9C1-4FFE-458E-B0DB-6F48FF23CE59}" destId="{EF2437CE-DC04-4FD9-821B-9928A4E8307F}" srcOrd="0" destOrd="0" presId="urn:microsoft.com/office/officeart/2008/layout/LinedList"/>
    <dgm:cxn modelId="{0A43CEDA-6515-409A-8831-73A2729A7E6A}" type="presParOf" srcId="{4563A9C1-4FFE-458E-B0DB-6F48FF23CE59}" destId="{3A5DD3EE-4088-4AC7-9C7F-B0819509D7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5E1BB-DB7A-4583-9A7E-3B3EEFFE007A}">
      <dsp:nvSpPr>
        <dsp:cNvPr id="0" name=""/>
        <dsp:cNvSpPr/>
      </dsp:nvSpPr>
      <dsp:spPr>
        <a:xfrm>
          <a:off x="0" y="0"/>
          <a:ext cx="8280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C0F84-ECB0-4A48-B534-91B0BCB324A8}">
      <dsp:nvSpPr>
        <dsp:cNvPr id="0" name=""/>
        <dsp:cNvSpPr/>
      </dsp:nvSpPr>
      <dsp:spPr>
        <a:xfrm>
          <a:off x="0" y="0"/>
          <a:ext cx="82809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b="1" kern="1200"/>
            <a:t>Otvori digitalne zbirke:</a:t>
          </a:r>
          <a:endParaRPr lang="en-US" sz="4300" kern="1200"/>
        </a:p>
      </dsp:txBody>
      <dsp:txXfrm>
        <a:off x="0" y="0"/>
        <a:ext cx="8280920" cy="2175669"/>
      </dsp:txXfrm>
    </dsp:sp>
    <dsp:sp modelId="{56AC422D-D3B9-4C96-931B-D9E7AE2937A6}">
      <dsp:nvSpPr>
        <dsp:cNvPr id="0" name=""/>
        <dsp:cNvSpPr/>
      </dsp:nvSpPr>
      <dsp:spPr>
        <a:xfrm>
          <a:off x="0" y="2175669"/>
          <a:ext cx="828092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437CE-DC04-4FD9-821B-9928A4E8307F}">
      <dsp:nvSpPr>
        <dsp:cNvPr id="0" name=""/>
        <dsp:cNvSpPr/>
      </dsp:nvSpPr>
      <dsp:spPr>
        <a:xfrm>
          <a:off x="0" y="2175669"/>
          <a:ext cx="82809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b="1" kern="1200"/>
            <a:t>- prolistaj inkunabulama, starim rukopisnim knjigama, najstarijim rječnicima…</a:t>
          </a:r>
          <a:endParaRPr lang="en-US" sz="4300" kern="1200"/>
        </a:p>
      </dsp:txBody>
      <dsp:txXfrm>
        <a:off x="0" y="2175669"/>
        <a:ext cx="828092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59006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0162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69136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595757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54906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63913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3348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18095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704392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45148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5422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B566-DF66-49F2-8F0F-D63E0510348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65772-2461-4B7E-A793-20D040F0F0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7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889AAACA-5BB3-4109-982C-7F521855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549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endParaRPr lang="en-US" sz="35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BC28BDFD-294E-4BE8-A996-699B28E19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1556793"/>
            <a:ext cx="3419569" cy="47532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</a:pPr>
            <a:r>
              <a:rPr lang="hr-HR" sz="2000" dirty="0">
                <a:solidFill>
                  <a:schemeClr val="accent1"/>
                </a:solidFill>
              </a:rPr>
              <a:t>Jesi li član knjižnice?</a:t>
            </a:r>
          </a:p>
          <a:p>
            <a:pPr indent="-228600">
              <a:lnSpc>
                <a:spcPct val="150000"/>
              </a:lnSpc>
            </a:pPr>
            <a:r>
              <a:rPr lang="hr-HR" sz="2000" dirty="0">
                <a:solidFill>
                  <a:schemeClr val="accent1"/>
                </a:solidFill>
              </a:rPr>
              <a:t>Koliko često ideš u knjižnicu?</a:t>
            </a:r>
          </a:p>
          <a:p>
            <a:pPr indent="-228600">
              <a:lnSpc>
                <a:spcPct val="150000"/>
              </a:lnSpc>
            </a:pPr>
            <a:r>
              <a:rPr lang="hr-HR" sz="2000" dirty="0">
                <a:solidFill>
                  <a:schemeClr val="accent1"/>
                </a:solidFill>
              </a:rPr>
              <a:t>Koliko knjiga mjesečno posuđuješ?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r="8825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459D7568-2D0C-4B4B-9F6B-76E15847379C}"/>
              </a:ext>
            </a:extLst>
          </p:cNvPr>
          <p:cNvSpPr/>
          <p:nvPr/>
        </p:nvSpPr>
        <p:spPr>
          <a:xfrm rot="21362386">
            <a:off x="5360149" y="1514864"/>
            <a:ext cx="3188310" cy="978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accent1"/>
                </a:solidFill>
                <a:latin typeface="Georgia Pro" panose="020B0604020202020204" pitchFamily="18" charset="0"/>
              </a:rPr>
              <a:t>KNJIŽNICA</a:t>
            </a:r>
          </a:p>
        </p:txBody>
      </p:sp>
    </p:spTree>
    <p:extLst>
      <p:ext uri="{BB962C8B-B14F-4D97-AF65-F5344CB8AC3E}">
        <p14:creationId xmlns:p14="http://schemas.microsoft.com/office/powerpoint/2010/main" val="1145043468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7030A0"/>
                </a:solidFill>
              </a:rPr>
              <a:t>knjižna i </a:t>
            </a:r>
            <a:r>
              <a:rPr lang="hr-HR" dirty="0" err="1">
                <a:solidFill>
                  <a:srgbClr val="7030A0"/>
                </a:solidFill>
              </a:rPr>
              <a:t>neknjižna</a:t>
            </a:r>
            <a:r>
              <a:rPr lang="hr-HR" dirty="0">
                <a:solidFill>
                  <a:srgbClr val="7030A0"/>
                </a:solidFill>
              </a:rPr>
              <a:t> građa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9"/>
            <a:ext cx="8435280" cy="3744416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tiskana građa</a:t>
            </a:r>
          </a:p>
          <a:p>
            <a:r>
              <a:rPr lang="hr-HR" dirty="0">
                <a:solidFill>
                  <a:srgbClr val="002060"/>
                </a:solidFill>
              </a:rPr>
              <a:t>audiovizualna i elektronička građa</a:t>
            </a:r>
          </a:p>
          <a:p>
            <a:r>
              <a:rPr lang="hr-HR" dirty="0">
                <a:solidFill>
                  <a:srgbClr val="002060"/>
                </a:solidFill>
              </a:rPr>
              <a:t>igračke, edukativne igre</a:t>
            </a:r>
          </a:p>
        </p:txBody>
      </p:sp>
      <p:pic>
        <p:nvPicPr>
          <p:cNvPr id="13314" name="Picture 2" descr="http://cutebabywallpapers.com/wp-content/uploads/2015/06/baby-reading-book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22446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305155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>
                <a:solidFill>
                  <a:srgbClr val="002060"/>
                </a:solidFill>
              </a:rPr>
              <a:t>Gradska knjižnica </a:t>
            </a:r>
            <a:r>
              <a:rPr lang="hr-HR" i="1" dirty="0" err="1">
                <a:solidFill>
                  <a:srgbClr val="002060"/>
                </a:solidFill>
              </a:rPr>
              <a:t>Metel</a:t>
            </a:r>
            <a:r>
              <a:rPr lang="hr-HR" i="1" dirty="0">
                <a:solidFill>
                  <a:srgbClr val="002060"/>
                </a:solidFill>
              </a:rPr>
              <a:t> Ožegović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rgbClr val="002060"/>
                </a:solidFill>
              </a:rPr>
              <a:t>Metel</a:t>
            </a:r>
            <a:r>
              <a:rPr lang="hr-HR" dirty="0">
                <a:solidFill>
                  <a:srgbClr val="002060"/>
                </a:solidFill>
              </a:rPr>
              <a:t> Ožegović, ilirac - </a:t>
            </a:r>
            <a:r>
              <a:rPr lang="hr-HR" dirty="0" err="1">
                <a:solidFill>
                  <a:srgbClr val="002060"/>
                </a:solidFill>
              </a:rPr>
              <a:t>15</a:t>
            </a:r>
            <a:r>
              <a:rPr lang="hr-HR" dirty="0">
                <a:solidFill>
                  <a:srgbClr val="002060"/>
                </a:solidFill>
              </a:rPr>
              <a:t>. siječnja </a:t>
            </a:r>
            <a:r>
              <a:rPr lang="hr-HR" dirty="0" err="1">
                <a:solidFill>
                  <a:srgbClr val="002060"/>
                </a:solidFill>
              </a:rPr>
              <a:t>1838</a:t>
            </a:r>
            <a:r>
              <a:rPr lang="hr-HR" dirty="0">
                <a:solidFill>
                  <a:srgbClr val="002060"/>
                </a:solidFill>
              </a:rPr>
              <a:t>. utemeljuje </a:t>
            </a:r>
            <a:r>
              <a:rPr lang="hr-HR" i="1" dirty="0" err="1">
                <a:solidFill>
                  <a:srgbClr val="002060"/>
                </a:solidFill>
              </a:rPr>
              <a:t>Družtvo</a:t>
            </a:r>
            <a:r>
              <a:rPr lang="hr-HR" i="1" dirty="0">
                <a:solidFill>
                  <a:srgbClr val="002060"/>
                </a:solidFill>
              </a:rPr>
              <a:t> narodno </a:t>
            </a:r>
            <a:r>
              <a:rPr lang="hr-HR" dirty="0">
                <a:solidFill>
                  <a:srgbClr val="002060"/>
                </a:solidFill>
              </a:rPr>
              <a:t>– prvu “ilirsku” čitaonicu u Hrvatskoj</a:t>
            </a:r>
          </a:p>
          <a:p>
            <a:pPr>
              <a:buNone/>
            </a:pP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citajme.com/wp-content/uploads/2014/05/Gradska_knjiznica_i_citaonica_metel_ozegovic_s692x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65913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296338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Nacionalna i sveučilišna knjižnica</a:t>
            </a:r>
            <a:br>
              <a:rPr lang="hr-HR" sz="3200" dirty="0">
                <a:solidFill>
                  <a:srgbClr val="002060"/>
                </a:solidFill>
              </a:rPr>
            </a:br>
            <a:r>
              <a:rPr lang="hr-HR" sz="3200" dirty="0">
                <a:solidFill>
                  <a:srgbClr val="002060"/>
                </a:solidFill>
              </a:rPr>
              <a:t>- fond Knjižnice približno 3 milijuna svezaka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5" y="1916832"/>
            <a:ext cx="79928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11860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ka na kojoj se prikazuje zgrada&#10;&#10;Opis je automatski generiran">
            <a:extLst>
              <a:ext uri="{FF2B5EF4-FFF2-40B4-BE49-F238E27FC236}">
                <a16:creationId xmlns:a16="http://schemas.microsoft.com/office/drawing/2014/main" id="{00F5FAE2-1697-410E-8438-EFE04FD53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712" r="28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7737A5-19EB-46F3-AB50-538E1BEE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Posjeti WWW.nsk.hr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ACDBCFE-D150-4347-A28A-FCEB49702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136634"/>
              </p:ext>
            </p:extLst>
          </p:nvPr>
        </p:nvGraphicFramePr>
        <p:xfrm>
          <a:off x="395536" y="1556792"/>
          <a:ext cx="82809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44076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Bibliobus – pokretna knjižnica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do knjiga se može na različite načine…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Slika na kojoj se prikazuje crtež&#10;&#10;Opis je automatski generir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r="27889" b="-2"/>
          <a:stretch/>
        </p:blipFill>
        <p:spPr bwMode="auto"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Arc 7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 descr="Slika na kojoj se prikazuje cesta, autobus, na otvorenom, ulica&#10;&#10;Opis je automatski generir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184" b="-4"/>
          <a:stretch/>
        </p:blipFill>
        <p:spPr bwMode="auto"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2070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7180"/>
            <a:ext cx="3071191" cy="2135576"/>
          </a:xfrm>
        </p:spPr>
        <p:txBody>
          <a:bodyPr anchor="b">
            <a:normAutofit/>
          </a:bodyPr>
          <a:lstStyle/>
          <a:p>
            <a:r>
              <a:rPr lang="hr-HR" sz="40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REFERENTNA ZBIRKA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083622"/>
            <a:ext cx="3772935" cy="2931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24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- zbirka priručne literature   (različite informacije)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enciklopedije, leksikoni, rječnici, pravopis, gramatike, atlasi… (dobivanje brzih odgovora)</a:t>
            </a:r>
          </a:p>
          <a:p>
            <a:pPr>
              <a:buFontTx/>
              <a:buChar char="-"/>
            </a:pPr>
            <a:endParaRPr lang="hr-H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r="7076"/>
          <a:stretch/>
        </p:blipFill>
        <p:spPr bwMode="auto">
          <a:xfrm>
            <a:off x="4572000" y="10"/>
            <a:ext cx="457200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1854498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2263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107624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4329321"/>
            <a:ext cx="2743200" cy="164592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ENCIKOLOPEDIJA</a:t>
            </a:r>
          </a:p>
        </p:txBody>
      </p:sp>
      <p:pic>
        <p:nvPicPr>
          <p:cNvPr id="8194" name="Picture 2" descr="Slika na kojoj se prikazuje žuto, znak, kamion, promet&#10;&#10;Opis je automatski generi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030" y="361910"/>
            <a:ext cx="2447414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165" y="545846"/>
            <a:ext cx="4142232" cy="31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80023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145423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579" y="4329321"/>
            <a:ext cx="4580057" cy="1645920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knjige koje sustavno obrađuju činjenice i spoznaje o cjelokupnom ljudskom znanju</a:t>
            </a:r>
          </a:p>
          <a:p>
            <a:r>
              <a:rPr lang="hr-HR" sz="20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opće i specijalne enciklopedije</a:t>
            </a:r>
          </a:p>
        </p:txBody>
      </p:sp>
    </p:spTree>
    <p:extLst>
      <p:ext uri="{BB962C8B-B14F-4D97-AF65-F5344CB8AC3E}">
        <p14:creationId xmlns:p14="http://schemas.microsoft.com/office/powerpoint/2010/main" val="594286071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728E3505-36F5-47A9-A188-7C60ACBB9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lika na kojoj se prikazuje uređaj, znak&#10;&#10;Opis je automatski generir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r="12335"/>
          <a:stretch/>
        </p:blipFill>
        <p:spPr bwMode="auto">
          <a:xfrm>
            <a:off x="2357409" y="10"/>
            <a:ext cx="3717437" cy="6857990"/>
          </a:xfrm>
          <a:custGeom>
            <a:avLst/>
            <a:gdLst/>
            <a:ahLst/>
            <a:cxnLst/>
            <a:rect l="l" t="t" r="r" b="b"/>
            <a:pathLst>
              <a:path w="4956582" h="6858000">
                <a:moveTo>
                  <a:pt x="0" y="0"/>
                </a:moveTo>
                <a:lnTo>
                  <a:pt x="4161807" y="0"/>
                </a:lnTo>
                <a:lnTo>
                  <a:pt x="4176560" y="27485"/>
                </a:lnTo>
                <a:cubicBezTo>
                  <a:pt x="4666464" y="986552"/>
                  <a:pt x="4956582" y="2177077"/>
                  <a:pt x="4956582" y="3466807"/>
                </a:cubicBezTo>
                <a:cubicBezTo>
                  <a:pt x="4956582" y="4657326"/>
                  <a:pt x="4709381" y="5763316"/>
                  <a:pt x="4286027" y="6680757"/>
                </a:cubicBezTo>
                <a:lnTo>
                  <a:pt x="4199937" y="6858000"/>
                </a:lnTo>
                <a:lnTo>
                  <a:pt x="53039" y="6858000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283B6091-C9A6-4C92-8315-2DE12015E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C6ACBBE-7216-419A-81B7-BD305A9FE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3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177882" cy="452628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LEKSIKON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97476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7" y="932688"/>
            <a:ext cx="2961650" cy="4992624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daje pregled ukupnoga, općega znanja (opći ) ili pregled znanja neke struke (strukovni)</a:t>
            </a:r>
          </a:p>
        </p:txBody>
      </p:sp>
    </p:spTree>
    <p:extLst>
      <p:ext uri="{BB962C8B-B14F-4D97-AF65-F5344CB8AC3E}">
        <p14:creationId xmlns:p14="http://schemas.microsoft.com/office/powerpoint/2010/main" val="2659204850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RJEČNICI, PRAVOPIS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322107"/>
            <a:ext cx="2510212" cy="229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6" y="1322107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540">
            <a:off x="6474035" y="16462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534">
            <a:off x="3732824" y="4123011"/>
            <a:ext cx="1790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35" y="4061099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15240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5870"/>
            <a:ext cx="1728986" cy="148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253007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3741" y="1442172"/>
            <a:ext cx="6436518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LZMK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avokutnik 3"/>
          <p:cNvSpPr/>
          <p:nvPr/>
        </p:nvSpPr>
        <p:spPr>
          <a:xfrm>
            <a:off x="683568" y="1412776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r>
              <a:rPr lang="hr-HR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Zavod je izdao više od 250 različitih enciklopedija, rječnika, leksikona i drugih izdanja koja su važan prinos održavanju i podizanju hrvatskoga intelektualnoga standarda.</a:t>
            </a:r>
          </a:p>
          <a:p>
            <a:pPr>
              <a:spcAft>
                <a:spcPts val="600"/>
              </a:spcAft>
            </a:pPr>
            <a:endParaRPr lang="hr-HR" sz="2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hr-HR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Posjeti mrežne enciklopedije na www.lzmk.hr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65115AD-2001-4DC4-9627-E8F5CE8005A3}"/>
              </a:ext>
            </a:extLst>
          </p:cNvPr>
          <p:cNvSpPr/>
          <p:nvPr/>
        </p:nvSpPr>
        <p:spPr>
          <a:xfrm>
            <a:off x="1353741" y="260648"/>
            <a:ext cx="6818659" cy="694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Leksikografski zavod </a:t>
            </a:r>
            <a:r>
              <a:rPr lang="hr-HR" sz="2400" i="1" dirty="0"/>
              <a:t>Miroslav Krleža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lika na kojoj se prikazuje na otvorenom, drveni, stol, sjedenje&#10;&#10;Opis je automatski generir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r="-2" b="1236"/>
          <a:stretch/>
        </p:blipFill>
        <p:spPr bwMode="auto">
          <a:xfrm>
            <a:off x="3321283" y="3177544"/>
            <a:ext cx="5580321" cy="342550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Slika na kojoj se prikazuje crtež&#10;&#10;Opis je automatski generir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5" r="-2" b="22478"/>
          <a:stretch/>
        </p:blipFill>
        <p:spPr bwMode="auto">
          <a:xfrm>
            <a:off x="3893652" y="0"/>
            <a:ext cx="5250348" cy="322295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DBB2CC5-9AA0-4C0E-9548-F2945F79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30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Što je </a:t>
            </a:r>
            <a:r>
              <a:rPr lang="en-US" sz="3000" b="1" i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digitalna</a:t>
            </a:r>
            <a:r>
              <a:rPr lang="en-US" sz="30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detoksikacija</a:t>
            </a:r>
            <a:r>
              <a:rPr lang="hr-HR" sz="30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  <a:endParaRPr lang="en-US" sz="3000" b="1" i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33AB5F6-1D12-4503-BEBB-608DE268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</a:pPr>
            <a:r>
              <a:rPr lang="hr-HR" sz="2800" b="1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Objasni rečenicu: </a:t>
            </a:r>
            <a:r>
              <a:rPr lang="en-US" sz="2800" b="1" i="1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Put do </a:t>
            </a:r>
            <a:r>
              <a:rPr lang="en-US" sz="2800" b="1" i="1" dirty="0" err="1">
                <a:solidFill>
                  <a:schemeClr val="accent1">
                    <a:lumMod val="85000"/>
                    <a:lumOff val="15000"/>
                  </a:schemeClr>
                </a:solidFill>
              </a:rPr>
              <a:t>uspjeha</a:t>
            </a:r>
            <a:r>
              <a:rPr lang="en-US" sz="2800" b="1" i="1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85000"/>
                    <a:lumOff val="15000"/>
                  </a:schemeClr>
                </a:solidFill>
              </a:rPr>
              <a:t>popločen</a:t>
            </a:r>
            <a:r>
              <a:rPr lang="en-US" sz="2800" b="1" i="1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800" b="1" i="1" dirty="0" err="1">
                <a:solidFill>
                  <a:schemeClr val="accent1">
                    <a:lumMod val="85000"/>
                    <a:lumOff val="15000"/>
                  </a:schemeClr>
                </a:solidFill>
              </a:rPr>
              <a:t>pročitanim</a:t>
            </a:r>
            <a:r>
              <a:rPr lang="en-US" sz="2800" b="1" i="1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85000"/>
                    <a:lumOff val="15000"/>
                  </a:schemeClr>
                </a:solidFill>
              </a:rPr>
              <a:t>knjigama</a:t>
            </a:r>
            <a:r>
              <a:rPr lang="en-US" sz="2800" b="1" i="1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2800" i="1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SVJETSKE KNJIŽNICE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BERLIN</a:t>
            </a:r>
            <a:endParaRPr lang="hr-HR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29" y="1772816"/>
            <a:ext cx="5715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835046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002060"/>
                </a:solidFill>
              </a:rPr>
              <a:t>BEČ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62707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002060"/>
                </a:solidFill>
              </a:rPr>
              <a:t>BALTIMORE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4" y="1707278"/>
            <a:ext cx="8467992" cy="512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804467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60E354-01D0-4D36-9100-7D4CEDE99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714D7938-6FEF-4BF7-9DF1-8C9799A8E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prstClr val="white"/>
            </a:duotone>
          </a:blip>
          <a:srcRect l="12590" r="12716"/>
          <a:stretch/>
        </p:blipFill>
        <p:spPr>
          <a:xfrm>
            <a:off x="4021508" y="10"/>
            <a:ext cx="5122491" cy="6857990"/>
          </a:xfrm>
          <a:custGeom>
            <a:avLst/>
            <a:gdLst/>
            <a:ahLst/>
            <a:cxnLst/>
            <a:rect l="l" t="t" r="r" b="b"/>
            <a:pathLst>
              <a:path w="6829988" h="6858000">
                <a:moveTo>
                  <a:pt x="0" y="0"/>
                </a:moveTo>
                <a:lnTo>
                  <a:pt x="6829988" y="0"/>
                </a:lnTo>
                <a:lnTo>
                  <a:pt x="6829988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29626B-8A0A-4AFE-BF2D-42ECAE73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93914"/>
            <a:ext cx="3650109" cy="34747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000" dirty="0" err="1">
                <a:solidFill>
                  <a:schemeClr val="accent1">
                    <a:lumMod val="85000"/>
                    <a:lumOff val="15000"/>
                  </a:schemeClr>
                </a:solidFill>
              </a:rPr>
              <a:t>Knjižnica</a:t>
            </a:r>
            <a:r>
              <a:rPr lang="en-US" sz="70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000" dirty="0" err="1">
                <a:solidFill>
                  <a:schemeClr val="accent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70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000" dirty="0" err="1">
                <a:solidFill>
                  <a:schemeClr val="accent1">
                    <a:lumMod val="85000"/>
                    <a:lumOff val="15000"/>
                  </a:schemeClr>
                </a:solidFill>
              </a:rPr>
              <a:t>čeka</a:t>
            </a:r>
            <a:r>
              <a:rPr lang="en-US" sz="70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67F3-87CE-43FD-822D-9CE3C90F8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7278" y="1992863"/>
            <a:ext cx="111672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1873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2"/>
            <a:ext cx="2926815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998" y="930530"/>
            <a:ext cx="2521257" cy="3275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Kakav je tvoj knjižničar?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Knjižničar je uvijek za razgovor raspoložen i korisnikov pouzdan vodič kroz obilje informacija.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843002"/>
            <a:ext cx="1793558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0062" y="4843002"/>
            <a:ext cx="1013297" cy="1568472"/>
          </a:xfrm>
          <a:prstGeom prst="rect">
            <a:avLst/>
          </a:prstGeom>
          <a:solidFill>
            <a:srgbClr val="694A40"/>
          </a:solidFill>
          <a:ln w="25400">
            <a:solidFill>
              <a:srgbClr val="694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1026" name="Picture 2" descr="Slikovni rezultat za knjižničar">
            <a:extLst>
              <a:ext uri="{FF2B5EF4-FFF2-40B4-BE49-F238E27FC236}">
                <a16:creationId xmlns:a16="http://schemas.microsoft.com/office/drawing/2014/main" id="{D0EB6DAF-008D-42FC-BBAC-AF7FD9FA0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r="19131"/>
          <a:stretch/>
        </p:blipFill>
        <p:spPr bwMode="auto">
          <a:xfrm>
            <a:off x="3388050" y="450221"/>
            <a:ext cx="5402995" cy="59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26584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23900" y="472604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7030A0"/>
                </a:solidFill>
              </a:rPr>
              <a:t>Dolazi čovjek u knjižnicu i pita:</a:t>
            </a:r>
            <a:br>
              <a:rPr lang="hr-HR" sz="2400" b="1" dirty="0">
                <a:solidFill>
                  <a:srgbClr val="7030A0"/>
                </a:solidFill>
              </a:rPr>
            </a:br>
            <a:r>
              <a:rPr lang="hr-HR" sz="2400" b="1" i="1" dirty="0">
                <a:solidFill>
                  <a:srgbClr val="7030A0"/>
                </a:solidFill>
              </a:rPr>
              <a:t>Imate li burek?!</a:t>
            </a:r>
            <a:br>
              <a:rPr lang="hr-HR" sz="2400" b="1" dirty="0">
                <a:solidFill>
                  <a:srgbClr val="7030A0"/>
                </a:solidFill>
              </a:rPr>
            </a:br>
            <a:r>
              <a:rPr lang="hr-HR" sz="2400" b="1" dirty="0">
                <a:solidFill>
                  <a:srgbClr val="7030A0"/>
                </a:solidFill>
              </a:rPr>
              <a:t>Knjižničar mu odgovori: </a:t>
            </a:r>
            <a:br>
              <a:rPr lang="hr-HR" sz="2400" b="1" dirty="0">
                <a:solidFill>
                  <a:srgbClr val="7030A0"/>
                </a:solidFill>
              </a:rPr>
            </a:br>
            <a:r>
              <a:rPr lang="hr-HR" sz="2400" b="1" i="1" dirty="0">
                <a:solidFill>
                  <a:srgbClr val="7030A0"/>
                </a:solidFill>
              </a:rPr>
              <a:t>Gospodine, pa došli ste u biblioteku!</a:t>
            </a:r>
            <a:br>
              <a:rPr lang="hr-HR" sz="2400" b="1" dirty="0">
                <a:solidFill>
                  <a:srgbClr val="7030A0"/>
                </a:solidFill>
              </a:rPr>
            </a:br>
            <a:r>
              <a:rPr lang="hr-HR" sz="2400" b="1" dirty="0">
                <a:solidFill>
                  <a:srgbClr val="7030A0"/>
                </a:solidFill>
              </a:rPr>
              <a:t>Na to čovjek ponovi šapatom: </a:t>
            </a:r>
            <a:br>
              <a:rPr lang="hr-HR" sz="2400" b="1" dirty="0">
                <a:solidFill>
                  <a:srgbClr val="7030A0"/>
                </a:solidFill>
              </a:rPr>
            </a:br>
            <a:r>
              <a:rPr lang="hr-HR" sz="2400" b="1" i="1" dirty="0">
                <a:solidFill>
                  <a:srgbClr val="7030A0"/>
                </a:solidFill>
              </a:rPr>
              <a:t> Aha! Oprostite, imate li </a:t>
            </a:r>
            <a:r>
              <a:rPr lang="hr-HR" sz="2400" b="1" i="1" dirty="0" err="1">
                <a:solidFill>
                  <a:srgbClr val="7030A0"/>
                </a:solidFill>
              </a:rPr>
              <a:t>burek..</a:t>
            </a:r>
            <a:r>
              <a:rPr lang="hr-HR" sz="2400" b="1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239852" y="2780928"/>
            <a:ext cx="5526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U kafiću sjede dva učenika. Perica  naruči </a:t>
            </a:r>
            <a:r>
              <a:rPr lang="hr-HR" sz="2400" b="1" dirty="0" err="1">
                <a:solidFill>
                  <a:srgbClr val="0070C0"/>
                </a:solidFill>
              </a:rPr>
              <a:t>hibiskus</a:t>
            </a:r>
            <a:r>
              <a:rPr lang="hr-HR" sz="2400" b="1" dirty="0">
                <a:solidFill>
                  <a:srgbClr val="0070C0"/>
                </a:solidFill>
              </a:rPr>
              <a:t>.</a:t>
            </a:r>
            <a:br>
              <a:rPr lang="hr-HR" sz="2400" b="1" dirty="0">
                <a:solidFill>
                  <a:srgbClr val="0070C0"/>
                </a:solidFill>
              </a:rPr>
            </a:b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i="1" dirty="0">
                <a:solidFill>
                  <a:srgbClr val="0070C0"/>
                </a:solidFill>
              </a:rPr>
              <a:t>Što je </a:t>
            </a:r>
            <a:r>
              <a:rPr lang="hr-HR" sz="2400" b="1" i="1" dirty="0" err="1">
                <a:solidFill>
                  <a:srgbClr val="0070C0"/>
                </a:solidFill>
              </a:rPr>
              <a:t>hibiskus</a:t>
            </a:r>
            <a:r>
              <a:rPr lang="hr-HR" sz="2400" b="1" i="1" dirty="0">
                <a:solidFill>
                  <a:srgbClr val="0070C0"/>
                </a:solidFill>
              </a:rPr>
              <a:t>?  </a:t>
            </a:r>
            <a:r>
              <a:rPr lang="hr-HR" sz="2400" b="1" dirty="0">
                <a:solidFill>
                  <a:srgbClr val="0070C0"/>
                </a:solidFill>
              </a:rPr>
              <a:t>upita Ivica.</a:t>
            </a:r>
            <a:br>
              <a:rPr lang="hr-HR" sz="2400" b="1" dirty="0">
                <a:solidFill>
                  <a:srgbClr val="0070C0"/>
                </a:solidFill>
              </a:rPr>
            </a:b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i="1" dirty="0" err="1">
                <a:solidFill>
                  <a:srgbClr val="0070C0"/>
                </a:solidFill>
              </a:rPr>
              <a:t>Hibiskus</a:t>
            </a:r>
            <a:r>
              <a:rPr lang="hr-HR" sz="2400" b="1" i="1" dirty="0">
                <a:solidFill>
                  <a:srgbClr val="0070C0"/>
                </a:solidFill>
              </a:rPr>
              <a:t> ti je čaj.</a:t>
            </a:r>
            <a:r>
              <a:rPr lang="hr-HR" sz="2400" b="1" dirty="0">
                <a:solidFill>
                  <a:srgbClr val="0070C0"/>
                </a:solidFill>
              </a:rPr>
              <a:t> </a:t>
            </a:r>
            <a:br>
              <a:rPr lang="hr-HR" sz="2400" b="1" dirty="0">
                <a:solidFill>
                  <a:srgbClr val="0070C0"/>
                </a:solidFill>
              </a:rPr>
            </a:b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b="1" i="1" dirty="0">
                <a:solidFill>
                  <a:srgbClr val="0070C0"/>
                </a:solidFill>
              </a:rPr>
              <a:t>Onda ću i ja </a:t>
            </a:r>
            <a:r>
              <a:rPr lang="hr-HR" sz="2400" b="1" i="1" dirty="0" err="1">
                <a:solidFill>
                  <a:srgbClr val="0070C0"/>
                </a:solidFill>
              </a:rPr>
              <a:t>hibiskus</a:t>
            </a:r>
            <a:r>
              <a:rPr lang="hr-HR" sz="2400" b="1" i="1" dirty="0">
                <a:solidFill>
                  <a:srgbClr val="0070C0"/>
                </a:solidFill>
              </a:rPr>
              <a:t> od kamilice!</a:t>
            </a:r>
          </a:p>
        </p:txBody>
      </p:sp>
      <p:sp>
        <p:nvSpPr>
          <p:cNvPr id="6" name="Pravokutnik 5"/>
          <p:cNvSpPr/>
          <p:nvPr/>
        </p:nvSpPr>
        <p:spPr>
          <a:xfrm>
            <a:off x="0" y="4689996"/>
            <a:ext cx="7727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Kaže Ivica knjižničaru:</a:t>
            </a:r>
            <a:br>
              <a:rPr lang="hr-HR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4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Ja ne želim čitati lektiru! Dosadna je!</a:t>
            </a:r>
            <a:br>
              <a:rPr lang="hr-HR" sz="24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hr-HR" sz="24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Smiri se, Ivice. Ti moraš čitati lektiru, bez obzira je li ti  dosadna ili nije! Od čitanja nitko nije umro.</a:t>
            </a:r>
          </a:p>
          <a:p>
            <a:r>
              <a:rPr lang="hr-HR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Ivica žalosno odgovara:</a:t>
            </a:r>
            <a:br>
              <a:rPr lang="hr-HR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hr-HR" sz="24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Knjižničaru, zar želite da ja budem prva žrtva?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60" y="620688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solidFill>
                  <a:srgbClr val="002060"/>
                </a:solidFill>
              </a:rPr>
              <a:t>KNJIŽNICA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http://brainconnection.brainhq.com/wp-content/uploads/2013/02/tree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23812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8913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660E354-01D0-4D36-9100-7D4CEDE99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698" name="Picture 2" descr="http://egotvonline.com/wp-content/uploads/2012/11/Library-of-Alexandria-Egypt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</a:blip>
          <a:srcRect l="25797" r="16400" b="1"/>
          <a:stretch/>
        </p:blipFill>
        <p:spPr bwMode="auto">
          <a:xfrm>
            <a:off x="20" y="10"/>
            <a:ext cx="5808275" cy="6857990"/>
          </a:xfrm>
          <a:custGeom>
            <a:avLst/>
            <a:gdLst/>
            <a:ahLst/>
            <a:cxnLst/>
            <a:rect l="l" t="t" r="r" b="b"/>
            <a:pathLst>
              <a:path w="7744393" h="6858000">
                <a:moveTo>
                  <a:pt x="0" y="0"/>
                </a:moveTo>
                <a:lnTo>
                  <a:pt x="7744393" y="0"/>
                </a:lnTo>
                <a:lnTo>
                  <a:pt x="7740387" y="3148"/>
                </a:lnTo>
                <a:cubicBezTo>
                  <a:pt x="6753686" y="817446"/>
                  <a:pt x="6124765" y="2049777"/>
                  <a:pt x="6124765" y="3429000"/>
                </a:cubicBezTo>
                <a:cubicBezTo>
                  <a:pt x="6124765" y="4808224"/>
                  <a:pt x="6753686" y="6040555"/>
                  <a:pt x="7740387" y="6854853"/>
                </a:cubicBezTo>
                <a:lnTo>
                  <a:pt x="774439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TextBox 1"/>
          <p:cNvSpPr txBox="1"/>
          <p:nvPr/>
        </p:nvSpPr>
        <p:spPr>
          <a:xfrm>
            <a:off x="5389783" y="2636912"/>
            <a:ext cx="3386543" cy="18317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Aleksandrijska</a:t>
            </a:r>
            <a:r>
              <a:rPr lang="en-US" sz="3600" b="1" dirty="0">
                <a:solidFill>
                  <a:schemeClr val="accent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knjižnica</a:t>
            </a:r>
            <a:r>
              <a:rPr lang="hr-HR" sz="3600" b="1" dirty="0">
                <a:solidFill>
                  <a:schemeClr val="accent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– istraži po čemu je posebna.</a:t>
            </a:r>
            <a:endParaRPr lang="en-US" sz="3600" b="1" dirty="0">
              <a:solidFill>
                <a:schemeClr val="accent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05F9929-5504-4C68-9AA2-E98BBA1F8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692" y="4546924"/>
            <a:ext cx="1777491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VRSTE KNJIŽNICA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            </a:t>
            </a:r>
            <a:r>
              <a:rPr lang="hr-HR" dirty="0">
                <a:solidFill>
                  <a:srgbClr val="002060"/>
                </a:solidFill>
              </a:rPr>
              <a:t>ŠKOLSKE                         VISOKOŠKOLSKE</a:t>
            </a: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002060"/>
                </a:solidFill>
              </a:rPr>
              <a:t>NACIONALNE                                         NARODNE</a:t>
            </a: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002060"/>
                </a:solidFill>
              </a:rPr>
              <a:t>                          STRUČNE (SPECIJALNE)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90470" y="2204864"/>
            <a:ext cx="60972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699792" y="2060848"/>
            <a:ext cx="79040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15816" y="3603129"/>
            <a:ext cx="5743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90470" y="3603129"/>
            <a:ext cx="6097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90332" y="4641354"/>
            <a:ext cx="0" cy="515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Slikovni rezultat za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304256" cy="1652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890432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385FDD-19C7-40D3-9818-6D69748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4" r="-2" b="25927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36" name="Picture 12" descr="Slikovni rezultat za school library"/>
          <p:cNvPicPr>
            <a:picLocks noChangeAspect="1" noChangeArrowheads="1"/>
          </p:cNvPicPr>
          <p:nvPr/>
        </p:nvPicPr>
        <p:blipFill rotWithShape="1">
          <a:blip r:embed="rId3" cstate="print"/>
          <a:srcRect r="15145" b="2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82880"/>
          </a:xfrm>
        </p:spPr>
        <p:txBody>
          <a:bodyPr>
            <a:normAutofit fontScale="90000"/>
          </a:bodyPr>
          <a:lstStyle/>
          <a:p>
            <a:endParaRPr lang="hr-HR" sz="3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6042" y="1647089"/>
            <a:ext cx="3624602" cy="4529873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Imaš li osobnu/obiteljsku knjižnicu?</a:t>
            </a:r>
          </a:p>
          <a:p>
            <a:r>
              <a:rPr lang="hr-HR" sz="28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Kako izgleda?</a:t>
            </a:r>
          </a:p>
          <a:p>
            <a:r>
              <a:rPr lang="hr-HR" sz="28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Koliko otprilike imaš knjiga?</a:t>
            </a:r>
          </a:p>
        </p:txBody>
      </p:sp>
      <p:sp>
        <p:nvSpPr>
          <p:cNvPr id="1028" name="AutoShape 4" descr="Slikovni rezultat za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Slikovni rezultat za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 descr="Slikovni rezultat za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4" name="AutoShape 10" descr="Slikovni rezultat za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sz="3600" dirty="0">
                <a:solidFill>
                  <a:schemeClr val="accent1">
                    <a:lumMod val="85000"/>
                    <a:lumOff val="15000"/>
                  </a:schemeClr>
                </a:solidFill>
              </a:rPr>
              <a:t>Događanja u knjižnici: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3386"/>
            <a:ext cx="79208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7795" y="206084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</a:rPr>
              <a:t>knj. susreti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162880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likovne i kazališne radionice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306896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radionice kreativnoga pisanja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245979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</a:rPr>
              <a:t>čitanje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995936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kvizovi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843808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obljetnice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076056" y="31409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9505C3C-B4DB-4DB0-97C2-8CE1405CEA4B}"/>
              </a:ext>
            </a:extLst>
          </p:cNvPr>
          <p:cNvSpPr txBox="1"/>
          <p:nvPr/>
        </p:nvSpPr>
        <p:spPr>
          <a:xfrm>
            <a:off x="5796136" y="299695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posudba knjiga</a:t>
            </a:r>
          </a:p>
        </p:txBody>
      </p:sp>
    </p:spTree>
    <p:extLst>
      <p:ext uri="{BB962C8B-B14F-4D97-AF65-F5344CB8AC3E}">
        <p14:creationId xmlns:p14="http://schemas.microsoft.com/office/powerpoint/2010/main" val="1428557906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Custom 7">
      <a:dk1>
        <a:srgbClr val="FF9933"/>
      </a:dk1>
      <a:lt1>
        <a:srgbClr val="FD872F"/>
      </a:lt1>
      <a:dk2>
        <a:srgbClr val="FF9933"/>
      </a:dk2>
      <a:lt2>
        <a:srgbClr val="FFFFFF"/>
      </a:lt2>
      <a:accent1>
        <a:srgbClr val="000000"/>
      </a:accent1>
      <a:accent2>
        <a:srgbClr val="FFFFFF"/>
      </a:accent2>
      <a:accent3>
        <a:srgbClr val="FF9933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Prikaz na zaslonu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 Pro</vt:lpstr>
      <vt:lpstr>Office Theme</vt:lpstr>
      <vt:lpstr>PowerPoint prezentacija</vt:lpstr>
      <vt:lpstr>Što je digitalna detoksikacija?</vt:lpstr>
      <vt:lpstr>PowerPoint prezentacija</vt:lpstr>
      <vt:lpstr>PowerPoint prezentacija</vt:lpstr>
      <vt:lpstr>KNJIŽNICA</vt:lpstr>
      <vt:lpstr>PowerPoint prezentacija</vt:lpstr>
      <vt:lpstr>VRSTE KNJIŽNICA</vt:lpstr>
      <vt:lpstr>PowerPoint prezentacija</vt:lpstr>
      <vt:lpstr> Događanja u knjižnici:</vt:lpstr>
      <vt:lpstr>knjižna i neknjižna građa</vt:lpstr>
      <vt:lpstr> Gradska knjižnica Metel Ožegović</vt:lpstr>
      <vt:lpstr>Nacionalna i sveučilišna knjižnica - fond Knjižnice približno 3 milijuna svezaka</vt:lpstr>
      <vt:lpstr>Posjeti WWW.nsk.hr</vt:lpstr>
      <vt:lpstr>Bibliobus – pokretna knjižnica</vt:lpstr>
      <vt:lpstr>REFERENTNA ZBIRKA</vt:lpstr>
      <vt:lpstr>ENCIKOLOPEDIJA</vt:lpstr>
      <vt:lpstr>LEKSIKON</vt:lpstr>
      <vt:lpstr>RJEČNICI, PRAVOPIS</vt:lpstr>
      <vt:lpstr>LZMK</vt:lpstr>
      <vt:lpstr>SVJETSKE KNJIŽNICE</vt:lpstr>
      <vt:lpstr>BEČ</vt:lpstr>
      <vt:lpstr>BALTIMORE</vt:lpstr>
      <vt:lpstr>Knjižnica te čeka!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Zdenka Šopar</dc:creator>
  <cp:lastModifiedBy>Zdenka Šopar</cp:lastModifiedBy>
  <cp:revision>1</cp:revision>
  <dcterms:created xsi:type="dcterms:W3CDTF">2020-03-23T20:36:25Z</dcterms:created>
  <dcterms:modified xsi:type="dcterms:W3CDTF">2020-03-23T20:36:45Z</dcterms:modified>
</cp:coreProperties>
</file>