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4" r:id="rId7"/>
    <p:sldId id="270" r:id="rId8"/>
    <p:sldId id="259" r:id="rId9"/>
    <p:sldId id="27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48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il teme 1 - Isticanj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l teme 1 - Isticanj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il teme 1 - Isticanj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Svijetli stil 1 - Istic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Srednji stil 4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Srednji stil 4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rednji stil 4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79AB-BA6D-4089-9752-E7B82D8FF6A0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CBE9-87A8-4E96-B6BE-18280D909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33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79AB-BA6D-4089-9752-E7B82D8FF6A0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CBE9-87A8-4E96-B6BE-18280D909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0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79AB-BA6D-4089-9752-E7B82D8FF6A0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CBE9-87A8-4E96-B6BE-18280D909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993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79AB-BA6D-4089-9752-E7B82D8FF6A0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CBE9-87A8-4E96-B6BE-18280D909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63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79AB-BA6D-4089-9752-E7B82D8FF6A0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CBE9-87A8-4E96-B6BE-18280D909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81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79AB-BA6D-4089-9752-E7B82D8FF6A0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CBE9-87A8-4E96-B6BE-18280D909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71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79AB-BA6D-4089-9752-E7B82D8FF6A0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CBE9-87A8-4E96-B6BE-18280D909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085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79AB-BA6D-4089-9752-E7B82D8FF6A0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CBE9-87A8-4E96-B6BE-18280D909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88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79AB-BA6D-4089-9752-E7B82D8FF6A0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CBE9-87A8-4E96-B6BE-18280D909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641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79AB-BA6D-4089-9752-E7B82D8FF6A0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CBE9-87A8-4E96-B6BE-18280D909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40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79AB-BA6D-4089-9752-E7B82D8FF6A0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CBE9-87A8-4E96-B6BE-18280D909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82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E79AB-BA6D-4089-9752-E7B82D8FF6A0}" type="datetimeFigureOut">
              <a:rPr lang="hr-HR" smtClean="0"/>
              <a:t>9.5.2017.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CBE9-87A8-4E96-B6BE-18280D9099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93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profil-klett.hr/tags/likovna-kultura-i-umjetnos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589704"/>
            <a:ext cx="9144000" cy="937256"/>
          </a:xfrm>
        </p:spPr>
        <p:txBody>
          <a:bodyPr/>
          <a:lstStyle/>
          <a:p>
            <a:r>
              <a:rPr lang="hr-HR" dirty="0">
                <a:solidFill>
                  <a:srgbClr val="5B9BD5"/>
                </a:solidFill>
              </a:rPr>
              <a:t>Likovna mapa </a:t>
            </a:r>
            <a:r>
              <a:rPr lang="hr-HR" b="1" dirty="0">
                <a:solidFill>
                  <a:srgbClr val="5B9BD5"/>
                </a:solidFill>
              </a:rPr>
              <a:t>za velika djela</a:t>
            </a:r>
            <a:endParaRPr lang="hr-HR" dirty="0">
              <a:solidFill>
                <a:srgbClr val="5B9BD5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6548" y="1533542"/>
            <a:ext cx="9144000" cy="1655762"/>
          </a:xfrm>
        </p:spPr>
        <p:txBody>
          <a:bodyPr/>
          <a:lstStyle/>
          <a:p>
            <a:r>
              <a:rPr lang="hr-HR" dirty="0">
                <a:solidFill>
                  <a:srgbClr val="5B9BD5"/>
                </a:solidFill>
              </a:rPr>
              <a:t>od 5. do 8. razreda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48" y="1798900"/>
            <a:ext cx="2943225" cy="416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225" y="1798900"/>
            <a:ext cx="3152775" cy="421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936" y="0"/>
            <a:ext cx="1368702" cy="6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0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4157" y="976011"/>
            <a:ext cx="3932237" cy="628095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5B9BD5"/>
                </a:solidFill>
                <a:latin typeface="+mn-lt"/>
                <a:ea typeface="+mn-ea"/>
                <a:cs typeface="+mn-cs"/>
              </a:rPr>
              <a:t>likovna mapa 5-6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24157" y="1604107"/>
            <a:ext cx="4396520" cy="3811588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NOVO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hr-HR" b="1" dirty="0"/>
              <a:t>omot s </a:t>
            </a:r>
            <a:r>
              <a:rPr lang="hr-HR" b="1" dirty="0" err="1"/>
              <a:t>klapnom</a:t>
            </a:r>
            <a:r>
              <a:rPr lang="hr-HR" b="1" dirty="0"/>
              <a:t>: bolja preglednost sadržaja i otporan na habanje: </a:t>
            </a:r>
            <a:r>
              <a:rPr lang="hr-HR" dirty="0"/>
              <a:t>s lijeve strane kolaž-papiri, a s druge strane ostali sadržaj</a:t>
            </a:r>
          </a:p>
          <a:p>
            <a:pPr marL="742950" lvl="1" indent="-285750">
              <a:buFontTx/>
              <a:buChar char="-"/>
            </a:pPr>
            <a:r>
              <a:rPr lang="hr-HR" sz="1600" dirty="0"/>
              <a:t>kvalitetniji, deblji papir omota nego dosad </a:t>
            </a:r>
            <a:endParaRPr lang="hr-HR" sz="1600" b="1" dirty="0">
              <a:solidFill>
                <a:srgbClr val="5B9BD5"/>
              </a:solidFill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hr-HR" b="1" dirty="0"/>
              <a:t>aluminijska folija: </a:t>
            </a:r>
            <a:r>
              <a:rPr lang="hr-HR" dirty="0"/>
              <a:t>elastična i čvrsta istodobno</a:t>
            </a:r>
            <a:r>
              <a:rPr lang="hr-HR" b="1" dirty="0"/>
              <a:t>: kvaliteta za profesionalce</a:t>
            </a:r>
            <a:endParaRPr lang="hr-HR" dirty="0"/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hr-HR" b="1" dirty="0"/>
              <a:t>akvarel-papir: najbolja kvaliteta: </a:t>
            </a:r>
            <a:r>
              <a:rPr lang="hr-HR" dirty="0"/>
              <a:t>hrapavost i </a:t>
            </a:r>
            <a:r>
              <a:rPr lang="hr-HR" dirty="0" err="1"/>
              <a:t>gramatura</a:t>
            </a:r>
            <a:r>
              <a:rPr lang="hr-HR" b="1" dirty="0"/>
              <a:t> te količina</a:t>
            </a:r>
            <a:endParaRPr lang="hr-HR" dirty="0"/>
          </a:p>
          <a:p>
            <a:pPr lvl="0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hr-HR" b="1" dirty="0"/>
              <a:t>kolaži: najviše nijansi kolaža (28)</a:t>
            </a:r>
            <a:r>
              <a:rPr lang="hr-HR" dirty="0"/>
              <a:t>, </a:t>
            </a:r>
            <a:r>
              <a:rPr lang="hr-HR" b="1" dirty="0"/>
              <a:t>kolaži s rasterima</a:t>
            </a:r>
            <a:r>
              <a:rPr lang="hr-HR" dirty="0"/>
              <a:t> i teksturama: </a:t>
            </a:r>
            <a:r>
              <a:rPr lang="hr-HR" b="1" dirty="0"/>
              <a:t>najveći izbor, najveći format, najviše mogućnosti </a:t>
            </a:r>
            <a:endParaRPr lang="hr-HR" dirty="0"/>
          </a:p>
          <a:p>
            <a:pPr lvl="0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hr-HR" b="1" dirty="0"/>
              <a:t>najveći broj i izbor vrsta papira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6. </a:t>
            </a:r>
            <a:r>
              <a:rPr lang="hr-HR" b="1" dirty="0"/>
              <a:t>FORMAT: najveći format koji ima odličnu iskoristivost: velika radna površina za likovno izražavanje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81" y="579184"/>
            <a:ext cx="6438900" cy="556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936" y="0"/>
            <a:ext cx="1368702" cy="6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4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5B9BD5"/>
                </a:solidFill>
              </a:rPr>
              <a:t>Izdvajamo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/>
              <a:t>aluminijska folija: </a:t>
            </a:r>
            <a:r>
              <a:rPr lang="hr-HR" dirty="0"/>
              <a:t>vrhunska kvaliteta, dosad nije bilo takve na tržištu</a:t>
            </a:r>
          </a:p>
          <a:p>
            <a:r>
              <a:rPr lang="hr-HR" b="1" dirty="0"/>
              <a:t>dvobojna</a:t>
            </a:r>
            <a:r>
              <a:rPr lang="hr-HR" dirty="0"/>
              <a:t>: s jedne strane zlatna, s druge srebrna – više mogućnosti za rad </a:t>
            </a:r>
          </a:p>
          <a:p>
            <a:r>
              <a:rPr lang="hr-HR" dirty="0"/>
              <a:t>elastična i čvrsta istodobno, nema opasnosti da će je učenici probiti ili da je pak neće moći oblikovati</a:t>
            </a:r>
            <a:r>
              <a:rPr lang="hr-HR" b="1" dirty="0"/>
              <a:t>: kvaliteta za profesionalce</a:t>
            </a:r>
            <a:endParaRPr lang="hr-HR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936" y="0"/>
            <a:ext cx="1368702" cy="689740"/>
          </a:xfrm>
          <a:prstGeom prst="rect">
            <a:avLst/>
          </a:prstGeom>
        </p:spPr>
      </p:pic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251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5380" y="347369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5B9BD5"/>
                </a:solidFill>
              </a:rPr>
              <a:t>likovna mapa 5-6 – papiri	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936" y="0"/>
            <a:ext cx="1368702" cy="689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80" y="1576684"/>
            <a:ext cx="93249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7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481" y="369886"/>
            <a:ext cx="3932237" cy="1069975"/>
          </a:xfrm>
        </p:spPr>
        <p:txBody>
          <a:bodyPr/>
          <a:lstStyle/>
          <a:p>
            <a:r>
              <a:rPr lang="hr-HR" b="1" dirty="0">
                <a:solidFill>
                  <a:srgbClr val="5B9BD5"/>
                </a:solidFill>
              </a:rPr>
              <a:t>likovna mapa 7-8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481" y="1624024"/>
            <a:ext cx="4495691" cy="4595327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NOVO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hr-HR" b="1" dirty="0"/>
              <a:t>omot s </a:t>
            </a:r>
            <a:r>
              <a:rPr lang="hr-HR" b="1" dirty="0" err="1"/>
              <a:t>klapnom</a:t>
            </a:r>
            <a:r>
              <a:rPr lang="hr-HR" b="1" dirty="0"/>
              <a:t>: bolja preglednost sadržaja i otporan na habanje: </a:t>
            </a:r>
            <a:r>
              <a:rPr lang="hr-HR" dirty="0"/>
              <a:t>s lijeve strane kolaž-papiri, a s druge strane ostali sadržaj</a:t>
            </a:r>
          </a:p>
          <a:p>
            <a:pPr marL="742950" lvl="1" indent="-285750">
              <a:buFontTx/>
              <a:buChar char="-"/>
            </a:pPr>
            <a:r>
              <a:rPr lang="hr-HR" sz="1600" dirty="0"/>
              <a:t>kvalitetniji, deblji papir omota nego dosad </a:t>
            </a:r>
            <a:endParaRPr lang="hr-HR" sz="1600" b="1" dirty="0">
              <a:solidFill>
                <a:srgbClr val="5B9BD5"/>
              </a:solidFill>
            </a:endParaRP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hr-HR" b="1" dirty="0"/>
              <a:t>linoleum: </a:t>
            </a:r>
            <a:r>
              <a:rPr lang="hr-HR" dirty="0"/>
              <a:t>provjeren u praksi, </a:t>
            </a:r>
            <a:r>
              <a:rPr lang="hr-HR" b="1" dirty="0"/>
              <a:t>mekan i podatan</a:t>
            </a:r>
            <a:r>
              <a:rPr lang="hr-HR" dirty="0"/>
              <a:t> - prema zahtjevu učitelja</a:t>
            </a:r>
            <a:r>
              <a:rPr lang="hr-HR" b="1" dirty="0"/>
              <a:t>: kvaliteta za profesionalce</a:t>
            </a:r>
            <a:endParaRPr lang="hr-HR" dirty="0"/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hr-HR" b="1" dirty="0"/>
              <a:t>akvarel-papir: najbolja kvaliteta: </a:t>
            </a:r>
            <a:r>
              <a:rPr lang="hr-HR" dirty="0"/>
              <a:t>hrapavost i </a:t>
            </a:r>
            <a:r>
              <a:rPr lang="hr-HR" dirty="0" err="1"/>
              <a:t>gramatura</a:t>
            </a:r>
            <a:r>
              <a:rPr lang="hr-HR" b="1" dirty="0"/>
              <a:t> te količina</a:t>
            </a:r>
            <a:endParaRPr lang="hr-HR" dirty="0"/>
          </a:p>
          <a:p>
            <a:pPr lvl="0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hr-HR" b="1" dirty="0"/>
              <a:t>kolaži: najviše nijansi kolaža (28)</a:t>
            </a:r>
            <a:r>
              <a:rPr lang="hr-HR" dirty="0"/>
              <a:t>, </a:t>
            </a:r>
            <a:r>
              <a:rPr lang="hr-HR" b="1" dirty="0"/>
              <a:t>kolaži s rasterima</a:t>
            </a:r>
            <a:r>
              <a:rPr lang="hr-HR" dirty="0"/>
              <a:t> i teksturama: </a:t>
            </a:r>
            <a:r>
              <a:rPr lang="hr-HR" b="1" dirty="0"/>
              <a:t>najveći izbor, najveći format, najviše mogućnosti </a:t>
            </a:r>
            <a:endParaRPr lang="hr-HR" dirty="0"/>
          </a:p>
          <a:p>
            <a:pPr lvl="0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hr-HR" b="1" dirty="0"/>
              <a:t>najveći broj i izbor vrsta papira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6. </a:t>
            </a:r>
            <a:r>
              <a:rPr lang="hr-HR" b="1" dirty="0"/>
              <a:t>FORMAT: najveći format koji ima odličnu iskoristivost: velika radna površina za likovno izražavanje</a:t>
            </a:r>
            <a:endParaRPr lang="hr-HR" dirty="0"/>
          </a:p>
          <a:p>
            <a:endParaRPr lang="hr-HR" b="1" dirty="0"/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051" y="904874"/>
            <a:ext cx="6305550" cy="503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936" y="0"/>
            <a:ext cx="1368702" cy="6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2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7" y="486591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5B9BD5"/>
                </a:solidFill>
              </a:rPr>
              <a:t>likovna</a:t>
            </a:r>
            <a:r>
              <a:rPr lang="hr-HR" b="1" dirty="0">
                <a:solidFill>
                  <a:srgbClr val="448CA6"/>
                </a:solidFill>
              </a:rPr>
              <a:t> </a:t>
            </a:r>
            <a:r>
              <a:rPr lang="hr-HR" b="1" dirty="0">
                <a:solidFill>
                  <a:srgbClr val="5B9BD5"/>
                </a:solidFill>
              </a:rPr>
              <a:t>mapa 7-8 – papiri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936" y="0"/>
            <a:ext cx="1368702" cy="689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1902208"/>
            <a:ext cx="10259629" cy="381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56553" y="2495836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najviše nijansi kolaža: 28 nijansi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kolaži s rasterima: 6 kom. dvostranih listova s različitim uzorcima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kolaži s teksturama: 4 kom. dvostranih listova s različitim uzorcima na sjajnom papiru kao iz časopisa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9467" y="-327836"/>
            <a:ext cx="1714940" cy="23666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6054" y="4901959"/>
            <a:ext cx="1714940" cy="23666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860" y="4900082"/>
            <a:ext cx="1714940" cy="23666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2613226"/>
            <a:ext cx="1893238" cy="26127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3607" cy="26132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5494" y="-325860"/>
            <a:ext cx="1714940" cy="23666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7474" y="4898447"/>
            <a:ext cx="1714940" cy="23666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2520" y="4900082"/>
            <a:ext cx="1714940" cy="23666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27656" y="4903720"/>
            <a:ext cx="1687190" cy="23283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6127" y="-325860"/>
            <a:ext cx="1714940" cy="23666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2692519" y="2317134"/>
            <a:ext cx="1714940" cy="23666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88905" y="-762838"/>
            <a:ext cx="2080482" cy="287111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626927" y="1995719"/>
            <a:ext cx="1478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rgbClr val="5B9BD5"/>
                </a:solidFill>
              </a:rPr>
              <a:t>Kolaži:</a:t>
            </a:r>
            <a:endParaRPr lang="hr-HR" sz="32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003" y="3123764"/>
            <a:ext cx="1368702" cy="6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4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600200"/>
          </a:xfrm>
        </p:spPr>
        <p:txBody>
          <a:bodyPr/>
          <a:lstStyle/>
          <a:p>
            <a:r>
              <a:rPr lang="hr-HR" b="1" dirty="0">
                <a:solidFill>
                  <a:srgbClr val="5B9BD5"/>
                </a:solidFill>
              </a:rPr>
              <a:t>Izdvajamo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hr-HR" b="1" dirty="0"/>
              <a:t>linoleum: </a:t>
            </a:r>
            <a:r>
              <a:rPr lang="hr-HR" dirty="0"/>
              <a:t>provjeren u praksi, </a:t>
            </a:r>
            <a:r>
              <a:rPr lang="hr-HR" b="1" dirty="0"/>
              <a:t>mekan i podatan</a:t>
            </a:r>
            <a:r>
              <a:rPr lang="hr-HR" dirty="0"/>
              <a:t> - prema zahtjevu učitelja</a:t>
            </a:r>
            <a:r>
              <a:rPr lang="hr-HR" b="1" dirty="0"/>
              <a:t>: kvaliteta za profesionalce</a:t>
            </a:r>
            <a:endParaRPr lang="hr-HR" dirty="0"/>
          </a:p>
          <a:p>
            <a:endParaRPr lang="en-GB" b="1" dirty="0"/>
          </a:p>
          <a:p>
            <a:r>
              <a:rPr lang="en-GB" b="1" dirty="0"/>
              <a:t>U </a:t>
            </a:r>
            <a:r>
              <a:rPr lang="en-GB" b="1" dirty="0" err="1"/>
              <a:t>kompletu</a:t>
            </a:r>
            <a:r>
              <a:rPr lang="hr-HR" b="1" dirty="0"/>
              <a:t>:</a:t>
            </a:r>
            <a:endParaRPr lang="hr-HR" dirty="0"/>
          </a:p>
          <a:p>
            <a:r>
              <a:rPr lang="en-GB" b="1" dirty="0"/>
              <a:t>- </a:t>
            </a:r>
            <a:r>
              <a:rPr lang="hr-HR" b="1" dirty="0"/>
              <a:t>valjak za grafiku</a:t>
            </a:r>
            <a:endParaRPr lang="hr-HR" dirty="0"/>
          </a:p>
          <a:p>
            <a:r>
              <a:rPr lang="en-GB" b="1" dirty="0"/>
              <a:t>-</a:t>
            </a:r>
            <a:r>
              <a:rPr lang="hr-HR" b="1" dirty="0"/>
              <a:t> set nožića za linoleum</a:t>
            </a:r>
            <a:endParaRPr lang="hr-HR" dirty="0"/>
          </a:p>
          <a:p>
            <a:r>
              <a:rPr lang="en-GB" b="1" dirty="0"/>
              <a:t>+ </a:t>
            </a:r>
            <a:r>
              <a:rPr lang="hr-HR" b="1" dirty="0"/>
              <a:t>kvalitetan, pravi linoleum </a:t>
            </a:r>
            <a:endParaRPr lang="en-GB" b="1" dirty="0"/>
          </a:p>
          <a:p>
            <a:endParaRPr lang="en-GB" b="1" dirty="0"/>
          </a:p>
          <a:p>
            <a:r>
              <a:rPr lang="hr-HR" b="1" dirty="0"/>
              <a:t>VALJAK + NOŽIĆI + LINOLEUM = KOMPLETAN GRAFIČKI PRIBOR</a:t>
            </a:r>
            <a:endParaRPr lang="hr-HR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936" y="0"/>
            <a:ext cx="1368702" cy="689740"/>
          </a:xfrm>
          <a:prstGeom prst="rect">
            <a:avLst/>
          </a:prstGeom>
        </p:spPr>
      </p:pic>
      <p:pic>
        <p:nvPicPr>
          <p:cNvPr id="13" name="Rezervirano mjesto slike 1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255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5B9BD5"/>
                </a:solidFill>
              </a:rPr>
              <a:t>Likovn</a:t>
            </a:r>
            <a:r>
              <a:rPr lang="en-GB" b="1" dirty="0">
                <a:solidFill>
                  <a:srgbClr val="5B9BD5"/>
                </a:solidFill>
              </a:rPr>
              <a:t>e</a:t>
            </a:r>
            <a:r>
              <a:rPr lang="hr-HR" b="1" dirty="0">
                <a:solidFill>
                  <a:srgbClr val="5B9BD5"/>
                </a:solidFill>
              </a:rPr>
              <a:t> map</a:t>
            </a:r>
            <a:r>
              <a:rPr lang="en-GB" b="1" dirty="0">
                <a:solidFill>
                  <a:srgbClr val="5B9BD5"/>
                </a:solidFill>
              </a:rPr>
              <a:t>e</a:t>
            </a:r>
            <a:r>
              <a:rPr lang="hr-HR" b="1" dirty="0">
                <a:solidFill>
                  <a:srgbClr val="5B9BD5"/>
                </a:solidFill>
              </a:rPr>
              <a:t> za velika djela</a:t>
            </a:r>
            <a:br>
              <a:rPr lang="en-GB" b="1" dirty="0">
                <a:solidFill>
                  <a:srgbClr val="5B9BD5"/>
                </a:solidFill>
              </a:rPr>
            </a:br>
            <a:r>
              <a:rPr lang="hr-HR" b="1" dirty="0"/>
              <a:t>ekologija - terapija - baština – edukacija</a:t>
            </a:r>
            <a:br>
              <a:rPr lang="en-GB" b="1" dirty="0"/>
            </a:br>
            <a:endParaRPr lang="hr-HR" b="1" dirty="0">
              <a:solidFill>
                <a:srgbClr val="5B9BD5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00996"/>
            <a:ext cx="10515600" cy="46759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r-HR" sz="3200" dirty="0"/>
              <a:t>Pratite nas na: 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www.profil-klett.hr/tags/likovna-kultura-i-umjetnost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3200" dirty="0"/>
              <a:t>gdje Vas očekuju:</a:t>
            </a:r>
          </a:p>
          <a:p>
            <a:pPr marL="0" indent="0">
              <a:buNone/>
            </a:pPr>
            <a:endParaRPr lang="hr-HR" b="1" dirty="0"/>
          </a:p>
          <a:p>
            <a:pPr lvl="1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edukativni filmovi o likovnim tehnikama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stručni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članci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tjednom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ritmu</a:t>
            </a:r>
            <a:endParaRPr lang="hr-H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PPT prezentacij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  <a:p>
            <a:pPr lvl="1"/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fotogalerije</a:t>
            </a:r>
            <a:endParaRPr lang="hr-H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likovni natječaj u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listopadu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201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još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mnogo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materijala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ideja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nastavu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1"/>
            <a:endParaRPr lang="hr-HR" sz="3200" dirty="0"/>
          </a:p>
          <a:p>
            <a:pPr lvl="1"/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936" y="0"/>
            <a:ext cx="1368702" cy="6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65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435</Words>
  <Application>Microsoft Office PowerPoint</Application>
  <PresentationFormat>Široki zaslon</PresentationFormat>
  <Paragraphs>51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Likovna mapa za velika djela</vt:lpstr>
      <vt:lpstr>likovna mapa 5-6</vt:lpstr>
      <vt:lpstr>Izdvajamo</vt:lpstr>
      <vt:lpstr>likovna mapa 5-6 – papiri </vt:lpstr>
      <vt:lpstr>likovna mapa 7-8</vt:lpstr>
      <vt:lpstr>likovna mapa 7-8 – papiri </vt:lpstr>
      <vt:lpstr>PowerPoint prezentacija</vt:lpstr>
      <vt:lpstr>Izdvajamo</vt:lpstr>
      <vt:lpstr>Likovne mape za velika djela ekologija - terapija - baština – edukacija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mapa za velika djela.</dc:title>
  <dc:creator>Maja Trinajstić</dc:creator>
  <cp:lastModifiedBy>Maja Trinajstić</cp:lastModifiedBy>
  <cp:revision>51</cp:revision>
  <dcterms:created xsi:type="dcterms:W3CDTF">2017-03-31T12:48:29Z</dcterms:created>
  <dcterms:modified xsi:type="dcterms:W3CDTF">2017-05-09T09:00:52Z</dcterms:modified>
</cp:coreProperties>
</file>