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4" r:id="rId3"/>
    <p:sldId id="265" r:id="rId4"/>
    <p:sldId id="267" r:id="rId5"/>
    <p:sldId id="268" r:id="rId6"/>
    <p:sldId id="269" r:id="rId7"/>
    <p:sldId id="270" r:id="rId8"/>
    <p:sldId id="271" r:id="rId9"/>
    <p:sldId id="278" r:id="rId10"/>
    <p:sldId id="279" r:id="rId11"/>
    <p:sldId id="272" r:id="rId12"/>
    <p:sldId id="273" r:id="rId13"/>
    <p:sldId id="274" r:id="rId14"/>
    <p:sldId id="284" r:id="rId15"/>
    <p:sldId id="258" r:id="rId16"/>
    <p:sldId id="259" r:id="rId17"/>
    <p:sldId id="260" r:id="rId18"/>
    <p:sldId id="261" r:id="rId19"/>
    <p:sldId id="262" r:id="rId20"/>
    <p:sldId id="257" r:id="rId21"/>
    <p:sldId id="266" r:id="rId22"/>
    <p:sldId id="275" r:id="rId23"/>
    <p:sldId id="283" r:id="rId24"/>
    <p:sldId id="277" r:id="rId25"/>
    <p:sldId id="281" r:id="rId26"/>
    <p:sldId id="276" r:id="rId27"/>
    <p:sldId id="280" r:id="rId2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99CC"/>
    <a:srgbClr val="73FB53"/>
    <a:srgbClr val="9BF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BD4E41-6132-487D-AE1A-21BEE0BF6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01B7DA2-9956-4725-B806-880FB27EA6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A4A86CC-21E2-413A-998F-2B542B771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B084-9523-43D2-BAF9-90A6A263D737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AABE0C8-63BE-4AEF-8F7A-CD41DAEF3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CFFBDC9-C360-499C-819F-A1256D36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04D5-F195-40C8-9464-FB8CAFAF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7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E25B55-4043-46FB-8A4C-C8DED4CF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6E73B3B-8D67-48DF-B192-637265F60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BF3736D-AACE-4F79-9899-0013B300F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B084-9523-43D2-BAF9-90A6A263D737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FD0A4E1-EF2D-433A-B737-AB7D62927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CBE7D90-B523-4FAB-83D9-624EE511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04D5-F195-40C8-9464-FB8CAFAF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0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D3BCFB7-D7B1-44C4-9D57-1070591374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774E6E8-FCEF-4EBC-B826-C4AC3074F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5877C69-A6AB-42AD-B3AE-FF2A5978E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B084-9523-43D2-BAF9-90A6A263D737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26B4EF-7C29-4FE4-9147-D943ED27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D081324-F57A-486F-81B7-F808ED32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04D5-F195-40C8-9464-FB8CAFAF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5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044245-9A17-458A-947D-6B5A2BB4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8929C2-3C96-482C-95AE-7ED26CD18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E980DD6-E62F-4D11-847F-584341F1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B084-9523-43D2-BAF9-90A6A263D737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7C19375-6991-4726-9373-81266F327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EC9C475-6525-466A-B9B4-4D8D3A40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04D5-F195-40C8-9464-FB8CAFAF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12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F5934D-A683-4486-BC48-FEAC717EC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F2CDF4B-F064-4FC9-AD53-AE188302C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33FBA9E-6588-4330-BC8D-DE58920CB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B084-9523-43D2-BAF9-90A6A263D737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7D6E16C-9674-421B-8AA9-F73FE13E5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FDBA684-6BBA-41A3-B6F7-AE2DB86F8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04D5-F195-40C8-9464-FB8CAFAF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8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B756AE-BB23-4768-820C-7CDD4185E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04D1219-86E0-46DD-AFAA-69344AEECF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2B58147-34AF-469D-BC54-932523F00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0F805D2-FEF8-4613-BBD8-8CCD6B97B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B084-9523-43D2-BAF9-90A6A263D737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0202028-D728-48A0-885D-A6CA9536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F5C2087-D193-4E84-BB65-571362A75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04D5-F195-40C8-9464-FB8CAFAF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8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480D13-5569-4A1D-893F-7E2FDC4C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591F684-3C7D-46CC-BA40-317821792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77EF570-5134-48A1-8345-7998E3F79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3993D9E8-9C74-4CEB-823B-8A13B2E44E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89A9281-E4A8-439F-A2D9-561D569B3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F3921C9A-8F76-4973-B272-1613DDC14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B084-9523-43D2-BAF9-90A6A263D737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01C6D243-3415-449A-84FF-728AF3165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62A0E66B-7E3F-42C2-9454-2E00A1CC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04D5-F195-40C8-9464-FB8CAFAF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0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EDB169-154A-499D-AA56-D042C488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6DE8B157-584E-418F-8515-72B460FD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B084-9523-43D2-BAF9-90A6A263D737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8EF9CFF-B497-4148-899A-4E92E0AC9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E9236CB6-F253-49FE-BB82-6F1334E2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04D5-F195-40C8-9464-FB8CAFAF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9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E3308D0C-E9A6-4241-A821-C7AB0656B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B084-9523-43D2-BAF9-90A6A263D737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D617C32C-413C-4859-BC5B-71F450BF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09C9CEA-9D96-4F3D-8953-0D9490BB2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04D5-F195-40C8-9464-FB8CAFAF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2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919318-F917-4463-AEDE-7D285A3F7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E918EA-6A27-49A0-8502-E1B8126E0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8B7096B-3B20-481D-913A-C7D75088C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98DEF5D-99C6-46BF-9FAC-27D1CB12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B084-9523-43D2-BAF9-90A6A263D737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BF8FE12-4D89-43A5-88AF-D6A5E5C75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968CC72-9529-4EF9-BFB3-6D123694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04D5-F195-40C8-9464-FB8CAFAF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7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0A7B96-7803-4CB9-8FCA-A13878576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0D641E29-F9D0-4248-AC3F-7DC45AE8BF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0D8A71A-FAB0-46F4-B07C-A3D535257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7303EFB-9B76-44AC-B151-ACF39A2B0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B084-9523-43D2-BAF9-90A6A263D737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4E080D3-18A1-4898-9745-BB98268C1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AEA8D98-2FA3-4E25-8F61-01BAB2AB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04D5-F195-40C8-9464-FB8CAFAF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CB959D8E-A3DF-43FC-A089-02713E23F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0880EED-583E-46C0-9634-AF990F874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EB32412-4BEC-4428-8A46-160A6275C8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0B084-9523-43D2-BAF9-90A6A263D737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FC2F1E1-A185-4B34-8467-7E46E9E12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2985C52-1573-4A3A-A17E-450E5C5F6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A04D5-F195-40C8-9464-FB8CAFAF5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2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uspajz.com/tekstovi-pjesama/pjesma/dobrisa-cesaric/slap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uspajz.com/tekstovi-pjesama/pjesma/dobrisa-cesaric/proljetna-kisa.html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cuspajz.com/tekstovi-pjesama/pjesma/dobrisa-cesaric/slavonija.html" TargetMode="External"/><Relationship Id="rId13" Type="http://schemas.openxmlformats.org/officeDocument/2006/relationships/hyperlink" Target="https://pixabay.com/photos/summer-sunset-meadow-nature-2391348/" TargetMode="External"/><Relationship Id="rId3" Type="http://schemas.openxmlformats.org/officeDocument/2006/relationships/hyperlink" Target="https://www.lektire.hr/proljetna-kisa-pjesma/" TargetMode="External"/><Relationship Id="rId7" Type="http://schemas.openxmlformats.org/officeDocument/2006/relationships/hyperlink" Target="https://cuspajz.com/tekstovi-pjesama/pjesma/dobrisa-cesaric/proljetna-kisa.html" TargetMode="External"/><Relationship Id="rId12" Type="http://schemas.openxmlformats.org/officeDocument/2006/relationships/hyperlink" Target="https://pixabay.com/photos/lamp-light-lightbulb-certain-4535320/" TargetMode="External"/><Relationship Id="rId2" Type="http://schemas.openxmlformats.org/officeDocument/2006/relationships/hyperlink" Target="http://www.lektire.eu/lektira/pjesme2-dobrisa-cesari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uspajz.com/tekstovi-pjesama/pjesma/dobrisa-cesaric/budjenje-sume.html" TargetMode="External"/><Relationship Id="rId11" Type="http://schemas.openxmlformats.org/officeDocument/2006/relationships/hyperlink" Target="https://pixabay.com/photos/european-brown-bear-bright-coat-3334538/" TargetMode="External"/><Relationship Id="rId5" Type="http://schemas.openxmlformats.org/officeDocument/2006/relationships/hyperlink" Target="https://www.enciklopedija.hr/natuknica.aspx?id=11327" TargetMode="External"/><Relationship Id="rId10" Type="http://schemas.openxmlformats.org/officeDocument/2006/relationships/hyperlink" Target="https://pixabay.com/photos/migratory-birds-cranes-stork-storks-3199806/" TargetMode="External"/><Relationship Id="rId4" Type="http://schemas.openxmlformats.org/officeDocument/2006/relationships/hyperlink" Target="https://she.hr/pjesnicki-biseri-dobrise-cesarica/" TargetMode="External"/><Relationship Id="rId9" Type="http://schemas.openxmlformats.org/officeDocument/2006/relationships/hyperlink" Target="https://www.youtube.com/watch?v=6lWNCilZo1A&amp;list=PLfP6i5T0-DkIa5XQHB0gXugbXz4Bm2PD1&amp;index=4" TargetMode="External"/><Relationship Id="rId14" Type="http://schemas.openxmlformats.org/officeDocument/2006/relationships/hyperlink" Target="https://pixabay.com/photos/heart-hands-heart-give-away-love-3042975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photos/spring-tree-flowers-meadow-276014/" TargetMode="External"/><Relationship Id="rId13" Type="http://schemas.openxmlformats.org/officeDocument/2006/relationships/hyperlink" Target="https://pixabay.com/photos/light-sky-sunny-clouds-cloudy-1282314/" TargetMode="External"/><Relationship Id="rId3" Type="http://schemas.openxmlformats.org/officeDocument/2006/relationships/hyperlink" Target="https://pixabay.com/photos/wheat-grass-barley-autumn-harvest-863392/" TargetMode="External"/><Relationship Id="rId7" Type="http://schemas.openxmlformats.org/officeDocument/2006/relationships/hyperlink" Target="https://pixabay.com/photos/autumn-rain-leaves-drop-of-water-4566618/" TargetMode="External"/><Relationship Id="rId12" Type="http://schemas.openxmlformats.org/officeDocument/2006/relationships/hyperlink" Target="https://pixabay.com/photos/background-abstract-christmas-bokeh-3683772/" TargetMode="External"/><Relationship Id="rId2" Type="http://schemas.openxmlformats.org/officeDocument/2006/relationships/hyperlink" Target="https://pixabay.com/photos/after-the-rain-spring-5148127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photos/hamster-pet-sweet-cage-begging-2494141/" TargetMode="External"/><Relationship Id="rId11" Type="http://schemas.openxmlformats.org/officeDocument/2006/relationships/hyperlink" Target="https://pixabay.com/photos/woodpecker-great-spotted-woodpecker-2273601/" TargetMode="External"/><Relationship Id="rId5" Type="http://schemas.openxmlformats.org/officeDocument/2006/relationships/hyperlink" Target="https://pixabay.com/photos/screen-rainbow-colors-waterfall-1720468/" TargetMode="External"/><Relationship Id="rId10" Type="http://schemas.openxmlformats.org/officeDocument/2006/relationships/hyperlink" Target="https://pixabay.com/photos/squirrel-verifiable-kitten-rodent-4318330/" TargetMode="External"/><Relationship Id="rId4" Type="http://schemas.openxmlformats.org/officeDocument/2006/relationships/hyperlink" Target="https://pixabay.com/photos/rain-weather-precipitation-3411970/" TargetMode="External"/><Relationship Id="rId9" Type="http://schemas.openxmlformats.org/officeDocument/2006/relationships/hyperlink" Target="https://pixabay.com/photos/forest-sunbeams-trees-sunlight-56930/" TargetMode="External"/><Relationship Id="rId14" Type="http://schemas.openxmlformats.org/officeDocument/2006/relationships/hyperlink" Target="https://pixabay.com/photos/blue-sky-fresh-clean-air-cloud-5136251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Mx2yo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81E941-47B2-4198-8431-71F416959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1538"/>
            <a:ext cx="9144000" cy="2968425"/>
          </a:xfrm>
        </p:spPr>
        <p:txBody>
          <a:bodyPr>
            <a:normAutofit/>
          </a:bodyPr>
          <a:lstStyle/>
          <a:p>
            <a:r>
              <a:rPr lang="hr-HR" sz="4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Tema: Lirska pjesma</a:t>
            </a:r>
            <a:br>
              <a:rPr lang="hr-HR" sz="5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endParaRPr lang="en-US" sz="5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DEEDC51-F2C9-4D92-B7BC-987EB595D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43200"/>
            <a:ext cx="9144000" cy="2810022"/>
          </a:xfrm>
        </p:spPr>
        <p:txBody>
          <a:bodyPr>
            <a:normAutofit fontScale="77500" lnSpcReduction="20000"/>
          </a:bodyPr>
          <a:lstStyle/>
          <a:p>
            <a:pPr algn="l"/>
            <a:endParaRPr lang="hr-HR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l"/>
            <a:r>
              <a:rPr lang="hr-HR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Odgojno-obrazovni ishodi (6. razred)</a:t>
            </a:r>
          </a:p>
          <a:p>
            <a:pPr algn="l"/>
            <a:endParaRPr lang="hr-HR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l"/>
            <a:r>
              <a:rPr lang="hr-HR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OŠ HJ A. 6. 3. Učenik čita tekst, uspoređuje podatke prema važnosti i objašnjava značenje teksta</a:t>
            </a:r>
          </a:p>
          <a:p>
            <a:pPr algn="l"/>
            <a:r>
              <a:rPr lang="hr-HR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OŠ HJ B. 6. 2. Učenik obrazlaže značenje književnoga teksta na temelju vlastitoga čitateljskoga     iskustva i znanja o književnosti</a:t>
            </a:r>
          </a:p>
          <a:p>
            <a:endParaRPr lang="hr-HR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sz="23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Autorica: Marijana Benić, prof.</a:t>
            </a:r>
            <a:endParaRPr lang="en-US" sz="23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45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394048-C5A3-466F-8EA4-441DA6D36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Obilježja Cesarićeve lirike:</a:t>
            </a:r>
            <a:endParaRPr lang="en-US" sz="3200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0708FB7-C850-4FAF-895D-8BDA10EC8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doživljaj seoskog i gradskog pejzaža</a:t>
            </a:r>
          </a:p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univerzalna tematika</a:t>
            </a:r>
          </a:p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socijalna tematika </a:t>
            </a:r>
          </a:p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misaonost  </a:t>
            </a:r>
          </a:p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bogatstvo stilskih izražajnih sredstava (gradacija, antiteza, kontrast, metafora, simbol, alegorija…)</a:t>
            </a:r>
          </a:p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slikovitost </a:t>
            </a:r>
          </a:p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melodioznost i ritmičnost</a:t>
            </a:r>
          </a:p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spontanost i jednostavnost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31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3">
            <a:extLst>
              <a:ext uri="{FF2B5EF4-FFF2-40B4-BE49-F238E27FC236}">
                <a16:creationId xmlns:a16="http://schemas.microsoft.com/office/drawing/2014/main" id="{25242CC7-33A4-407B-BD54-C6E88D48B0EA}"/>
              </a:ext>
            </a:extLst>
          </p:cNvPr>
          <p:cNvSpPr/>
          <p:nvPr/>
        </p:nvSpPr>
        <p:spPr>
          <a:xfrm>
            <a:off x="528960" y="683186"/>
            <a:ext cx="2050741" cy="719091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„Lirika” (1931.)</a:t>
            </a:r>
            <a:endParaRPr lang="en-US" dirty="0">
              <a:solidFill>
                <a:schemeClr val="accent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BD6132F9-552A-485D-83F7-7E29E40BA976}"/>
              </a:ext>
            </a:extLst>
          </p:cNvPr>
          <p:cNvSpPr/>
          <p:nvPr/>
        </p:nvSpPr>
        <p:spPr>
          <a:xfrm>
            <a:off x="1097680" y="2144877"/>
            <a:ext cx="2050741" cy="1020199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</a:t>
            </a:r>
            <a:r>
              <a:rPr lang="hr-HR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Spasena</a:t>
            </a: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svijetla” (1938.)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252D6DF2-0292-4CC1-B244-46BB299804E7}"/>
              </a:ext>
            </a:extLst>
          </p:cNvPr>
          <p:cNvSpPr/>
          <p:nvPr/>
        </p:nvSpPr>
        <p:spPr>
          <a:xfrm>
            <a:off x="360620" y="3746930"/>
            <a:ext cx="2167887" cy="109195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„Izabrani stihovi” (1942.)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7E6757C4-E2A5-4713-AF23-5930806924BD}"/>
              </a:ext>
            </a:extLst>
          </p:cNvPr>
          <p:cNvSpPr/>
          <p:nvPr/>
        </p:nvSpPr>
        <p:spPr>
          <a:xfrm>
            <a:off x="3578639" y="286476"/>
            <a:ext cx="1775535" cy="719091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„Pjesme” (1951.)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1396B365-2DC6-4E6A-AEA4-0F19C77ABE0B}"/>
              </a:ext>
            </a:extLst>
          </p:cNvPr>
          <p:cNvSpPr/>
          <p:nvPr/>
        </p:nvSpPr>
        <p:spPr>
          <a:xfrm>
            <a:off x="900332" y="5341964"/>
            <a:ext cx="1828800" cy="94627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„Knjiga prepjeva” (1951.)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671EE8E1-32E1-478C-B7DF-0C06CC77A1D1}"/>
              </a:ext>
            </a:extLst>
          </p:cNvPr>
          <p:cNvSpPr/>
          <p:nvPr/>
        </p:nvSpPr>
        <p:spPr>
          <a:xfrm>
            <a:off x="3499289" y="1403159"/>
            <a:ext cx="2605667" cy="93869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„Osvijetljeni put” (1953.)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BFC2C9AF-ECA4-4B3D-B637-7F1ACF2A9F12}"/>
              </a:ext>
            </a:extLst>
          </p:cNvPr>
          <p:cNvSpPr/>
          <p:nvPr/>
        </p:nvSpPr>
        <p:spPr>
          <a:xfrm>
            <a:off x="3445475" y="5396340"/>
            <a:ext cx="2041864" cy="109195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„Goli časovi” (1956.)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B0716B75-9AFE-4778-A78A-12937BD0E456}"/>
              </a:ext>
            </a:extLst>
          </p:cNvPr>
          <p:cNvSpPr/>
          <p:nvPr/>
        </p:nvSpPr>
        <p:spPr>
          <a:xfrm>
            <a:off x="6577658" y="763973"/>
            <a:ext cx="2130641" cy="1214347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„Proljeće koje nije moje” (1957.)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B42F4C7C-31F5-4F30-B168-51F480273794}"/>
              </a:ext>
            </a:extLst>
          </p:cNvPr>
          <p:cNvSpPr/>
          <p:nvPr/>
        </p:nvSpPr>
        <p:spPr>
          <a:xfrm>
            <a:off x="5983705" y="4019801"/>
            <a:ext cx="1935332" cy="949911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„Izabrane pjesme” (1960.)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09AD1DFA-CA06-460A-9DE3-E0FAC96F6AE7}"/>
              </a:ext>
            </a:extLst>
          </p:cNvPr>
          <p:cNvSpPr/>
          <p:nvPr/>
        </p:nvSpPr>
        <p:spPr>
          <a:xfrm>
            <a:off x="8922801" y="1836413"/>
            <a:ext cx="2423604" cy="1020199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„Izabrane pjesme” (1973. godine)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D726F9A0-856A-4F70-83FF-059091969154}"/>
              </a:ext>
            </a:extLst>
          </p:cNvPr>
          <p:cNvSpPr/>
          <p:nvPr/>
        </p:nvSpPr>
        <p:spPr>
          <a:xfrm>
            <a:off x="9501749" y="5109370"/>
            <a:ext cx="1931633" cy="122352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„Voćka poslije kiše” (1978.)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72DD2C6F-5DA9-4CD8-9AE5-CA31777075D0}"/>
              </a:ext>
            </a:extLst>
          </p:cNvPr>
          <p:cNvSpPr/>
          <p:nvPr/>
        </p:nvSpPr>
        <p:spPr>
          <a:xfrm>
            <a:off x="6382012" y="5455814"/>
            <a:ext cx="2521931" cy="118934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„Moj prijatelju” (1966.) </a:t>
            </a:r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1A9670DC-E0A5-427A-8746-776028B51584}"/>
              </a:ext>
            </a:extLst>
          </p:cNvPr>
          <p:cNvSpPr/>
          <p:nvPr/>
        </p:nvSpPr>
        <p:spPr>
          <a:xfrm>
            <a:off x="8436377" y="3533162"/>
            <a:ext cx="2788329" cy="105378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„Pjesme. Memoarska proza” (1976.) 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id="{8ECFDE16-8F24-415C-B95B-EB70F119A994}"/>
              </a:ext>
            </a:extLst>
          </p:cNvPr>
          <p:cNvSpPr/>
          <p:nvPr/>
        </p:nvSpPr>
        <p:spPr>
          <a:xfrm>
            <a:off x="3034428" y="4060053"/>
            <a:ext cx="1979721" cy="822407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„Tri pjesme” (1955.)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Pravokutnik: zaobljeni kutovi 17">
            <a:extLst>
              <a:ext uri="{FF2B5EF4-FFF2-40B4-BE49-F238E27FC236}">
                <a16:creationId xmlns:a16="http://schemas.microsoft.com/office/drawing/2014/main" id="{BB0F5D31-1E3E-4FE0-8B06-A883D9E9312D}"/>
              </a:ext>
            </a:extLst>
          </p:cNvPr>
          <p:cNvSpPr/>
          <p:nvPr/>
        </p:nvSpPr>
        <p:spPr>
          <a:xfrm>
            <a:off x="4281042" y="2654977"/>
            <a:ext cx="3637995" cy="109195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Zbirke pjesama</a:t>
            </a:r>
            <a:endParaRPr lang="en-US" sz="3200" dirty="0"/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id="{49D7C1EB-7BC7-4EE8-91C2-36334B92E3D2}"/>
              </a:ext>
            </a:extLst>
          </p:cNvPr>
          <p:cNvSpPr/>
          <p:nvPr/>
        </p:nvSpPr>
        <p:spPr>
          <a:xfrm>
            <a:off x="9027094" y="427563"/>
            <a:ext cx="1835735" cy="74134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„Slap” (1970.)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37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82677B-F447-4A1D-88DB-F6C99561D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618" y="314215"/>
            <a:ext cx="944033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hr-HR" sz="3600" kern="12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Nagrade:</a:t>
            </a:r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DB9B5733-F371-48B0-A453-417E235045B2}"/>
              </a:ext>
            </a:extLst>
          </p:cNvPr>
          <p:cNvSpPr/>
          <p:nvPr/>
        </p:nvSpPr>
        <p:spPr>
          <a:xfrm>
            <a:off x="1297618" y="3657512"/>
            <a:ext cx="9596761" cy="719091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hr-HR" sz="20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Od književnih nagrada dobio je Zmajevu nagradu 1960. godine.</a:t>
            </a:r>
            <a:endParaRPr lang="en-US" sz="200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86F5DC17-EB64-4550-8961-F3824C430C76}"/>
              </a:ext>
            </a:extLst>
          </p:cNvPr>
          <p:cNvSpPr/>
          <p:nvPr/>
        </p:nvSpPr>
        <p:spPr>
          <a:xfrm>
            <a:off x="1297618" y="4569787"/>
            <a:ext cx="9596761" cy="719091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hr-HR" sz="20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1969. godine dobio je nagradu “Vladimir Nazor” za životno djelo.</a:t>
            </a:r>
            <a:endParaRPr lang="en-US" sz="200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488DDBC2-73BB-4163-BF03-2AA8C5C4EA47}"/>
              </a:ext>
            </a:extLst>
          </p:cNvPr>
          <p:cNvSpPr/>
          <p:nvPr/>
        </p:nvSpPr>
        <p:spPr>
          <a:xfrm>
            <a:off x="1297618" y="5482062"/>
            <a:ext cx="9596761" cy="719091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hr-HR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         </a:t>
            </a:r>
            <a:r>
              <a:rPr lang="hr-HR" sz="20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1976. godine dobio je nagradu “Goranov vijenac”.</a:t>
            </a:r>
            <a:endParaRPr lang="en-US" sz="200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id="{AD62C0A1-CCEB-44CA-AD91-F9CEBBFD5CDB}"/>
              </a:ext>
            </a:extLst>
          </p:cNvPr>
          <p:cNvSpPr/>
          <p:nvPr/>
        </p:nvSpPr>
        <p:spPr>
          <a:xfrm>
            <a:off x="1297619" y="2745237"/>
            <a:ext cx="9596761" cy="719091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hr-HR" sz="20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1954. godine za svoju zbirku pjesama “Osvijetljeni put” dobio je nagradu Saveza književnika Jugoslavije.</a:t>
            </a:r>
          </a:p>
        </p:txBody>
      </p:sp>
      <p:sp>
        <p:nvSpPr>
          <p:cNvPr id="19" name="Pravokutnik: zaobljeni kutovi 18">
            <a:extLst>
              <a:ext uri="{FF2B5EF4-FFF2-40B4-BE49-F238E27FC236}">
                <a16:creationId xmlns:a16="http://schemas.microsoft.com/office/drawing/2014/main" id="{214DCA13-694A-4F2E-BF77-6393DFBE4D05}"/>
              </a:ext>
            </a:extLst>
          </p:cNvPr>
          <p:cNvSpPr/>
          <p:nvPr/>
        </p:nvSpPr>
        <p:spPr>
          <a:xfrm>
            <a:off x="1297617" y="1832962"/>
            <a:ext cx="9596761" cy="719091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hr-HR" sz="20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Za prvu zbirku poezije ”Lirika” (1931.) primio je književnu nagradu Jugoslavenske akademije. </a:t>
            </a:r>
          </a:p>
        </p:txBody>
      </p:sp>
    </p:spTree>
    <p:extLst>
      <p:ext uri="{BB962C8B-B14F-4D97-AF65-F5344CB8AC3E}">
        <p14:creationId xmlns:p14="http://schemas.microsoft.com/office/powerpoint/2010/main" val="94191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1403BF-45C5-4C65-9F23-DD90F086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Zanimljivosti</a:t>
            </a:r>
            <a:endParaRPr lang="en-US" sz="32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425FD4E-3F11-44BB-A9CB-87EF4311E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Prvu je pjesmu objavio 1916. u „Pobratimu”.</a:t>
            </a:r>
          </a:p>
          <a:p>
            <a:pPr marL="0" indent="0">
              <a:buNone/>
            </a:pPr>
            <a:endParaRPr lang="hr-HR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Lirska pjesma „Buđenje šume” otvorila mu je vrata hrvatske poezije.</a:t>
            </a:r>
          </a:p>
          <a:p>
            <a:pPr marL="0" indent="0">
              <a:buNone/>
            </a:pPr>
            <a:endParaRPr lang="hr-HR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Lirskom pjesmom „Voćka poslije kiše” ušao je u njemačku liriku </a:t>
            </a:r>
          </a:p>
          <a:p>
            <a:pPr marL="0" indent="0">
              <a:buNone/>
            </a:pP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suvremene europske antologije.</a:t>
            </a:r>
          </a:p>
          <a:p>
            <a:pPr marL="0" indent="0">
              <a:buNone/>
            </a:pPr>
            <a:endParaRPr lang="hr-HR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Lirska pjesma „Slap” prevedena je na mnoge svjetske jezike.</a:t>
            </a:r>
          </a:p>
        </p:txBody>
      </p:sp>
    </p:spTree>
    <p:extLst>
      <p:ext uri="{BB962C8B-B14F-4D97-AF65-F5344CB8AC3E}">
        <p14:creationId xmlns:p14="http://schemas.microsoft.com/office/powerpoint/2010/main" val="163361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1351C07-607A-4083-997D-0C695EBC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hr-HR" sz="3600" dirty="0"/>
              <a:t>Pišem</a:t>
            </a:r>
            <a:endParaRPr lang="en-US" sz="36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49A7A58-2DE2-411E-B357-62E9C177E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664828"/>
            <a:ext cx="9941319" cy="373597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hr-HR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Zadatci: </a:t>
            </a:r>
          </a:p>
          <a:p>
            <a:pPr marL="0" indent="0">
              <a:buNone/>
            </a:pPr>
            <a:endParaRPr lang="hr-HR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514338" indent="-514338">
              <a:buFont typeface="+mj-lt"/>
              <a:buAutoNum type="arabicPeriod"/>
            </a:pP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Napiši sažetak teksta o </a:t>
            </a:r>
            <a:r>
              <a:rPr lang="hr-HR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Dobriši</a:t>
            </a: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Cesariću.</a:t>
            </a:r>
          </a:p>
          <a:p>
            <a:pPr marL="514338" indent="-514338">
              <a:buFont typeface="+mj-lt"/>
              <a:buAutoNum type="arabicPeriod"/>
            </a:pP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Oblikuj umnu mapu o tekstu.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817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A983B4-7946-4753-9BEE-E38761E1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3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Čitam, razmišljam, objašnjavam</a:t>
            </a:r>
            <a:endParaRPr lang="en-US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9D4EE55-9C59-478C-809F-6F69A2F4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28" y="1974806"/>
            <a:ext cx="7009821" cy="4673214"/>
          </a:xfr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731DB4B-0C8A-48B9-BFC7-E9514096F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1" y="2212651"/>
            <a:ext cx="411362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Voćka poslije kiše</a:t>
            </a:r>
            <a:endParaRPr lang="hr-HR" altLang="en-US" sz="2000" b="1" dirty="0">
              <a:solidFill>
                <a:srgbClr val="5A5A5A"/>
              </a:solidFill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altLang="en-US" sz="2000" dirty="0">
              <a:solidFill>
                <a:srgbClr val="5A5A5A"/>
              </a:solidFill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Gle malu voćku poslije kiše: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Puna </a:t>
            </a:r>
            <a:r>
              <a:rPr lang="en-US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je </a:t>
            </a: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kapi</a:t>
            </a:r>
            <a:r>
              <a:rPr lang="en-US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pa </a:t>
            </a: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ih njiše</a:t>
            </a:r>
            <a:r>
              <a:rPr lang="en-US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.</a:t>
            </a:r>
            <a:br>
              <a:rPr lang="en-US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en-US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I </a:t>
            </a: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bliješti suncem obasjana,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Čudesna raskoš njenih </a:t>
            </a:r>
            <a:r>
              <a:rPr lang="en-US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grana.</a:t>
            </a:r>
            <a:br>
              <a:rPr lang="en-US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br>
              <a:rPr lang="en-US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en-US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Al </a:t>
            </a:r>
            <a:r>
              <a:rPr lang="hr-HR" altLang="en-US" sz="2000" dirty="0" err="1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nek</a:t>
            </a:r>
            <a:r>
              <a:rPr lang="en-US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se </a:t>
            </a: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sunce malko skrije</a:t>
            </a:r>
            <a:r>
              <a:rPr lang="en-US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,</a:t>
            </a:r>
            <a:br>
              <a:rPr lang="en-US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Nestane sve te čarolije</a:t>
            </a:r>
            <a:r>
              <a:rPr lang="en-US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.</a:t>
            </a:r>
            <a:br>
              <a:rPr lang="en-US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en-US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Ona je </a:t>
            </a: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opet kao prvo</a:t>
            </a:r>
            <a:r>
              <a:rPr lang="en-US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,</a:t>
            </a:r>
            <a:br>
              <a:rPr lang="en-US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Obično, jadno, malo drvo</a:t>
            </a:r>
            <a:r>
              <a:rPr lang="en-US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.</a:t>
            </a:r>
            <a:endParaRPr lang="hr-HR" altLang="en-US" sz="2000" dirty="0"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altLang="en-US" sz="2000" dirty="0">
              <a:solidFill>
                <a:srgbClr val="5A5A5A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770F4E5F-78D5-4E1A-8DFE-4693257DE9F8}"/>
              </a:ext>
            </a:extLst>
          </p:cNvPr>
          <p:cNvSpPr/>
          <p:nvPr/>
        </p:nvSpPr>
        <p:spPr>
          <a:xfrm>
            <a:off x="838200" y="1354462"/>
            <a:ext cx="7226423" cy="36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1. zadatak: Objasni svoj doživljaj prenesenoga značenja pjesničkih slika. 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14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0FA02E-EF5B-402F-878D-0593A8F7A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3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Čitam, razmišljam, objašnjavam</a:t>
            </a:r>
            <a:endParaRPr 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3F93D4B-D336-4B01-A75C-290DAAEA2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130" y="1864530"/>
            <a:ext cx="6471206" cy="4804117"/>
          </a:xfr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5D968CEB-5CB5-4CA2-BE28-DFA32A93D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287907"/>
            <a:ext cx="379398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Slap</a:t>
            </a:r>
            <a:endParaRPr lang="hr-HR" altLang="en-US" sz="2000" b="1" dirty="0">
              <a:solidFill>
                <a:srgbClr val="5A5A5A"/>
              </a:solidFill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altLang="en-US" sz="2000" dirty="0">
              <a:solidFill>
                <a:srgbClr val="5A5A5A"/>
              </a:solidFill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Teče i teče, teče jedan slap;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Što u njem znači moja mala kap?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Gle, jedna duga u vodi se stvara,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I sja i dršće u hiljadu šara.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Taj san u slapu da bi </a:t>
            </a:r>
            <a:r>
              <a:rPr lang="hr-HR" altLang="en-US" sz="2000" dirty="0" err="1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mogo</a:t>
            </a: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sjati,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I moja kaplja pomaže ga tkati.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altLang="en-US" sz="2000" dirty="0">
              <a:solidFill>
                <a:srgbClr val="5A5A5A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  <a:hlinkClick r:id="rId3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altLang="en-US" sz="2000" dirty="0"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  <a:hlinkClick r:id="rId3"/>
            </a:endParaRPr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728ECF3B-4CEE-411C-877C-E3F1BCD07886}"/>
              </a:ext>
            </a:extLst>
          </p:cNvPr>
          <p:cNvSpPr/>
          <p:nvPr/>
        </p:nvSpPr>
        <p:spPr>
          <a:xfrm>
            <a:off x="838200" y="1394914"/>
            <a:ext cx="7418033" cy="360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2. zadatak: Objasni svoj doživljaj prenesenoga značenja pjesničkih slika.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56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15D6CE-EF7E-44A9-AD37-07227C350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3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Čitam, razmišljam, objašnjavam</a:t>
            </a:r>
            <a:endParaRPr lang="en-US" sz="1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5087C5A-0048-4622-AD49-0AB5EAC20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41666"/>
            <a:ext cx="7122942" cy="4746773"/>
          </a:xfr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378027F2-C84E-4B6A-A34B-FB0CEA0F5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252140"/>
            <a:ext cx="365023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Proljetna kiša</a:t>
            </a:r>
            <a:endParaRPr lang="hr-HR" altLang="en-US" sz="2000" b="1" dirty="0">
              <a:solidFill>
                <a:srgbClr val="5A5A5A"/>
              </a:solidFill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altLang="en-US" sz="2000" dirty="0">
              <a:solidFill>
                <a:srgbClr val="5A5A5A"/>
              </a:solidFill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Proljetna kiša nije </a:t>
            </a:r>
            <a:r>
              <a:rPr lang="hr-HR" altLang="en-US" sz="2000" dirty="0" err="1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ko</a:t>
            </a: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druge.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Proljetna kiša rastapa tuge.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Velike, svijetle, neshvatljive umu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Radosti ima u njenome šumu.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Kada rominja i šušti po lišću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Zaljubljenici - kako se stišću!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Smiju se oči, srca se mlade.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Proljetna kiša zalijeva nade.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altLang="en-US" sz="2000" dirty="0">
              <a:solidFill>
                <a:srgbClr val="5A5A5A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  <a:hlinkClick r:id="rId3"/>
            </a:endParaRPr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6892D85F-20A6-4E56-8A38-87C8078DE17F}"/>
              </a:ext>
            </a:extLst>
          </p:cNvPr>
          <p:cNvSpPr/>
          <p:nvPr/>
        </p:nvSpPr>
        <p:spPr>
          <a:xfrm>
            <a:off x="838200" y="1370836"/>
            <a:ext cx="10418685" cy="36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3. zadatak: Izdvoji stihove u kojima prepoznaješ asonancu i aliteraciju te objasni njihovu ulogu u pjesmi.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08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347CA4-A1B2-4753-B853-C42E86AA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41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3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Čitam, razmišljam, objašnjavam</a:t>
            </a:r>
            <a:endParaRPr lang="en-US" sz="1800" dirty="0"/>
          </a:p>
        </p:txBody>
      </p:sp>
      <p:pic>
        <p:nvPicPr>
          <p:cNvPr id="21" name="Rezervirano mjesto sadržaja 20">
            <a:extLst>
              <a:ext uri="{FF2B5EF4-FFF2-40B4-BE49-F238E27FC236}">
                <a16:creationId xmlns:a16="http://schemas.microsoft.com/office/drawing/2014/main" id="{603853BC-9D4A-4153-9659-6FC52FCB7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323" y="2011681"/>
            <a:ext cx="7440986" cy="4680778"/>
          </a:xfrm>
          <a:noFill/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1EE6416A-BCD3-4296-864E-CD13F98A7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546" y="2674725"/>
            <a:ext cx="3600666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Tiho, o tiho govori mi jesen</a:t>
            </a:r>
            <a:endParaRPr lang="hr-HR" altLang="en-US" sz="2000" b="1" dirty="0"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altLang="en-US" sz="2000" dirty="0"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altLang="en-US" sz="2000" dirty="0"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Tiho, o tiho govori mi jesen: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Šuštanjem lišća i šapatom kiše.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Al zima srcu govori još tiše.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I kada sniježi, a spušta se tama,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U pahuljama tišina je sama.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altLang="en-US" sz="2000" dirty="0">
              <a:solidFill>
                <a:srgbClr val="5A5A5A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alt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altLang="en-US" dirty="0">
              <a:latin typeface="Arial" panose="020B060402020202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B6BEFD5-6CBF-4700-8854-C96582B16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54" y="3727582"/>
            <a:ext cx="4354754" cy="2964875"/>
          </a:xfrm>
          <a:prstGeom prst="rect">
            <a:avLst/>
          </a:prstGeom>
        </p:spPr>
      </p:pic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390A9130-7B47-469E-893D-DF3606840ABF}"/>
              </a:ext>
            </a:extLst>
          </p:cNvPr>
          <p:cNvSpPr/>
          <p:nvPr/>
        </p:nvSpPr>
        <p:spPr>
          <a:xfrm>
            <a:off x="740546" y="1377486"/>
            <a:ext cx="10403889" cy="36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4. zadatak: Izdvoji stihove u kojima prepoznaješ asonancu i aliteraciju te objasni njihovu ulogu u pjesmi.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50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06E40A-709F-4F9D-AD52-B0BC8751F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8176"/>
            <a:ext cx="10515600" cy="1298984"/>
          </a:xfrm>
        </p:spPr>
        <p:txBody>
          <a:bodyPr>
            <a:normAutofit/>
          </a:bodyPr>
          <a:lstStyle/>
          <a:p>
            <a:pPr algn="ctr"/>
            <a:r>
              <a:rPr lang="hr-HR" sz="3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Čitam, prepoznajem</a:t>
            </a:r>
            <a:endParaRPr 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E2F12401-27D1-4983-B521-373859F63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1734" y="1894821"/>
            <a:ext cx="7068345" cy="483002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EFB7226-F74B-45A5-AEF7-2708BEA15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634" y="5066683"/>
            <a:ext cx="2768445" cy="1658164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85338741-1DE7-4295-9CDD-94A24A45A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1" y="1894821"/>
            <a:ext cx="3457998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Slavonija</a:t>
            </a:r>
            <a:endParaRPr lang="hr-HR" altLang="en-US" sz="2000" b="1" dirty="0">
              <a:solidFill>
                <a:srgbClr val="5A5A5A"/>
              </a:solidFill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altLang="en-US" sz="2000" dirty="0">
              <a:solidFill>
                <a:srgbClr val="5A5A5A"/>
              </a:solidFill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Stara se Slavonija opet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Otkriva ganutome srcu.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Slušam... U klasju pjeva cvrčak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Da dani žetve dohode,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I da će skoro smeđi hrčak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Žitu </a:t>
            </a:r>
            <a:r>
              <a:rPr lang="hr-HR" altLang="en-US" sz="2000" dirty="0" err="1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doć</a:t>
            </a: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u pohode.</a:t>
            </a: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b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</a:b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Po stazi, koja poljem vodi, 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Dalekoj đermi žena hodi, </a:t>
            </a:r>
            <a:endParaRPr lang="hr-HR" alt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I pjeva za sebe, na putu, 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Pjesmu široku, otegnutu, 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altLang="en-US" sz="2000" dirty="0" err="1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Ko</a:t>
            </a:r>
            <a:r>
              <a:rPr lang="hr-HR" altLang="en-US" sz="20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ova zemlja što je rodi.</a:t>
            </a:r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65982E7B-82D5-4C72-9279-45DBBF1AC5D6}"/>
              </a:ext>
            </a:extLst>
          </p:cNvPr>
          <p:cNvSpPr/>
          <p:nvPr/>
        </p:nvSpPr>
        <p:spPr>
          <a:xfrm>
            <a:off x="838199" y="1367160"/>
            <a:ext cx="9024891" cy="36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5. zadatak: Imenuj vrstu strofe, vrstu stiha s obzirom na rimu i broj slogova, vrstu rime.</a:t>
            </a:r>
            <a:b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32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DD219A-0878-497F-B009-E8246AB4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Učenik:</a:t>
            </a:r>
            <a:endParaRPr lang="en-US" sz="32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71E0897-4B4B-4C43-86A3-D3AFED58C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oblikuje bilješke o čitanome tekstu </a:t>
            </a:r>
          </a:p>
          <a:p>
            <a:pPr marL="0" indent="0">
              <a:buNone/>
            </a:pPr>
            <a:endParaRPr lang="hr-HR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objašnjava vlastito razumijevanje pjesničkih slika i prenesenoga značenja pridajući mu vlastito značenje</a:t>
            </a:r>
          </a:p>
          <a:p>
            <a:endParaRPr lang="hr-HR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uočava ulogu ponavljanja: asonanca, aliteracija</a:t>
            </a:r>
          </a:p>
          <a:p>
            <a:endParaRPr lang="hr-HR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prepoznaje na primjerima različite vrste stihova, strofa i rime</a:t>
            </a:r>
          </a:p>
          <a:p>
            <a:endParaRPr lang="hr-HR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oblikuje uratke u kojima dolazi do izražaja kreativnost i originalnost</a:t>
            </a:r>
            <a:endParaRPr 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4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F182C0-2430-45C4-B5BA-53E32EDA9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49"/>
            <a:ext cx="10515600" cy="1165125"/>
          </a:xfrm>
        </p:spPr>
        <p:txBody>
          <a:bodyPr>
            <a:normAutofit/>
          </a:bodyPr>
          <a:lstStyle/>
          <a:p>
            <a:pPr algn="ctr"/>
            <a:r>
              <a:rPr lang="hr-HR" sz="3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Čitam, prepoznajem</a:t>
            </a:r>
            <a:endParaRPr lang="en-US" sz="1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AEAD38C-81C7-4F89-AFD9-BF5BD85BD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42" y="4715749"/>
            <a:ext cx="3297103" cy="2040982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49D498D-138C-426B-BFA6-E97AFC1D0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910" y="1713041"/>
            <a:ext cx="4094535" cy="288334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ACDC336-C0F3-4FCF-9BD6-3ECBDDE30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271" y="1716558"/>
            <a:ext cx="2768135" cy="288334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87EA7872-ED88-4E36-BCE8-66173EF0D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269" y="4715750"/>
            <a:ext cx="3504151" cy="2040981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709E1489-CB1D-400D-929A-167F1E7ECAD9}"/>
              </a:ext>
            </a:extLst>
          </p:cNvPr>
          <p:cNvSpPr txBox="1"/>
          <p:nvPr/>
        </p:nvSpPr>
        <p:spPr>
          <a:xfrm>
            <a:off x="838200" y="1713041"/>
            <a:ext cx="3352923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Buđenje šume</a:t>
            </a:r>
          </a:p>
          <a:p>
            <a:endParaRPr lang="hr-HR" sz="19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Grane se mirisno njišu,</a:t>
            </a:r>
            <a:b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 dišu</a:t>
            </a:r>
            <a:b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Njene zelene grudi.</a:t>
            </a:r>
            <a:b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b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Na nju se lijeva pun zlata</a:t>
            </a:r>
            <a:b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Sunčani katarakt,</a:t>
            </a:r>
            <a:b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 pjeva puno ptica</a:t>
            </a:r>
            <a:b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hr-HR" sz="19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Ko</a:t>
            </a:r>
            <a: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puno srebrnih žica,</a:t>
            </a:r>
            <a:b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 žuna udara takt.</a:t>
            </a:r>
            <a:b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b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 travi se cvjetovi smiješe,</a:t>
            </a:r>
            <a:b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 vjeverica sluša</a:t>
            </a:r>
            <a:b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Jutarnje glasne pjevače</a:t>
            </a:r>
            <a:b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 veselo, veselo pleše</a:t>
            </a:r>
            <a:b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hr-HR" sz="1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 skače.</a:t>
            </a:r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669C42B9-B7D6-4758-91AF-C297E36B9567}"/>
              </a:ext>
            </a:extLst>
          </p:cNvPr>
          <p:cNvSpPr/>
          <p:nvPr/>
        </p:nvSpPr>
        <p:spPr>
          <a:xfrm>
            <a:off x="838200" y="1163327"/>
            <a:ext cx="8673483" cy="3708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6. zadatak: Imenuj vrstu strofe, vrstu stiha s obzirom na rimu i broj slogova, vrstu rime.</a:t>
            </a:r>
            <a:b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8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136458-4EB2-457C-B76F-5F1F540E8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Zaključujem</a:t>
            </a:r>
            <a:endParaRPr lang="en-US" sz="3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96FBC21-762D-45B4-A2B1-0075C1EA17E1}"/>
              </a:ext>
            </a:extLst>
          </p:cNvPr>
          <p:cNvSpPr txBox="1"/>
          <p:nvPr/>
        </p:nvSpPr>
        <p:spPr>
          <a:xfrm>
            <a:off x="8268196" y="4883977"/>
            <a:ext cx="3861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rgbClr val="33996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bogatstvo stilskih izražajnih sredstava</a:t>
            </a:r>
            <a:endParaRPr lang="en-US" sz="2400" dirty="0">
              <a:solidFill>
                <a:srgbClr val="33996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16EB7468-8F28-4366-B1E1-3991159BD388}"/>
              </a:ext>
            </a:extLst>
          </p:cNvPr>
          <p:cNvSpPr txBox="1"/>
          <p:nvPr/>
        </p:nvSpPr>
        <p:spPr>
          <a:xfrm>
            <a:off x="9712114" y="3036940"/>
            <a:ext cx="1917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rgbClr val="33996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slikovitost</a:t>
            </a:r>
            <a:endParaRPr lang="en-US" sz="2400" dirty="0">
              <a:solidFill>
                <a:srgbClr val="33996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CE9F34D3-1FA8-47C1-8A06-4109108793E4}"/>
              </a:ext>
            </a:extLst>
          </p:cNvPr>
          <p:cNvSpPr txBox="1"/>
          <p:nvPr/>
        </p:nvSpPr>
        <p:spPr>
          <a:xfrm>
            <a:off x="7488472" y="5888671"/>
            <a:ext cx="1704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rgbClr val="33996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zvučnost</a:t>
            </a:r>
            <a:endParaRPr lang="en-US" sz="2400" dirty="0">
              <a:solidFill>
                <a:srgbClr val="33996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8AA9EDA-7421-42F3-B91F-0F6857F664C9}"/>
              </a:ext>
            </a:extLst>
          </p:cNvPr>
          <p:cNvSpPr txBox="1"/>
          <p:nvPr/>
        </p:nvSpPr>
        <p:spPr>
          <a:xfrm>
            <a:off x="1922888" y="5749259"/>
            <a:ext cx="2254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rgbClr val="33996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melodioznost</a:t>
            </a:r>
            <a:endParaRPr lang="en-US" sz="2400" dirty="0">
              <a:solidFill>
                <a:srgbClr val="33996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B8151130-C744-449A-AF8B-931DFAF85D29}"/>
              </a:ext>
            </a:extLst>
          </p:cNvPr>
          <p:cNvSpPr txBox="1"/>
          <p:nvPr/>
        </p:nvSpPr>
        <p:spPr>
          <a:xfrm>
            <a:off x="4767824" y="5939210"/>
            <a:ext cx="213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rgbClr val="33996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ritmičnost</a:t>
            </a:r>
            <a:endParaRPr lang="en-US" sz="2400" dirty="0">
              <a:solidFill>
                <a:srgbClr val="33996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4ECD5CBD-48E1-47E4-9F60-214FD4C67497}"/>
              </a:ext>
            </a:extLst>
          </p:cNvPr>
          <p:cNvSpPr txBox="1"/>
          <p:nvPr/>
        </p:nvSpPr>
        <p:spPr>
          <a:xfrm>
            <a:off x="298017" y="3036940"/>
            <a:ext cx="197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rgbClr val="33996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osjećajnost</a:t>
            </a:r>
            <a:endParaRPr lang="en-US" sz="2400" dirty="0">
              <a:solidFill>
                <a:srgbClr val="33996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856B910C-5C9D-4B36-9E56-18465D1ABDE0}"/>
              </a:ext>
            </a:extLst>
          </p:cNvPr>
          <p:cNvSpPr txBox="1"/>
          <p:nvPr/>
        </p:nvSpPr>
        <p:spPr>
          <a:xfrm>
            <a:off x="378457" y="4653144"/>
            <a:ext cx="213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rgbClr val="33996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jednostavnost</a:t>
            </a:r>
            <a:endParaRPr lang="en-US" sz="2400" dirty="0">
              <a:solidFill>
                <a:srgbClr val="33996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5686AAE2-0A8B-4BDD-9EFC-FD6DB5150759}"/>
              </a:ext>
            </a:extLst>
          </p:cNvPr>
          <p:cNvSpPr txBox="1"/>
          <p:nvPr/>
        </p:nvSpPr>
        <p:spPr>
          <a:xfrm>
            <a:off x="228612" y="1410558"/>
            <a:ext cx="3949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rgbClr val="33996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svakodnevni motivi iz prirode i života općenito</a:t>
            </a:r>
            <a:endParaRPr lang="en-US" sz="2400" dirty="0">
              <a:solidFill>
                <a:srgbClr val="33996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A0F50A00-3958-45E4-99F4-57613338A148}"/>
              </a:ext>
            </a:extLst>
          </p:cNvPr>
          <p:cNvSpPr txBox="1"/>
          <p:nvPr/>
        </p:nvSpPr>
        <p:spPr>
          <a:xfrm>
            <a:off x="8421895" y="1373902"/>
            <a:ext cx="2249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rgbClr val="33996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preneseno značenje </a:t>
            </a:r>
            <a:endParaRPr lang="en-US" sz="2400" dirty="0">
              <a:solidFill>
                <a:srgbClr val="339966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7" name="Strelica: ulijevo 36">
            <a:extLst>
              <a:ext uri="{FF2B5EF4-FFF2-40B4-BE49-F238E27FC236}">
                <a16:creationId xmlns:a16="http://schemas.microsoft.com/office/drawing/2014/main" id="{89A5A251-188D-4339-A46F-B6F35FE4C38E}"/>
              </a:ext>
            </a:extLst>
          </p:cNvPr>
          <p:cNvSpPr/>
          <p:nvPr/>
        </p:nvSpPr>
        <p:spPr>
          <a:xfrm rot="2970109">
            <a:off x="3910591" y="2413926"/>
            <a:ext cx="828000" cy="252000"/>
          </a:xfrm>
          <a:prstGeom prst="left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relica: ulijevo 19">
            <a:extLst>
              <a:ext uri="{FF2B5EF4-FFF2-40B4-BE49-F238E27FC236}">
                <a16:creationId xmlns:a16="http://schemas.microsoft.com/office/drawing/2014/main" id="{3BA7FA58-D987-4E8C-83C3-18DC647CE7DA}"/>
              </a:ext>
            </a:extLst>
          </p:cNvPr>
          <p:cNvSpPr/>
          <p:nvPr/>
        </p:nvSpPr>
        <p:spPr>
          <a:xfrm rot="257095">
            <a:off x="2346843" y="3235074"/>
            <a:ext cx="1728000" cy="252000"/>
          </a:xfrm>
          <a:prstGeom prst="left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relica: ulijevo 20">
            <a:extLst>
              <a:ext uri="{FF2B5EF4-FFF2-40B4-BE49-F238E27FC236}">
                <a16:creationId xmlns:a16="http://schemas.microsoft.com/office/drawing/2014/main" id="{14763C73-E551-4859-8E8C-42642ABC4378}"/>
              </a:ext>
            </a:extLst>
          </p:cNvPr>
          <p:cNvSpPr/>
          <p:nvPr/>
        </p:nvSpPr>
        <p:spPr>
          <a:xfrm rot="20119746">
            <a:off x="2594850" y="4300335"/>
            <a:ext cx="1728000" cy="252000"/>
          </a:xfrm>
          <a:prstGeom prst="left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relica: ulijevo 21">
            <a:extLst>
              <a:ext uri="{FF2B5EF4-FFF2-40B4-BE49-F238E27FC236}">
                <a16:creationId xmlns:a16="http://schemas.microsoft.com/office/drawing/2014/main" id="{9D48A591-E382-40B0-90C4-D403160FCCE1}"/>
              </a:ext>
            </a:extLst>
          </p:cNvPr>
          <p:cNvSpPr/>
          <p:nvPr/>
        </p:nvSpPr>
        <p:spPr>
          <a:xfrm rot="18400435">
            <a:off x="3690091" y="4981938"/>
            <a:ext cx="1512000" cy="252000"/>
          </a:xfrm>
          <a:prstGeom prst="left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relica: ulijevo 22">
            <a:extLst>
              <a:ext uri="{FF2B5EF4-FFF2-40B4-BE49-F238E27FC236}">
                <a16:creationId xmlns:a16="http://schemas.microsoft.com/office/drawing/2014/main" id="{0728925B-1AE2-4C42-BCA5-1EEFA4105EF9}"/>
              </a:ext>
            </a:extLst>
          </p:cNvPr>
          <p:cNvSpPr/>
          <p:nvPr/>
        </p:nvSpPr>
        <p:spPr>
          <a:xfrm rot="16443476">
            <a:off x="5298847" y="5052963"/>
            <a:ext cx="1260000" cy="252000"/>
          </a:xfrm>
          <a:prstGeom prst="left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relica: ulijevo 23">
            <a:extLst>
              <a:ext uri="{FF2B5EF4-FFF2-40B4-BE49-F238E27FC236}">
                <a16:creationId xmlns:a16="http://schemas.microsoft.com/office/drawing/2014/main" id="{6AF340ED-75A1-4F23-827A-966B01BBDB03}"/>
              </a:ext>
            </a:extLst>
          </p:cNvPr>
          <p:cNvSpPr/>
          <p:nvPr/>
        </p:nvSpPr>
        <p:spPr>
          <a:xfrm rot="12215716">
            <a:off x="7817410" y="4288678"/>
            <a:ext cx="1332000" cy="252000"/>
          </a:xfrm>
          <a:prstGeom prst="left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relica: ulijevo 24">
            <a:extLst>
              <a:ext uri="{FF2B5EF4-FFF2-40B4-BE49-F238E27FC236}">
                <a16:creationId xmlns:a16="http://schemas.microsoft.com/office/drawing/2014/main" id="{66893E2B-DABF-4BCD-98EA-E4779585A006}"/>
              </a:ext>
            </a:extLst>
          </p:cNvPr>
          <p:cNvSpPr/>
          <p:nvPr/>
        </p:nvSpPr>
        <p:spPr>
          <a:xfrm rot="14115808">
            <a:off x="6753833" y="5002069"/>
            <a:ext cx="1512000" cy="252000"/>
          </a:xfrm>
          <a:prstGeom prst="left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relica: ulijevo 25">
            <a:extLst>
              <a:ext uri="{FF2B5EF4-FFF2-40B4-BE49-F238E27FC236}">
                <a16:creationId xmlns:a16="http://schemas.microsoft.com/office/drawing/2014/main" id="{1FDD9DF6-E9B6-4821-AEEF-8371148BB386}"/>
              </a:ext>
            </a:extLst>
          </p:cNvPr>
          <p:cNvSpPr/>
          <p:nvPr/>
        </p:nvSpPr>
        <p:spPr>
          <a:xfrm rot="10392644">
            <a:off x="8091143" y="3268360"/>
            <a:ext cx="1728000" cy="252000"/>
          </a:xfrm>
          <a:prstGeom prst="left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relica: ulijevo 26">
            <a:extLst>
              <a:ext uri="{FF2B5EF4-FFF2-40B4-BE49-F238E27FC236}">
                <a16:creationId xmlns:a16="http://schemas.microsoft.com/office/drawing/2014/main" id="{FA4E45AF-A0A2-4E70-9AE2-E9B02097C6E0}"/>
              </a:ext>
            </a:extLst>
          </p:cNvPr>
          <p:cNvSpPr/>
          <p:nvPr/>
        </p:nvSpPr>
        <p:spPr>
          <a:xfrm rot="8207972">
            <a:off x="7764196" y="2325122"/>
            <a:ext cx="1008000" cy="252000"/>
          </a:xfrm>
          <a:prstGeom prst="left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blak 2">
            <a:extLst>
              <a:ext uri="{FF2B5EF4-FFF2-40B4-BE49-F238E27FC236}">
                <a16:creationId xmlns:a16="http://schemas.microsoft.com/office/drawing/2014/main" id="{055E0CE6-8BAA-427B-BAD9-48AB898C450A}"/>
              </a:ext>
            </a:extLst>
          </p:cNvPr>
          <p:cNvSpPr/>
          <p:nvPr/>
        </p:nvSpPr>
        <p:spPr>
          <a:xfrm>
            <a:off x="4308456" y="2672342"/>
            <a:ext cx="3547236" cy="1745999"/>
          </a:xfrm>
          <a:prstGeom prst="cloud">
            <a:avLst/>
          </a:prstGeom>
          <a:gradFill flip="none" rotWithShape="1"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accent5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Cesarićevi stihovi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63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E020C3-C246-4967-8216-24CA75D88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155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3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Doživljavam i stvaram</a:t>
            </a:r>
            <a:endParaRPr lang="en-US" sz="3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DE41AAD-3AAE-4606-86FA-2FCA0B7AE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16" y="1541119"/>
            <a:ext cx="2984226" cy="4457239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063D762-4391-40A2-93A7-F3BF105ED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055" y="1541119"/>
            <a:ext cx="2836651" cy="445723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4D96DD7-472D-4710-8425-FC4A2E13C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011" y="2623251"/>
            <a:ext cx="3995975" cy="2986647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CB06BD26-85DD-45E6-8F1E-784D8CE32143}"/>
              </a:ext>
            </a:extLst>
          </p:cNvPr>
          <p:cNvSpPr txBox="1"/>
          <p:nvPr/>
        </p:nvSpPr>
        <p:spPr>
          <a:xfrm>
            <a:off x="838200" y="6199589"/>
            <a:ext cx="3259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Voćka poslije kiše, učenički rad, OŠ „Mladost” Jakšić</a:t>
            </a:r>
            <a:endParaRPr lang="en-US" sz="1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1F0EAD3-28D4-4E64-B919-061B44676AC8}"/>
              </a:ext>
            </a:extLst>
          </p:cNvPr>
          <p:cNvSpPr txBox="1"/>
          <p:nvPr/>
        </p:nvSpPr>
        <p:spPr>
          <a:xfrm>
            <a:off x="4870879" y="5752137"/>
            <a:ext cx="2450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Oblak, učenički rad, OŠ „Mladost” Jakšić </a:t>
            </a:r>
            <a:endParaRPr lang="en-US" sz="1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B6547B4-BCF5-4F9F-B8FF-41EE67B7B601}"/>
              </a:ext>
            </a:extLst>
          </p:cNvPr>
          <p:cNvSpPr txBox="1"/>
          <p:nvPr/>
        </p:nvSpPr>
        <p:spPr>
          <a:xfrm>
            <a:off x="8182509" y="6199589"/>
            <a:ext cx="2942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Predjesenji</a:t>
            </a:r>
            <a:r>
              <a:rPr lang="hr-HR" sz="1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dan, učenički rad, OŠ „Mladost” Jakšić</a:t>
            </a:r>
            <a:endParaRPr lang="en-US" sz="1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82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636776-DDFB-45B6-AD45-F53FE4FF3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Doživljavam i stvaram</a:t>
            </a:r>
            <a:endParaRPr lang="en-US" sz="3600" dirty="0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35F50F11-0DE4-4AB6-9432-695A1C897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1074" y="1595272"/>
            <a:ext cx="7684669" cy="3928712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79374969-881E-454F-8803-1C982893B826}"/>
              </a:ext>
            </a:extLst>
          </p:cNvPr>
          <p:cNvSpPr txBox="1"/>
          <p:nvPr/>
        </p:nvSpPr>
        <p:spPr>
          <a:xfrm>
            <a:off x="4278086" y="5791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Slap, učenički rad, OŠ „Mladost” Jakšić (dio zida u hodniku Škole) </a:t>
            </a:r>
            <a:endParaRPr lang="en-US" sz="1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17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1351C07-607A-4083-997D-0C695EBC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hr-HR" sz="3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Doživljavam i stvaram</a:t>
            </a:r>
            <a:endParaRPr lang="en-US" sz="36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49A7A58-2DE2-411E-B357-62E9C177E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664828"/>
            <a:ext cx="9941319" cy="373597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hr-HR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Zadatci: </a:t>
            </a:r>
          </a:p>
          <a:p>
            <a:pPr marL="0" indent="0">
              <a:buNone/>
            </a:pPr>
            <a:endParaRPr lang="hr-HR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514338" indent="-514338">
              <a:buFont typeface="+mj-lt"/>
              <a:buAutoNum type="arabicPeriod"/>
            </a:pP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Pročitaj nekoliko Cesarićevih pjesama po osobnom izboru.</a:t>
            </a:r>
          </a:p>
          <a:p>
            <a:pPr marL="514338" indent="-514338">
              <a:buFont typeface="+mj-lt"/>
              <a:buAutoNum type="arabicPeriod"/>
            </a:pP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Izdvoji tebi osobno najljepše motive i ispiši ih na papir.</a:t>
            </a:r>
          </a:p>
          <a:p>
            <a:pPr marL="514338" indent="-514338">
              <a:buFont typeface="+mj-lt"/>
              <a:buAutoNum type="arabicPeriod"/>
            </a:pP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Služeći se </a:t>
            </a:r>
            <a:r>
              <a:rPr lang="hr-HR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izdvojenim motivima </a:t>
            </a: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oblikuj </a:t>
            </a:r>
            <a:r>
              <a:rPr lang="hr-HR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osam stihova </a:t>
            </a: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raspoređenih u </a:t>
            </a:r>
            <a:r>
              <a:rPr lang="hr-HR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dvije strofe </a:t>
            </a: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 povezanih </a:t>
            </a:r>
            <a:r>
              <a:rPr lang="hr-HR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rimom</a:t>
            </a: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po osobnom izboru. Da bi tvoja lirska pjesma bila što slikovitija, obogati ju  </a:t>
            </a:r>
            <a:r>
              <a:rPr lang="hr-HR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stilskim izražajnim sredstvima</a:t>
            </a: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24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473D80-E7A4-4057-8E4D-08D7EB600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4FBD84D1-8A77-4707-9624-6DDCCDFA3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151" y="1699480"/>
            <a:ext cx="3033649" cy="1971440"/>
          </a:xfrm>
        </p:spPr>
      </p:pic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9029A127-BE6C-427C-97C3-8ED6618999EA}"/>
              </a:ext>
            </a:extLst>
          </p:cNvPr>
          <p:cNvSpPr/>
          <p:nvPr/>
        </p:nvSpPr>
        <p:spPr>
          <a:xfrm>
            <a:off x="3799643" y="3028172"/>
            <a:ext cx="3959441" cy="10475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3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Hvala na pozornosti!</a:t>
            </a:r>
            <a:endParaRPr lang="en-US" sz="3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9A51A748-1D5B-4270-88C1-F0F2EFC51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1" y="4167749"/>
            <a:ext cx="3901440" cy="2175094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DC398849-3943-45E8-A754-FF6BEC460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82" y="1451624"/>
            <a:ext cx="1826432" cy="2477254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ED99A2B7-DA48-45BF-A46E-C853DACEA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74" y="4361447"/>
            <a:ext cx="3478934" cy="1951465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972F068C-EF0C-45A3-8F95-046D01AAE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3511" y="4124881"/>
            <a:ext cx="3293036" cy="2194500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86052060-277E-4831-9817-44E28D2A8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804" y="356334"/>
            <a:ext cx="4157118" cy="247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4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D2366F1-0156-4744-ACC8-D1474FD94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hr-HR" sz="3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Izvori:</a:t>
            </a:r>
            <a:endParaRPr lang="en-US" sz="3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6" name="Rectangle 58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zervirano mjesto sadržaja 2">
            <a:extLst>
              <a:ext uri="{FF2B5EF4-FFF2-40B4-BE49-F238E27FC236}">
                <a16:creationId xmlns:a16="http://schemas.microsoft.com/office/drawing/2014/main" id="{D7F8A2E6-491B-4A6E-9279-D5A4FAF55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459" y="2560320"/>
            <a:ext cx="10504346" cy="3695020"/>
          </a:xfrm>
        </p:spPr>
        <p:txBody>
          <a:bodyPr>
            <a:normAutofit fontScale="92500" lnSpcReduction="20000"/>
          </a:bodyPr>
          <a:lstStyle/>
          <a:p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Pavletić, V. (1991.) Zlatna knjiga hrvatskog pjesništva od početaka do danas. Zagreb: Nakladni zavod Matice hrvatske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2"/>
              </a:rPr>
              <a:t>http://www.lektire.eu/lektira/pjesme2-dobrisa-cesaric</a:t>
            </a:r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3. 6. 2020.)</a:t>
            </a:r>
            <a:endParaRPr lang="hr-HR" sz="1400" u="sng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3"/>
              </a:rPr>
              <a:t>https://www.lektire.hr/proljetna-kisa-pjesma/</a:t>
            </a:r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3. 6. 2020.)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4"/>
              </a:rPr>
              <a:t>https://she.hr/pjesnicki-biseri-dobrise-cesarica/</a:t>
            </a:r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5. 6. 2020.)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5"/>
              </a:rPr>
              <a:t>https://www.enciklopedija.hr/natuknica.aspx?id=11327</a:t>
            </a:r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5. 6. 2020.)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6"/>
              </a:rPr>
              <a:t>https://cuspajz.com/tekstovi-pjesama/pjesma/dobrisa-cesaric/budjenje-sume.html</a:t>
            </a:r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4. 6. 2020.)</a:t>
            </a:r>
            <a:endParaRPr lang="hr-HR" sz="1400" u="sng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7"/>
              </a:rPr>
              <a:t>https://cuspajz.com/tekstovi-pjesama/pjesma/dobrisa-cesaric/proljetna-kisa.html</a:t>
            </a:r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4. 6. 2020.)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8"/>
              </a:rPr>
              <a:t>https://cuspajz.com/tekstovi-pjesama/pjesma/dobrisa-cesaric/slavonija.html</a:t>
            </a:r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4. 6. 2020.)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9"/>
              </a:rPr>
              <a:t>https://www.youtube.com/watch?v=6lWNCilZo1A&amp;list=PLfP6i5T0-DkIa5XQHB0gXugbXz4Bm2PD1&amp;index=4</a:t>
            </a:r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5. 6. 2020.)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10"/>
              </a:rPr>
              <a:t>https://pixabay.com/photos/migratory-birds-cranes-stork-storks-3199806/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5. 6. 2020.)  </a:t>
            </a:r>
            <a:endParaRPr lang="en-US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11"/>
              </a:rPr>
              <a:t>https://pixabay.com/photos/european-brown-bear-bright-coat-3334538/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5. 6. 2020.)  </a:t>
            </a:r>
            <a:endParaRPr lang="en-US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12"/>
              </a:rPr>
              <a:t>https://pixabay.com/photos/lamp-light-lightbulb-certain-4535320/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5. 6. 2020.)  </a:t>
            </a:r>
            <a:endParaRPr lang="en-US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13"/>
              </a:rPr>
              <a:t>https://pixabay.com/photos/summer-sunset-meadow-nature-2391348/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5. 6. 2020.)  </a:t>
            </a:r>
            <a:endParaRPr lang="en-US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14"/>
              </a:rPr>
              <a:t>https://pixabay.com/photos/heart-hands-heart-give-away-love-3042975/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5. 6. 2020.)  </a:t>
            </a:r>
            <a:endParaRPr lang="en-US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US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hr-HR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260684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D2366F1-0156-4744-ACC8-D1474FD94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hr-HR" sz="3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Izvori:</a:t>
            </a:r>
            <a:endParaRPr lang="en-US" sz="3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7F8A2E6-491B-4A6E-9279-D5A4FAF55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936" y="2289562"/>
            <a:ext cx="10168128" cy="4297681"/>
          </a:xfrm>
        </p:spPr>
        <p:txBody>
          <a:bodyPr>
            <a:noAutofit/>
          </a:bodyPr>
          <a:lstStyle/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2"/>
              </a:rPr>
              <a:t>https://pixabay.com/photos/after-the-rain-spring-5148127/</a:t>
            </a:r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3. 6. 2020.)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3"/>
              </a:rPr>
              <a:t>https://pixabay.com/photos/wheat-grass-barley-autumn-harvest-863392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3. 6. 2020.)  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4"/>
              </a:rPr>
              <a:t>https://pixabay.com/photos/rain-weather-precipitation-3411970/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3. 6. 2020.)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5"/>
              </a:rPr>
              <a:t>https://pixabay.com/photos/screen-rainbow-colors-waterfall-1720468/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3. 6. 2020.)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6"/>
              </a:rPr>
              <a:t>https://pixabay.com/photos/hamster-pet-sweet-cage-begging-2494141/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3. 6. 2020.)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7"/>
              </a:rPr>
              <a:t>https://pixabay.com/photos/autumn-rain-leaves-drop-of-water-4566618/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3. 6. 2020.)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8"/>
              </a:rPr>
              <a:t>https://pixabay.com/photos/spring-tree-flowers-meadow-276014/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3. 6. 2020.)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9"/>
              </a:rPr>
              <a:t>https://pixabay.com/photos/forest-sunbeams-trees-sunlight-56930/</a:t>
            </a:r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3. 6. 2020.) 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10"/>
              </a:rPr>
              <a:t>https://pixabay.com/photos/squirrel-verifiable-kitten-rodent-4318330/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3. 6. 2020.)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11"/>
              </a:rPr>
              <a:t>https://pixabay.com/photos/woodpecker-great-spotted-woodpecker-2273601/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3. 6. 2020.)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12"/>
              </a:rPr>
              <a:t>https://pixabay.com/photos/background-abstract-christmas-bokeh-3683772/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3. 6. 2020.)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13"/>
              </a:rPr>
              <a:t>https://pixabay.com/photos/light-sky-sunny-clouds-cloudy-1282314/</a:t>
            </a:r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5. 6. 2020.)</a:t>
            </a:r>
          </a:p>
          <a:p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14"/>
              </a:rPr>
              <a:t>https://pixabay.com/photos/blue-sky-fresh-clean-air-cloud-5136251/</a:t>
            </a:r>
            <a:r>
              <a:rPr lang="hr-HR" sz="1400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pristupljeno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5. 6. 2020.)</a:t>
            </a:r>
          </a:p>
          <a:p>
            <a:pPr marL="0" indent="0">
              <a:buNone/>
            </a:pP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  <a:p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2510492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DD219A-0878-497F-B009-E8246AB4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Uvodna aktivnost</a:t>
            </a:r>
            <a:endParaRPr lang="en-US" sz="32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71E0897-4B4B-4C43-86A3-D3AFED58C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973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hr-HR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Riješi križaljku na sljedećoj poveznici i ponovi književne pojmove o lirskoj pjesmi.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3"/>
              </a:rPr>
              <a:t>https://bit.ly/2Mx2yo0</a:t>
            </a:r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endParaRPr 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A0A811B-01E2-48F9-9222-11A3661AA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234" y="3319463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7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F8D87454-3D59-4C5B-A847-71E30B8D8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791" y="3134959"/>
            <a:ext cx="3695700" cy="3238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BC13DFAC-B6F8-4226-AEFD-E794CBE93F05}"/>
              </a:ext>
            </a:extLst>
          </p:cNvPr>
          <p:cNvSpPr/>
          <p:nvPr/>
        </p:nvSpPr>
        <p:spPr>
          <a:xfrm>
            <a:off x="5159157" y="337422"/>
            <a:ext cx="6667131" cy="4056209"/>
          </a:xfrm>
          <a:prstGeom prst="wedgeEllipseCallout">
            <a:avLst>
              <a:gd name="adj1" fmla="val -51006"/>
              <a:gd name="adj2" fmla="val 59379"/>
            </a:avLst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Dobar dan!</a:t>
            </a:r>
          </a:p>
          <a:p>
            <a:pPr algn="ctr"/>
            <a:endParaRPr lang="hr-HR" sz="200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hr-HR" sz="20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Čast mi je predstaviti </a:t>
            </a:r>
            <a:r>
              <a:rPr lang="hr-HR" sz="2000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Dobrišu</a:t>
            </a:r>
            <a:r>
              <a:rPr lang="hr-HR" sz="20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Cesarića, začetnika hrvatske moderne poezije, prevoditelja, urednika i začetnika mnogih </a:t>
            </a:r>
            <a:r>
              <a:rPr lang="hr-HR" sz="2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časopisa i </a:t>
            </a:r>
            <a:r>
              <a:rPr lang="hr-HR" sz="20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jednog od najvećih hrvatskih pjesnika 20. stoljeća.</a:t>
            </a:r>
            <a:endParaRPr lang="en-US" sz="200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018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9EF7E3-F6F8-403F-B16C-9802D4465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2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Dobriša Cesarić</a:t>
            </a:r>
            <a:endParaRPr lang="en-US" sz="32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C659610-862D-4557-9D89-988697A17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rođen 10. siječnja 1902. god. u Požegi</a:t>
            </a:r>
          </a:p>
          <a:p>
            <a:endParaRPr lang="hr-HR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hr-HR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umro 18. prosinca </a:t>
            </a:r>
          </a:p>
          <a:p>
            <a:pPr marL="0" indent="0">
              <a:buNone/>
            </a:pP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1980. god. </a:t>
            </a:r>
          </a:p>
          <a:p>
            <a:pPr marL="0" indent="0">
              <a:buNone/>
            </a:pP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u Zagrebu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F2943177-59EA-46AC-AE88-3C937520DCD1}"/>
              </a:ext>
            </a:extLst>
          </p:cNvPr>
          <p:cNvSpPr txBox="1"/>
          <p:nvPr/>
        </p:nvSpPr>
        <p:spPr>
          <a:xfrm>
            <a:off x="4365511" y="5844860"/>
            <a:ext cx="3082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Spomen-ploča na rodnoj kući </a:t>
            </a:r>
          </a:p>
          <a:p>
            <a:pPr algn="ctr"/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Dobriše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Cesarića</a:t>
            </a:r>
            <a:endParaRPr lang="en-US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2A971BC-0B64-4697-BBD4-48D919AC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617" y="1690692"/>
            <a:ext cx="3169357" cy="408322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7B96CF2E-1729-4859-95E6-CB25956AE102}"/>
              </a:ext>
            </a:extLst>
          </p:cNvPr>
          <p:cNvSpPr txBox="1"/>
          <p:nvPr/>
        </p:nvSpPr>
        <p:spPr>
          <a:xfrm>
            <a:off x="7994529" y="5935737"/>
            <a:ext cx="2789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Dobriša</a:t>
            </a:r>
            <a:r>
              <a:rPr lang="hr-H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Cesarić</a:t>
            </a:r>
            <a:endParaRPr lang="en-US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E0E12760-21A4-4F83-8B34-4A74B077D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59" y="2594329"/>
            <a:ext cx="266336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79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7ADFA5-0EB3-41C4-9E1E-6DA849AF1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Školovanje:</a:t>
            </a:r>
            <a:endParaRPr lang="en-US" sz="32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73D3385-C8A4-4F39-BD2A-77C0E9FFD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osnovnu školu i dva niža razreda gimnazije završio je u Osijeku</a:t>
            </a:r>
          </a:p>
          <a:p>
            <a:endParaRPr lang="hr-HR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1916. dolazi u Zagreb i završava gimnaziju</a:t>
            </a:r>
          </a:p>
          <a:p>
            <a:endParaRPr lang="hr-HR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1920. god. upisao je Pravni fakultet u Zagrebu</a:t>
            </a:r>
          </a:p>
          <a:p>
            <a:endParaRPr lang="hr-HR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1921. god. upisao je i Filozofski fakultet u Zagrebu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48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C3A11C-A4E2-49C5-9AC2-1C5901D50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Poslovi:</a:t>
            </a:r>
            <a:endParaRPr lang="en-US" sz="32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A96EB0C-0681-4FA8-8B03-7F38D571B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kratko radi u arhivu HNK</a:t>
            </a:r>
          </a:p>
          <a:p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lektor u Školi narodnog zdravlja</a:t>
            </a:r>
          </a:p>
          <a:p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knjižničar u Higijenskom zavodu</a:t>
            </a:r>
          </a:p>
          <a:p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urednik u izdavačkoj tvrtki „Zora”</a:t>
            </a:r>
          </a:p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radio je </a:t>
            </a:r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kao prevoditelj</a:t>
            </a:r>
          </a:p>
          <a:p>
            <a:r>
              <a:rPr lang="pl-PL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 V. Majerom pokrenuo je 1923. časopis ”Ozon”</a:t>
            </a:r>
            <a:endParaRPr lang="hr-HR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od 1951. god. redoviti je član JAZU</a:t>
            </a:r>
          </a:p>
          <a:p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19</a:t>
            </a:r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5</a:t>
            </a:r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2</a:t>
            </a:r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/</a:t>
            </a:r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5</a:t>
            </a:r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3. </a:t>
            </a:r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predsjednik</a:t>
            </a:r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 </a:t>
            </a:r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je Društva</a:t>
            </a:r>
            <a:r>
              <a:rPr lang="en-US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hrvatskih književnika</a:t>
            </a:r>
            <a:endParaRPr lang="en-US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od 1958. god. do mirovine radi na uredništvu „Jugoslavenski pisci”, „Slavenski pisci” i „Suvremeni pisci Hrvatske”</a:t>
            </a:r>
          </a:p>
        </p:txBody>
      </p:sp>
    </p:spTree>
    <p:extLst>
      <p:ext uri="{BB962C8B-B14F-4D97-AF65-F5344CB8AC3E}">
        <p14:creationId xmlns:p14="http://schemas.microsoft.com/office/powerpoint/2010/main" val="204321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3">
            <a:extLst>
              <a:ext uri="{FF2B5EF4-FFF2-40B4-BE49-F238E27FC236}">
                <a16:creationId xmlns:a16="http://schemas.microsoft.com/office/drawing/2014/main" id="{58F789FF-5509-4600-9239-A01B8B101774}"/>
              </a:ext>
            </a:extLst>
          </p:cNvPr>
          <p:cNvSpPr/>
          <p:nvPr/>
        </p:nvSpPr>
        <p:spPr>
          <a:xfrm>
            <a:off x="672070" y="382954"/>
            <a:ext cx="2112885" cy="8834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„Suvremenik”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614A22A4-8108-4D6A-87FF-46F260B83B92}"/>
              </a:ext>
            </a:extLst>
          </p:cNvPr>
          <p:cNvSpPr/>
          <p:nvPr/>
        </p:nvSpPr>
        <p:spPr>
          <a:xfrm>
            <a:off x="1991895" y="1800075"/>
            <a:ext cx="1864311" cy="7546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„Republika”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BE40C2A8-900C-4A9C-BD2A-7ECF993BD409}"/>
              </a:ext>
            </a:extLst>
          </p:cNvPr>
          <p:cNvSpPr/>
          <p:nvPr/>
        </p:nvSpPr>
        <p:spPr>
          <a:xfrm>
            <a:off x="7741332" y="5851070"/>
            <a:ext cx="1864311" cy="7546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„Vjesnik” </a:t>
            </a:r>
          </a:p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„Antena”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64C233CE-CB79-4FAA-B811-A24817B7A5B4}"/>
              </a:ext>
            </a:extLst>
          </p:cNvPr>
          <p:cNvSpPr/>
          <p:nvPr/>
        </p:nvSpPr>
        <p:spPr>
          <a:xfrm>
            <a:off x="505971" y="4629755"/>
            <a:ext cx="1916837" cy="83450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„Rad JAZU”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D0C04594-C92F-4A04-BA09-157F098BF9A4}"/>
              </a:ext>
            </a:extLst>
          </p:cNvPr>
          <p:cNvSpPr/>
          <p:nvPr/>
        </p:nvSpPr>
        <p:spPr>
          <a:xfrm>
            <a:off x="9735511" y="1389324"/>
            <a:ext cx="2193268" cy="11653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„Politika”</a:t>
            </a:r>
          </a:p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„Književnik”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27A466CB-FE10-40A5-A0AC-60562D6A14E2}"/>
              </a:ext>
            </a:extLst>
          </p:cNvPr>
          <p:cNvSpPr/>
          <p:nvPr/>
        </p:nvSpPr>
        <p:spPr>
          <a:xfrm>
            <a:off x="8335793" y="2554678"/>
            <a:ext cx="1491449" cy="7546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„NIN”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7C7736B9-9367-4D7B-BFE4-04215D8FE482}"/>
              </a:ext>
            </a:extLst>
          </p:cNvPr>
          <p:cNvSpPr/>
          <p:nvPr/>
        </p:nvSpPr>
        <p:spPr>
          <a:xfrm>
            <a:off x="6361414" y="3908446"/>
            <a:ext cx="2517003" cy="11097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„Nova Hrvatska”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1F967088-5F68-4F1E-A0DF-38AD1228524F}"/>
              </a:ext>
            </a:extLst>
          </p:cNvPr>
          <p:cNvSpPr/>
          <p:nvPr/>
        </p:nvSpPr>
        <p:spPr>
          <a:xfrm>
            <a:off x="470485" y="2931979"/>
            <a:ext cx="2639996" cy="100317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„Hrvatski narod”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CD44D07F-9BA7-4454-BBB7-7A368DBB2175}"/>
              </a:ext>
            </a:extLst>
          </p:cNvPr>
          <p:cNvSpPr/>
          <p:nvPr/>
        </p:nvSpPr>
        <p:spPr>
          <a:xfrm>
            <a:off x="7741332" y="513271"/>
            <a:ext cx="2093279" cy="94813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„Literatura” „Hrvatski list” 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287569CF-94CD-427C-9755-987F04EEF2D7}"/>
              </a:ext>
            </a:extLst>
          </p:cNvPr>
          <p:cNvSpPr/>
          <p:nvPr/>
        </p:nvSpPr>
        <p:spPr>
          <a:xfrm>
            <a:off x="9975450" y="3467919"/>
            <a:ext cx="1713391" cy="88916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„Novost”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2E02708B-D8A6-432E-9E09-5C2E52FED597}"/>
              </a:ext>
            </a:extLst>
          </p:cNvPr>
          <p:cNvSpPr/>
          <p:nvPr/>
        </p:nvSpPr>
        <p:spPr>
          <a:xfrm>
            <a:off x="2126797" y="5648253"/>
            <a:ext cx="2537905" cy="96915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„Hrvatska revija”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6BE27DB4-F1BB-40F1-82E8-37EDC35D4E63}"/>
              </a:ext>
            </a:extLst>
          </p:cNvPr>
          <p:cNvSpPr/>
          <p:nvPr/>
        </p:nvSpPr>
        <p:spPr>
          <a:xfrm>
            <a:off x="3373511" y="4165387"/>
            <a:ext cx="1916837" cy="8816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„Obzor” „Pečat”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id="{98638F69-C740-4FF7-BB3E-13C4058A573D}"/>
              </a:ext>
            </a:extLst>
          </p:cNvPr>
          <p:cNvSpPr/>
          <p:nvPr/>
        </p:nvSpPr>
        <p:spPr>
          <a:xfrm>
            <a:off x="5227979" y="5410260"/>
            <a:ext cx="1916837" cy="11097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„Forum”</a:t>
            </a:r>
          </a:p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„Kritika”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Elipsa 17">
            <a:extLst>
              <a:ext uri="{FF2B5EF4-FFF2-40B4-BE49-F238E27FC236}">
                <a16:creationId xmlns:a16="http://schemas.microsoft.com/office/drawing/2014/main" id="{A0B8B620-710F-4991-9493-C5CF8F4F20CD}"/>
              </a:ext>
            </a:extLst>
          </p:cNvPr>
          <p:cNvSpPr/>
          <p:nvPr/>
        </p:nvSpPr>
        <p:spPr>
          <a:xfrm>
            <a:off x="4331930" y="883566"/>
            <a:ext cx="2800164" cy="8816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</a:t>
            </a:r>
            <a:r>
              <a:rPr lang="hr-HR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Vienac</a:t>
            </a: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” </a:t>
            </a:r>
          </a:p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„Hrvatski dnevnik” 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id="{1B4D8A00-A05C-4692-8350-098893CBDDC0}"/>
              </a:ext>
            </a:extLst>
          </p:cNvPr>
          <p:cNvSpPr/>
          <p:nvPr/>
        </p:nvSpPr>
        <p:spPr>
          <a:xfrm>
            <a:off x="9386710" y="4969451"/>
            <a:ext cx="2299319" cy="8816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„Hrvatsko kolo”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918B6428-D075-4D31-9BC5-9C2ACC8EE79A}"/>
              </a:ext>
            </a:extLst>
          </p:cNvPr>
          <p:cNvSpPr/>
          <p:nvPr/>
        </p:nvSpPr>
        <p:spPr>
          <a:xfrm>
            <a:off x="4331930" y="2395708"/>
            <a:ext cx="3528139" cy="120710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Piše za časopise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728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26BA91-0AA8-4B26-98F1-77940DA41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Književni rad:</a:t>
            </a:r>
            <a:endParaRPr lang="en-US" sz="32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3C2FB4C-DF4F-4DB9-B20F-48D713F25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pisao pjesme, kritičko-memoarsku prozu </a:t>
            </a:r>
          </a:p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objavljivao prepjeve </a:t>
            </a: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 </a:t>
            </a: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njemačkoga, ruskoga, bugarskoga i slovenskog jezika</a:t>
            </a:r>
          </a:p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prvu</a:t>
            </a: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je </a:t>
            </a: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pjesmu objavio </a:t>
            </a: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1916. u </a:t>
            </a: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”Pobratimu”</a:t>
            </a: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endParaRPr lang="hr-HR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pjesničku afirmaciju stekao </a:t>
            </a: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je u </a:t>
            </a: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vodećim književnim časopisima: „</a:t>
            </a: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Kritika</a:t>
            </a: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”</a:t>
            </a: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„Suvremenik”, „Literatura”, „Književnik”</a:t>
            </a: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„</a:t>
            </a: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Hrvatska </a:t>
            </a: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revija”</a:t>
            </a:r>
          </a:p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najviše pjesama objavio </a:t>
            </a: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je u </a:t>
            </a:r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Krležinoj ”Književnoj republici”</a:t>
            </a:r>
          </a:p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mnoge su Cesarićeve pjesme uglazbljene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503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1469</Words>
  <Application>Microsoft Office PowerPoint</Application>
  <PresentationFormat>Široki zaslon</PresentationFormat>
  <Paragraphs>220</Paragraphs>
  <Slides>27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Segoe UI Semilight</vt:lpstr>
      <vt:lpstr>Times New Roman</vt:lpstr>
      <vt:lpstr>Tema sustava Office</vt:lpstr>
      <vt:lpstr>Tema: Lirska pjesma </vt:lpstr>
      <vt:lpstr>Učenik:</vt:lpstr>
      <vt:lpstr>Uvodna aktivnost</vt:lpstr>
      <vt:lpstr>PowerPoint prezentacija</vt:lpstr>
      <vt:lpstr>Dobriša Cesarić</vt:lpstr>
      <vt:lpstr>Školovanje:</vt:lpstr>
      <vt:lpstr>Poslovi:</vt:lpstr>
      <vt:lpstr>PowerPoint prezentacija</vt:lpstr>
      <vt:lpstr>Književni rad:</vt:lpstr>
      <vt:lpstr>Obilježja Cesarićeve lirike:</vt:lpstr>
      <vt:lpstr>PowerPoint prezentacija</vt:lpstr>
      <vt:lpstr>Nagrade:</vt:lpstr>
      <vt:lpstr>Zanimljivosti</vt:lpstr>
      <vt:lpstr>Pišem</vt:lpstr>
      <vt:lpstr>Čitam, razmišljam, objašnjavam</vt:lpstr>
      <vt:lpstr>Čitam, razmišljam, objašnjavam</vt:lpstr>
      <vt:lpstr>Čitam, razmišljam, objašnjavam</vt:lpstr>
      <vt:lpstr>Čitam, razmišljam, objašnjavam</vt:lpstr>
      <vt:lpstr>Čitam, prepoznajem</vt:lpstr>
      <vt:lpstr>Čitam, prepoznajem</vt:lpstr>
      <vt:lpstr>Zaključujem</vt:lpstr>
      <vt:lpstr>Doživljavam i stvaram</vt:lpstr>
      <vt:lpstr>Doživljavam i stvaram</vt:lpstr>
      <vt:lpstr>Doživljavam i stvaram</vt:lpstr>
      <vt:lpstr>PowerPoint prezentacija</vt:lpstr>
      <vt:lpstr>Izvori:</vt:lpstr>
      <vt:lpstr>Izvori: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Tema: Dobriša Cesarić</dc:title>
  <dc:creator>Tajana Benić</dc:creator>
  <cp:lastModifiedBy>Marijana Benić</cp:lastModifiedBy>
  <cp:revision>36</cp:revision>
  <dcterms:created xsi:type="dcterms:W3CDTF">2020-06-05T16:52:33Z</dcterms:created>
  <dcterms:modified xsi:type="dcterms:W3CDTF">2020-06-09T20:58:53Z</dcterms:modified>
</cp:coreProperties>
</file>