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85ACDB"/>
              </a:buClr>
              <a:buFont typeface="Allert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600200" y="2507785"/>
            <a:ext cx="70866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3152" indent="-9652" algn="l"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2pPr>
            <a:lvl3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3pPr>
            <a:lvl4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4pPr>
            <a:lvl5pPr rtl="0">
              <a:spcBef>
                <a:spcPts val="0"/>
              </a:spcBef>
              <a:buClr>
                <a:schemeClr val="lt1"/>
              </a:buClr>
              <a:buFont typeface="Quattrocento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21876-4182-4C9C-83C0-B6445ED2C0BA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3865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5B5EE-0B7A-4C0D-9B86-8ADD236B553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154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57740-B2F1-4296-9ED3-0704AAAF2179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10705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967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B08DD-7ABD-46FC-AC48-A7A001AC6F21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425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17213-7FFD-43BC-88D8-B043515CB686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191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235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66CD9-57C7-4E94-A02A-9933B59F63B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1260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C7DE9-402D-4297-83B2-F7A1986008A4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3195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68F8D-6696-468D-AD3F-4AD34B59FD4C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2977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7546A-6F2B-4646-95B2-4A842EDCCDB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7399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C4BEA-13EB-4418-AC46-6EABB94A51BB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5156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8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7688" marR="0" indent="-305117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Font typeface="Quattrocento"/>
              <a:buChar char="⬜"/>
              <a:defRPr/>
            </a:lvl1pPr>
            <a:lvl2pPr marL="868363" marR="0" indent="-162243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◼"/>
              <a:defRPr/>
            </a:lvl2pPr>
            <a:lvl3pPr marL="1133475" marR="0" indent="-99060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▫"/>
              <a:defRPr/>
            </a:lvl3pPr>
            <a:lvl4pPr marL="1352550" marR="0" indent="-571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"/>
              <a:defRPr/>
            </a:lvl4pPr>
            <a:lvl5pPr marL="1544638" marR="0" indent="-5873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Quattrocento"/>
              <a:buChar char="◾"/>
              <a:defRPr/>
            </a:lvl5pPr>
            <a:lvl6pPr marL="1764792" marR="0" indent="-75692" algn="l" rtl="0">
              <a:spcBef>
                <a:spcPts val="360"/>
              </a:spcBef>
              <a:buClr>
                <a:schemeClr val="lt1"/>
              </a:buClr>
              <a:buFont typeface="Quattrocento"/>
              <a:buChar char=""/>
              <a:defRPr/>
            </a:lvl6pPr>
            <a:lvl7pPr marL="1965960" marR="0" indent="-86360" algn="l" rtl="0">
              <a:spcBef>
                <a:spcPts val="320"/>
              </a:spcBef>
              <a:buClr>
                <a:schemeClr val="lt1"/>
              </a:buClr>
              <a:buFont typeface="Quattrocento"/>
              <a:buChar char="⚫"/>
              <a:defRPr/>
            </a:lvl7pPr>
            <a:lvl8pPr marL="2167128" marR="0" indent="-97027" algn="l" rtl="0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/>
            </a:lvl8pPr>
            <a:lvl9pPr marL="2368296" marR="0" indent="-94995" algn="l" rtl="0">
              <a:spcBef>
                <a:spcPts val="280"/>
              </a:spcBef>
              <a:buClr>
                <a:schemeClr val="lt1"/>
              </a:buClr>
              <a:buFont typeface="Quattrocento"/>
              <a:buChar char="⚫"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700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2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1258887" y="2205036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25000"/>
              <a:buFont typeface="Times New Roman"/>
              <a:buNone/>
            </a:pPr>
            <a:r>
              <a:rPr lang="en-US" sz="8000" i="0" u="none" strike="noStrike" cap="none" baseline="0" dirty="0" err="1">
                <a:ea typeface="Times New Roman"/>
                <a:cs typeface="Times New Roman"/>
                <a:sym typeface="Times New Roman"/>
              </a:rPr>
              <a:t>Ljeto</a:t>
            </a:r>
            <a:endParaRPr lang="en-US" sz="8000" i="0" u="none" strike="noStrike" cap="none" baseline="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7671" y="616530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dirty="0">
                <a:solidFill>
                  <a:schemeClr val="tx1"/>
                </a:solidFill>
                <a:latin typeface="+mn-lt"/>
              </a:rPr>
              <a:t>Mirjana Bunjevac, OŠ Vladimira Nazora, Virovitica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idx="1"/>
          </p:nvPr>
        </p:nvSpPr>
        <p:spPr>
          <a:xfrm>
            <a:off x="323528" y="260648"/>
            <a:ext cx="8229600" cy="47085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rPr>
              <a:t>Najtoplije godišnje doba</a:t>
            </a:r>
          </a:p>
        </p:txBody>
      </p:sp>
      <p:pic>
        <p:nvPicPr>
          <p:cNvPr id="60" name="Shape 60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649787" y="1341437"/>
            <a:ext cx="3694112" cy="238918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/>
        </p:nvSpPr>
        <p:spPr>
          <a:xfrm>
            <a:off x="1476375" y="4175125"/>
            <a:ext cx="1066799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Sunčano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6165850" y="4175125"/>
            <a:ext cx="998438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Tuča</a:t>
            </a:r>
            <a:endParaRPr lang="en-US" sz="20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624" y="1341437"/>
            <a:ext cx="2088232" cy="2307618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971550" y="692150"/>
            <a:ext cx="6475411" cy="12001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 </a:t>
            </a:r>
            <a:r>
              <a:rPr lang="hr-HR" sz="24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unca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hr-HR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titimo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tamnim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naočalama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kapom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kremama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zaštitnim</a:t>
            </a:r>
            <a:r>
              <a:rPr lang="en-US" sz="24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faktorom</a:t>
            </a:r>
            <a:endParaRPr lang="en-US" sz="24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Shape 68"/>
          <p:cNvSpPr txBox="1"/>
          <p:nvPr/>
        </p:nvSpPr>
        <p:spPr>
          <a:xfrm>
            <a:off x="377825" y="4508500"/>
            <a:ext cx="5057775" cy="101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hr-HR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otrebno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piti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više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teku</a:t>
            </a:r>
            <a:r>
              <a:rPr lang="hr-HR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ć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jer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vrijeme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toplije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više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teku</a:t>
            </a:r>
            <a:r>
              <a:rPr lang="hr-HR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ć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gubi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znojenjem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7143750" y="2071686"/>
            <a:ext cx="1524000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500062" y="1857375"/>
            <a:ext cx="2860674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3500437" y="1857375"/>
            <a:ext cx="3017837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580062" y="4419600"/>
            <a:ext cx="3278186" cy="21859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idx="1"/>
          </p:nvPr>
        </p:nvSpPr>
        <p:spPr>
          <a:xfrm>
            <a:off x="107950" y="188911"/>
            <a:ext cx="6048374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800" b="0" i="0" u="none" strike="noStrike" cap="none" baseline="0">
                <a:latin typeface="Quattrocento"/>
                <a:ea typeface="Quattrocento"/>
                <a:cs typeface="Quattrocento"/>
                <a:sym typeface="Quattrocento"/>
              </a:rPr>
              <a:t>Dozrijeva voće povrće</a:t>
            </a:r>
          </a:p>
        </p:txBody>
      </p:sp>
      <p:pic>
        <p:nvPicPr>
          <p:cNvPr id="78" name="Shape 78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140200" y="865187"/>
            <a:ext cx="2092324" cy="2093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107950" y="865187"/>
            <a:ext cx="3370262" cy="199707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Shape 80"/>
          <p:cNvSpPr txBox="1"/>
          <p:nvPr/>
        </p:nvSpPr>
        <p:spPr>
          <a:xfrm>
            <a:off x="1187450" y="2973386"/>
            <a:ext cx="1044575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Lubenica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4786312" y="3138486"/>
            <a:ext cx="80009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Mrkva</a:t>
            </a:r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304800" y="3717925"/>
            <a:ext cx="3090862" cy="2158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6588125" y="865187"/>
            <a:ext cx="2457449" cy="185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 rotWithShape="1">
          <a:blip r:embed="rId8"/>
          <a:srcRect/>
          <a:stretch/>
        </p:blipFill>
        <p:spPr>
          <a:xfrm>
            <a:off x="4427537" y="3748087"/>
            <a:ext cx="4259262" cy="212883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7294561" y="2862261"/>
            <a:ext cx="941386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Smokva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1298575" y="6092825"/>
            <a:ext cx="877887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18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Rajčica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6251575" y="6092825"/>
            <a:ext cx="735011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lang="en-US" sz="1800" b="0" i="0" u="none" strike="noStrike" cap="none" baseline="0">
                <a:solidFill>
                  <a:schemeClr val="tx1"/>
                </a:solidFill>
                <a:latin typeface="Quattrocento"/>
                <a:ea typeface="Quattrocento"/>
                <a:cs typeface="Quattrocento"/>
                <a:sym typeface="Quattrocento"/>
              </a:rPr>
              <a:t>Dinja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idx="1"/>
          </p:nvPr>
        </p:nvSpPr>
        <p:spPr>
          <a:xfrm>
            <a:off x="395287" y="260350"/>
            <a:ext cx="8229600" cy="6264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Svim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biljkama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treba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voda</a:t>
            </a:r>
            <a:endParaRPr lang="en-US" sz="2800" b="0" i="0" u="none" strike="noStrike" cap="none" baseline="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47687" marR="0" lvl="0" indent="-42068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Ako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ljeti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padne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manje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kiše</a:t>
            </a:r>
            <a:r>
              <a:rPr lang="hr-HR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a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zemlja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se ne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navodnjava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dolazi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do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suše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biljke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venu</a:t>
            </a:r>
            <a:endParaRPr lang="en-US" sz="2800" b="0" i="0" u="none" strike="noStrike" cap="none" baseline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2051050" y="2349500"/>
            <a:ext cx="5297486" cy="3535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idx="1"/>
          </p:nvPr>
        </p:nvSpPr>
        <p:spPr>
          <a:xfrm>
            <a:off x="238689" y="404664"/>
            <a:ext cx="8229600" cy="7191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Quattrocento"/>
              <a:buChar char="⬜"/>
            </a:pPr>
            <a:r>
              <a:rPr lang="en-US" sz="24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Životinje</a:t>
            </a:r>
            <a:r>
              <a:rPr lang="en-US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– </a:t>
            </a:r>
            <a:r>
              <a:rPr lang="en-US" sz="24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brinu</a:t>
            </a:r>
            <a:r>
              <a:rPr lang="en-US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se </a:t>
            </a:r>
            <a:r>
              <a:rPr lang="en-US" sz="24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za</a:t>
            </a:r>
            <a:r>
              <a:rPr lang="en-US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4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svoje</a:t>
            </a:r>
            <a:r>
              <a:rPr lang="en-US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lang="en-US" sz="24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mlade</a:t>
            </a:r>
            <a:r>
              <a:rPr lang="en-US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, </a:t>
            </a:r>
            <a:r>
              <a:rPr lang="en-US" sz="24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mladunci</a:t>
            </a:r>
            <a:r>
              <a:rPr lang="en-US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 u</a:t>
            </a:r>
            <a:r>
              <a:rPr lang="hr-HR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č</a:t>
            </a:r>
            <a:r>
              <a:rPr lang="en-US" sz="2400" b="0" i="0" u="none" strike="noStrike" cap="none" baseline="0" dirty="0">
                <a:latin typeface="Quattrocento"/>
                <a:ea typeface="Quattrocento"/>
                <a:cs typeface="Quattrocento"/>
                <a:sym typeface="Quattrocento"/>
              </a:rPr>
              <a:t>e od </a:t>
            </a:r>
            <a:r>
              <a:rPr lang="en-US" sz="2400" b="0" i="0" u="none" strike="noStrike" cap="none" baseline="0" dirty="0" err="1">
                <a:latin typeface="Quattrocento"/>
                <a:ea typeface="Quattrocento"/>
                <a:cs typeface="Quattrocento"/>
                <a:sym typeface="Quattrocento"/>
              </a:rPr>
              <a:t>roditelja</a:t>
            </a:r>
            <a:endParaRPr lang="en-US" sz="2400" b="0" i="0" u="none" strike="noStrike" cap="none" baseline="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643437" y="3141661"/>
            <a:ext cx="4165600" cy="2851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251520" y="1700808"/>
            <a:ext cx="3809999" cy="331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idx="1"/>
          </p:nvPr>
        </p:nvSpPr>
        <p:spPr>
          <a:xfrm>
            <a:off x="395287" y="333375"/>
            <a:ext cx="8229600" cy="47085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Promjene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u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prirodi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utječu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biljke</a:t>
            </a:r>
            <a:r>
              <a:rPr lang="hr-HR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životinje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rad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ljudi</a:t>
            </a:r>
            <a:r>
              <a:rPr lang="en-US" sz="28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ljeti</a:t>
            </a:r>
            <a:endParaRPr lang="en-US" sz="2800" b="0" i="0" u="none" strike="noStrike" cap="none" baseline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2185986" y="5229225"/>
            <a:ext cx="5482358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selu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kosi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trava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sijeno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žanje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hr-HR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</a:t>
            </a:r>
            <a:r>
              <a:rPr lang="en-US" sz="2000" b="0" i="0" u="none" strike="noStrike" cap="none" baseline="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žito</a:t>
            </a:r>
            <a:r>
              <a:rPr lang="en-US" sz="2000" b="0" i="0" u="none" strike="noStrike" cap="none" baseline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206375" y="2276475"/>
            <a:ext cx="3809999" cy="2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4675187" y="2276475"/>
            <a:ext cx="3809999" cy="2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idx="1"/>
          </p:nvPr>
        </p:nvSpPr>
        <p:spPr>
          <a:xfrm>
            <a:off x="82549" y="508001"/>
            <a:ext cx="8229600" cy="72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7687" marR="0" lvl="0" indent="-4206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ct val="65000"/>
              <a:buFont typeface="Times New Roman"/>
              <a:buChar char="⬜"/>
            </a:pP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Promjene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u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prirodi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utječu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na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biljke</a:t>
            </a:r>
            <a:r>
              <a:rPr lang="hr-HR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životinje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rad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ljudi</a:t>
            </a:r>
            <a:r>
              <a:rPr lang="en-US" sz="24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baseline="0" dirty="0" err="1">
                <a:latin typeface="Times New Roman"/>
                <a:ea typeface="Times New Roman"/>
                <a:cs typeface="Times New Roman"/>
                <a:sym typeface="Times New Roman"/>
              </a:rPr>
              <a:t>ljeti</a:t>
            </a:r>
            <a:endParaRPr lang="en-US" sz="2400" b="0" i="0" u="none" strike="noStrike" cap="none" baseline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468312" y="1228725"/>
            <a:ext cx="7024686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 gradu se uređuju parkovi i zelene površine, te se zalijeva cvijeće</a:t>
            </a:r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4572000" y="2071686"/>
            <a:ext cx="4319587" cy="2890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285750" y="2000250"/>
            <a:ext cx="3911599" cy="292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/>
        </p:nvSpPr>
        <p:spPr>
          <a:xfrm>
            <a:off x="357187" y="357187"/>
            <a:ext cx="3051175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400" b="0" i="0" u="none" strike="noStrike" cap="non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Odlazimo na ljetovanje</a:t>
            </a:r>
          </a:p>
        </p:txBody>
      </p:sp>
      <p:pic>
        <p:nvPicPr>
          <p:cNvPr id="122" name="Shape 122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357187" y="1071562"/>
            <a:ext cx="3827461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4357687" y="285750"/>
            <a:ext cx="4405311" cy="2951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2357436" y="3429000"/>
            <a:ext cx="4721225" cy="3143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1_Apex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143</Words>
  <Application>Microsoft Office PowerPoint</Application>
  <PresentationFormat>On-screen Show (4:3)</PresentationFormat>
  <Paragraphs>22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Allerta</vt:lpstr>
      <vt:lpstr>Arial</vt:lpstr>
      <vt:lpstr>Calibri</vt:lpstr>
      <vt:lpstr>Calibri Light</vt:lpstr>
      <vt:lpstr>Quattrocento</vt:lpstr>
      <vt:lpstr>Times New Roman</vt:lpstr>
      <vt:lpstr>1_Apex</vt:lpstr>
      <vt:lpstr>Theme PK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Maja Jelić-Kolar</cp:lastModifiedBy>
  <cp:revision>4</cp:revision>
  <dcterms:modified xsi:type="dcterms:W3CDTF">2016-09-08T08:33:33Z</dcterms:modified>
</cp:coreProperties>
</file>