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89" r:id="rId4"/>
    <p:sldId id="269" r:id="rId5"/>
    <p:sldId id="268" r:id="rId6"/>
    <p:sldId id="273" r:id="rId7"/>
    <p:sldId id="274" r:id="rId8"/>
    <p:sldId id="275" r:id="rId9"/>
    <p:sldId id="278" r:id="rId10"/>
    <p:sldId id="276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A4A93-4CD7-4E8A-AAB9-DF7E48E20F4E}" type="datetimeFigureOut">
              <a:rPr lang="hr-HR" smtClean="0"/>
              <a:pPr/>
              <a:t>8.2.2017.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FB40E-6CC3-4EB5-84F8-1FB048A2A8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11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21F31-EE57-4C84-85D0-40681913F8AF}" type="slidenum">
              <a:rPr lang="hr-HR"/>
              <a:pPr/>
              <a:t>2</a:t>
            </a:fld>
            <a:endParaRPr lang="hr-H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65E315-E2BF-40AD-BD36-88B42B73A325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6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Autofit/>
          </a:bodyPr>
          <a:lstStyle/>
          <a:p>
            <a:r>
              <a:rPr lang="hr-HR" sz="9600" dirty="0"/>
              <a:t>MATEMATIKA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5445224"/>
            <a:ext cx="4007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Lidija Pecko, OŠ Dobriše Cesarića, Požega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5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36" y="327025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4517" y="3270251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6116" y="329962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6717" y="3323569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9170" y="331263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867" y="4832319"/>
            <a:ext cx="394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POKAŽI BROJ 3 NA BROJEVNOJ CRTI.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6695" y="5275488"/>
            <a:ext cx="5263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IZA BROJA 3?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9038" y="5711057"/>
            <a:ext cx="566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ISPRED BROJA 3?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0267" y="6172200"/>
            <a:ext cx="5228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BROJEVI NALAZE IZMEĐU BROJEVA 2 I 5?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2" y="1761463"/>
            <a:ext cx="1945662" cy="13516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57" y="801373"/>
            <a:ext cx="1945662" cy="1351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69" y="491003"/>
            <a:ext cx="1945662" cy="1351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81" y="244578"/>
            <a:ext cx="1945662" cy="13516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93" y="1496092"/>
            <a:ext cx="1945662" cy="1351633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7101419" y="1340768"/>
            <a:ext cx="1066800" cy="14277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87069" y="1340768"/>
            <a:ext cx="1066800" cy="14277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5358" y="321055"/>
            <a:ext cx="982586" cy="1219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89102" y="216798"/>
            <a:ext cx="982586" cy="14277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3" grpId="0"/>
      <p:bldP spid="24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a\Desktop\mat\glavn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67800" cy="37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2472" y="19812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25146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302591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2472" y="355931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2472" y="409271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196036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2506823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0528" y="29718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0528" y="3537228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0528" y="4033617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1951337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24384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297024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800" y="3478131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396519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88291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240" y="2377735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03928" y="2894342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3928" y="34290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19168" y="394031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42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a\Desktop\mat\glavna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45999" cy="33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0574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5272" y="2625018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17831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7338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2594" y="426671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8472" y="20574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0649" y="2598892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9847" y="31242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0649" y="3632365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9847" y="41910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20574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0152" y="2579514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0152" y="3122023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2103" y="3632365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6072" y="4191000"/>
            <a:ext cx="46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52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34058757"/>
              </p:ext>
            </p:extLst>
          </p:nvPr>
        </p:nvGraphicFramePr>
        <p:xfrm>
          <a:off x="395536" y="370780"/>
          <a:ext cx="7837614" cy="5722515"/>
        </p:xfrm>
        <a:graphic>
          <a:graphicData uri="http://schemas.openxmlformats.org/drawingml/2006/table">
            <a:tbl>
              <a:tblPr/>
              <a:tblGrid>
                <a:gridCol w="261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 + 1 = 4</a:t>
                      </a:r>
                      <a:endParaRPr kumimoji="0" lang="hr-H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 – 4 =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>
                          <a:latin typeface="Tahoma" pitchFamily="34" charset="0"/>
                        </a:rPr>
                        <a:t>2 JE 1 i </a:t>
                      </a:r>
                      <a:r>
                        <a:rPr lang="hr-HR" sz="3600" u="sng" dirty="0">
                          <a:latin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1, 2, 3, 4, 5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hr-HR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+ 3 = 5</a:t>
                      </a:r>
                      <a:endParaRPr kumimoji="0" lang="hr-H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hr-HR" sz="3600" dirty="0">
                          <a:latin typeface="Tahoma" pitchFamily="34" charset="0"/>
                        </a:rPr>
                        <a:t>3 JE </a:t>
                      </a:r>
                      <a:r>
                        <a:rPr lang="hr-HR" sz="3600" u="sng" dirty="0">
                          <a:latin typeface="Tahoma" pitchFamily="34" charset="0"/>
                        </a:rPr>
                        <a:t>2</a:t>
                      </a:r>
                      <a:r>
                        <a:rPr lang="hr-HR" sz="3600" dirty="0">
                          <a:latin typeface="Tahoma" pitchFamily="34" charset="0"/>
                        </a:rPr>
                        <a:t> i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5, 4, 3, 2, 1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b="0" dirty="0">
                          <a:latin typeface="Tahoma" pitchFamily="34" charset="0"/>
                        </a:rPr>
                        <a:t>5 JE 2 i </a:t>
                      </a:r>
                      <a:r>
                        <a:rPr lang="hr-HR" sz="4000" b="0" u="sng" dirty="0">
                          <a:latin typeface="Tahoma" pitchFamily="34" charset="0"/>
                        </a:rPr>
                        <a:t>3</a:t>
                      </a:r>
                      <a:r>
                        <a:rPr lang="hr-HR" sz="4000" b="0" dirty="0">
                          <a:latin typeface="Tahoma" pitchFamily="34" charset="0"/>
                        </a:rPr>
                        <a:t> </a:t>
                      </a:r>
                      <a:endParaRPr lang="x-none" sz="4400" b="0" dirty="0"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– 2 =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200" dirty="0">
                          <a:latin typeface="Arial" charset="0"/>
                        </a:rPr>
                        <a:t>4 JE 3 i </a:t>
                      </a:r>
                      <a:r>
                        <a:rPr lang="x-none" sz="3200" u="sng" dirty="0"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5 - 5 = 0    </a:t>
                      </a:r>
                      <a:endParaRPr kumimoji="0" lang="hr-H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hr-HR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– 2 = 3 </a:t>
                      </a:r>
                      <a:endParaRPr kumimoji="0" lang="hr-HR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– 2 =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+ 2 =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+ 1 =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407536" y="375163"/>
            <a:ext cx="2584160" cy="109920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Izračunaj:</a:t>
            </a:r>
          </a:p>
          <a:p>
            <a:pPr algn="ctr"/>
            <a:r>
              <a:rPr lang="hr-HR" sz="3200" dirty="0">
                <a:latin typeface="Tahoma" pitchFamily="34" charset="0"/>
              </a:rPr>
              <a:t>3 + 1 =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430104" y="1481172"/>
            <a:ext cx="2567997" cy="101655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2400" dirty="0">
                <a:latin typeface="Tahoma" pitchFamily="34" charset="0"/>
              </a:rPr>
              <a:t>Nabroji brojeve </a:t>
            </a:r>
          </a:p>
          <a:p>
            <a:pPr algn="ctr"/>
            <a:r>
              <a:rPr lang="hr-HR" sz="2400" dirty="0">
                <a:latin typeface="Tahoma" pitchFamily="34" charset="0"/>
              </a:rPr>
              <a:t>od 1 do 5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30105" y="2515406"/>
            <a:ext cx="2561592" cy="10927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2400" dirty="0">
                <a:latin typeface="Arial" charset="0"/>
              </a:rPr>
              <a:t>Nabroji</a:t>
            </a:r>
          </a:p>
          <a:p>
            <a:pPr algn="ctr"/>
            <a:r>
              <a:rPr lang="hr-HR" sz="2400" dirty="0">
                <a:latin typeface="Arial" charset="0"/>
              </a:rPr>
              <a:t>brojeve od 5 do 1</a:t>
            </a:r>
            <a:endParaRPr lang="hr-HR" sz="2400" dirty="0">
              <a:latin typeface="Tahoma" pitchFamily="34" charset="0"/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3011908" y="2537490"/>
            <a:ext cx="2640212" cy="11076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x-none" sz="4000" dirty="0">
              <a:latin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2400" dirty="0">
                <a:latin typeface="Arial" charset="0"/>
              </a:rPr>
              <a:t>Rastavi broj: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hr-HR" sz="3200" dirty="0">
                <a:latin typeface="Tahoma" pitchFamily="34" charset="0"/>
              </a:rPr>
              <a:t>5 JE 2 i __ </a:t>
            </a:r>
            <a:endParaRPr lang="x-none" sz="3600" dirty="0"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hr-HR" sz="3200" dirty="0">
              <a:latin typeface="Tahoma" pitchFamily="34" charset="0"/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3004759" y="381579"/>
            <a:ext cx="2647361" cy="11126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Izračunaj:</a:t>
            </a:r>
          </a:p>
          <a:p>
            <a:pPr algn="ctr"/>
            <a:r>
              <a:rPr lang="hr-HR" sz="3200" dirty="0">
                <a:latin typeface="Tahoma" pitchFamily="34" charset="0"/>
              </a:rPr>
              <a:t>5 – 4 =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673761" y="1453741"/>
            <a:ext cx="2546229" cy="10380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2400" dirty="0">
                <a:latin typeface="Tahoma" pitchFamily="34" charset="0"/>
              </a:rPr>
              <a:t>Rastavi broj:</a:t>
            </a:r>
          </a:p>
          <a:p>
            <a:pPr algn="ctr"/>
            <a:r>
              <a:rPr lang="en-GB" sz="3600" dirty="0">
                <a:latin typeface="Tahoma" pitchFamily="34" charset="0"/>
              </a:rPr>
              <a:t> </a:t>
            </a:r>
            <a:r>
              <a:rPr lang="hr-HR" sz="3600" dirty="0">
                <a:latin typeface="Tahoma" pitchFamily="34" charset="0"/>
              </a:rPr>
              <a:t>3 JE ___ i 1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09356" y="357859"/>
            <a:ext cx="2575500" cy="11363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1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415761" y="1487634"/>
            <a:ext cx="2575935" cy="1025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2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10736" y="2510651"/>
            <a:ext cx="2580960" cy="11545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3</a:t>
            </a: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393296" y="4998042"/>
            <a:ext cx="2583274" cy="1108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x-none" sz="4000" dirty="0"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3200" dirty="0">
                <a:latin typeface="Arial" charset="0"/>
              </a:rPr>
              <a:t>Izračunaj: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3200" dirty="0">
                <a:latin typeface="Arial" charset="0"/>
              </a:rPr>
              <a:t>4 – 2 =</a:t>
            </a:r>
            <a:endParaRPr lang="x-none" sz="4400" dirty="0">
              <a:latin typeface="Arial" charset="0"/>
            </a:endParaRPr>
          </a:p>
          <a:p>
            <a:pPr algn="ctr"/>
            <a:endParaRPr lang="hr-HR" sz="3200" dirty="0">
              <a:latin typeface="Tahoma" pitchFamily="34" charset="0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13509" y="3628005"/>
            <a:ext cx="2578187" cy="13973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x-none" sz="4000" dirty="0"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2400" dirty="0">
                <a:latin typeface="Arial" charset="0"/>
              </a:rPr>
              <a:t>Rastavi broj: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3600" dirty="0">
                <a:latin typeface="Arial" charset="0"/>
              </a:rPr>
              <a:t>4 JE 3 i __</a:t>
            </a:r>
          </a:p>
          <a:p>
            <a:pPr algn="ctr"/>
            <a:endParaRPr lang="hr-HR" sz="3200" dirty="0">
              <a:latin typeface="Tahoma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5645957" y="5013843"/>
            <a:ext cx="2594697" cy="114210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x-none" sz="4000" dirty="0"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2400" dirty="0">
                <a:latin typeface="Arial" charset="0"/>
              </a:rPr>
              <a:t>Izračunaj: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3600" dirty="0">
                <a:latin typeface="Arial" charset="0"/>
              </a:rPr>
              <a:t>4 + 1 = </a:t>
            </a:r>
          </a:p>
          <a:p>
            <a:pPr algn="ctr"/>
            <a:endParaRPr lang="hr-HR" sz="3200" dirty="0">
              <a:latin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93296" y="5025326"/>
            <a:ext cx="2602565" cy="1116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5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5642109" y="2550055"/>
            <a:ext cx="2577881" cy="108264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2800" dirty="0">
                <a:latin typeface="Arial" charset="0"/>
              </a:rPr>
              <a:t> </a:t>
            </a:r>
            <a:r>
              <a:rPr lang="hr-HR" sz="2400" dirty="0">
                <a:latin typeface="Arial" charset="0"/>
              </a:rPr>
              <a:t>Izračunaj:</a:t>
            </a:r>
          </a:p>
          <a:p>
            <a:pPr algn="ctr"/>
            <a:r>
              <a:rPr lang="hr-HR" sz="2400" dirty="0">
                <a:latin typeface="Arial" charset="0"/>
              </a:rPr>
              <a:t> 2 – 2 = </a:t>
            </a:r>
            <a:endParaRPr lang="hr-HR" sz="2400" dirty="0">
              <a:latin typeface="Tahoma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403989" y="3634465"/>
            <a:ext cx="2602644" cy="139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4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003389" y="362346"/>
            <a:ext cx="2648731" cy="11319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1</a:t>
            </a: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002717" y="1509376"/>
            <a:ext cx="2649403" cy="98239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Izračunaj:</a:t>
            </a:r>
          </a:p>
          <a:p>
            <a:pPr algn="ctr"/>
            <a:r>
              <a:rPr lang="hr-HR" sz="3200" dirty="0">
                <a:latin typeface="Tahoma" pitchFamily="34" charset="0"/>
              </a:rPr>
              <a:t>2 + 3 =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2991261" y="1481364"/>
            <a:ext cx="2660859" cy="104221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2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991261" y="2512456"/>
            <a:ext cx="2660859" cy="113910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3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2984856" y="3645100"/>
            <a:ext cx="2597277" cy="14065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2800" dirty="0">
                <a:latin typeface="Arial" charset="0"/>
              </a:rPr>
              <a:t> Izračunaj: </a:t>
            </a:r>
          </a:p>
          <a:p>
            <a:pPr algn="ctr"/>
            <a:r>
              <a:rPr lang="hr-HR" sz="2800" dirty="0">
                <a:latin typeface="Arial" charset="0"/>
              </a:rPr>
              <a:t>5 – 5 = </a:t>
            </a:r>
            <a:endParaRPr lang="hr-HR" sz="2400" dirty="0">
              <a:latin typeface="Tahoma" pitchFamily="34" charset="0"/>
            </a:endParaRP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3004759" y="5011665"/>
            <a:ext cx="2655647" cy="11023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2800" dirty="0">
                <a:latin typeface="Arial" charset="0"/>
              </a:rPr>
              <a:t> Izračunaj: </a:t>
            </a:r>
          </a:p>
          <a:p>
            <a:pPr algn="ctr"/>
            <a:r>
              <a:rPr lang="hr-HR" sz="2800" dirty="0">
                <a:latin typeface="Arial" charset="0"/>
              </a:rPr>
              <a:t>2 + 2 = </a:t>
            </a:r>
            <a:endParaRPr lang="hr-HR" sz="2400" dirty="0">
              <a:latin typeface="Tahoma" pitchFamily="34" charset="0"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2997255" y="3633606"/>
            <a:ext cx="2669875" cy="141231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4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2995512" y="5023154"/>
            <a:ext cx="2664894" cy="112598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5</a:t>
            </a: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5667241" y="2498457"/>
            <a:ext cx="2552749" cy="11667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3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5660151" y="365043"/>
            <a:ext cx="2544895" cy="113944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2400" dirty="0">
                <a:latin typeface="Tahoma" pitchFamily="34" charset="0"/>
              </a:rPr>
              <a:t>Rastavi broj:</a:t>
            </a:r>
          </a:p>
          <a:p>
            <a:pPr algn="ctr"/>
            <a:r>
              <a:rPr lang="hr-HR" sz="3600" dirty="0">
                <a:latin typeface="Tahoma" pitchFamily="34" charset="0"/>
              </a:rPr>
              <a:t>2 JE 1 i  __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678518" y="362187"/>
            <a:ext cx="2547638" cy="113206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1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5663829" y="1482210"/>
            <a:ext cx="2570691" cy="105203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2</a:t>
            </a: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5666773" y="3626800"/>
            <a:ext cx="2538273" cy="14049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x-none" sz="4000" dirty="0"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2400" dirty="0">
                <a:latin typeface="Arial" charset="0"/>
              </a:rPr>
              <a:t>Izračunaj: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x-none" sz="3600" dirty="0">
                <a:latin typeface="Arial" charset="0"/>
              </a:rPr>
              <a:t>5 – 2 =</a:t>
            </a:r>
          </a:p>
          <a:p>
            <a:pPr algn="ctr"/>
            <a:endParaRPr lang="hr-HR" sz="3200" dirty="0">
              <a:latin typeface="Tahoma" pitchFamily="34" charset="0"/>
            </a:endParaRP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5666773" y="3633806"/>
            <a:ext cx="2545561" cy="1377859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4</a:t>
            </a: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5665965" y="5013350"/>
            <a:ext cx="2572744" cy="113579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>
                <a:latin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059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6106" grpId="0" animBg="1"/>
      <p:bldP spid="46107" grpId="0" animBg="1"/>
      <p:bldP spid="46108" grpId="0" animBg="1"/>
      <p:bldP spid="46109" grpId="0" animBg="1"/>
      <p:bldP spid="46112" grpId="0" animBg="1"/>
      <p:bldP spid="461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362075"/>
          </a:xfrm>
        </p:spPr>
        <p:txBody>
          <a:bodyPr/>
          <a:lstStyle/>
          <a:p>
            <a:pPr algn="ctr"/>
            <a:r>
              <a:rPr lang="hr-HR" dirty="0"/>
              <a:t>PONAVLJANJE NAUČENOGA GRADIVA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73870"/>
            <a:ext cx="230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DANAS ĆEMO: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446050"/>
            <a:ext cx="3543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ZBRAJATI I ODUZIMATI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475" y="3807470"/>
            <a:ext cx="447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PRISJETITI SE BROJEVNE CRTE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3121670"/>
            <a:ext cx="368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USPOREĐIVATI BROJEVE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11" y="5029200"/>
            <a:ext cx="4232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600" b="1" dirty="0"/>
              <a:t>POSTATI SPREMNI ZA</a:t>
            </a:r>
          </a:p>
          <a:p>
            <a:pPr algn="ctr"/>
            <a:r>
              <a:rPr lang="hr-HR" sz="3600" b="1" dirty="0"/>
              <a:t> SUTRAŠNJI TEST.</a:t>
            </a:r>
          </a:p>
        </p:txBody>
      </p:sp>
    </p:spTree>
    <p:extLst>
      <p:ext uri="{BB962C8B-B14F-4D97-AF65-F5344CB8AC3E}">
        <p14:creationId xmlns:p14="http://schemas.microsoft.com/office/powerpoint/2010/main" val="15820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2172" y="965906"/>
            <a:ext cx="2966051" cy="1994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982677"/>
            <a:ext cx="2876962" cy="1977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519" y="330161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3301615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799" y="333098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354933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97039" y="330814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6077362" y="873523"/>
            <a:ext cx="3066638" cy="2086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800600"/>
            <a:ext cx="394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POKAŽI BROJ 4 NA BROJEVNOJ CRTI.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465" y="5322332"/>
            <a:ext cx="569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BROJEVI NALAZE IZMEĐU BROJA 1 I BROJA 4?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5846" y="5830631"/>
            <a:ext cx="5263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IZA BROJA 4?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8901"/>
            <a:ext cx="91440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58" y="1076440"/>
            <a:ext cx="1156175" cy="1625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000" y="1192733"/>
            <a:ext cx="116205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357" y="1356616"/>
            <a:ext cx="933048" cy="1109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898" y="942524"/>
            <a:ext cx="1973957" cy="20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5" grpId="0"/>
      <p:bldP spid="23" grpId="0"/>
      <p:bldP spid="24" grpId="0"/>
      <p:bldP spid="26" grpId="0" animBg="1"/>
      <p:bldP spid="16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09015" y="569096"/>
            <a:ext cx="2514600" cy="1760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155169" y="569096"/>
            <a:ext cx="2438401" cy="1760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288" y="288803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6969" y="2888033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8568" y="291740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6032131" y="459941"/>
            <a:ext cx="2777377" cy="1977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9169" y="294135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1622" y="2930419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4211472"/>
            <a:ext cx="394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POKAŽI BROJ 3 NA BROJEVNOJ CRTI.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385" y="4752016"/>
            <a:ext cx="4538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BROJEVI NALAZE ISPRED BROJA 3?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7433" y="5246840"/>
            <a:ext cx="5263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IZA BROJA 3?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37267" y="5756838"/>
            <a:ext cx="5263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IZA BROJA 4?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4" y="1559936"/>
            <a:ext cx="1109975" cy="853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43" y="692696"/>
            <a:ext cx="1164229" cy="8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583" y="985801"/>
            <a:ext cx="1203586" cy="9258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590" y="551157"/>
            <a:ext cx="1164229" cy="8955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922" y="983799"/>
            <a:ext cx="1203586" cy="9258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61" y="1283917"/>
            <a:ext cx="1109975" cy="8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5" grpId="0"/>
      <p:bldP spid="22" grpId="0" animBg="1"/>
      <p:bldP spid="23" grpId="0"/>
      <p:bldP spid="24" grpId="0"/>
      <p:bldP spid="18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3891" y="305261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2572" y="3052612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4171" y="308198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04772" y="310593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7225" y="309499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74" y="4657990"/>
            <a:ext cx="394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POKAŽI BROJ 2 NA BROJEVNOJ CRTI.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4987" y="5095224"/>
            <a:ext cx="5485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IZA BROJA 2?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3606" y="5533857"/>
            <a:ext cx="585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ISPRED BROJA 2?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5972231"/>
            <a:ext cx="572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ISPRED BROJA 1?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16912" r="29902" b="19039"/>
          <a:stretch/>
        </p:blipFill>
        <p:spPr>
          <a:xfrm>
            <a:off x="452861" y="990772"/>
            <a:ext cx="1306098" cy="1397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16912" r="29902" b="19039"/>
          <a:stretch/>
        </p:blipFill>
        <p:spPr>
          <a:xfrm>
            <a:off x="2137177" y="969388"/>
            <a:ext cx="1306098" cy="1397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16912" r="29902" b="19039"/>
          <a:stretch/>
        </p:blipFill>
        <p:spPr>
          <a:xfrm>
            <a:off x="3751723" y="911141"/>
            <a:ext cx="1306098" cy="139775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>
            <a:off x="3840262" y="635926"/>
            <a:ext cx="1371599" cy="1752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763242" y="562147"/>
            <a:ext cx="1371599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2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3" grpId="0"/>
      <p:bldP spid="24" grpId="0"/>
      <p:bldP spid="13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3518" y="384381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199" y="384381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798" y="387318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399" y="389713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06852" y="388620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357" y="5244035"/>
            <a:ext cx="394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POKAŽI BROJ 2 NA BROJEVNOJ CRTI.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074" y="5644145"/>
            <a:ext cx="4191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BROJEVI NALAZE IZA BROJA 2?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24349" y="6075241"/>
            <a:ext cx="4596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BROJEVI NALAZE ISPRED BROJA 2?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4" y="1628800"/>
            <a:ext cx="3338554" cy="144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87" y="1628800"/>
            <a:ext cx="333855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3" grpId="0"/>
      <p:bldP spid="24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3518" y="414465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199" y="4144655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798" y="417402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399" y="4197973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06852" y="418704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774" y="5468030"/>
            <a:ext cx="394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POKAŽI BROJ 1 NA BROJEVNOJ CRTI.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356" y="5868140"/>
            <a:ext cx="4144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BROJEVI NALAZE IZA BROJA 1?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3766" y="6266302"/>
            <a:ext cx="566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ISPRED BROJA 1?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3" y="728325"/>
            <a:ext cx="2552381" cy="3174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26" y="541354"/>
            <a:ext cx="2552381" cy="317460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758606" y="1713511"/>
            <a:ext cx="1371599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05200" y="1789711"/>
            <a:ext cx="1371599" cy="1752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3" grpId="0"/>
      <p:bldP spid="24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18890" y="298824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1296" y="2988243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3148" y="299695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8590" y="300561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7606" y="29882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0196" y="4333715"/>
            <a:ext cx="394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POKAŽI BROJ 0 NA BROJEVNOJ CRTI.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1104" y="4883051"/>
            <a:ext cx="4253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BROJEVI NALAZE IZA BROJA 0?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68428" y="5448140"/>
            <a:ext cx="5263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IZA BROJA 4?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5548" y="5977426"/>
            <a:ext cx="566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KOJI SE BROJ NALAZI NEPOSREDNO ISPRED BROJA 4?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4" y="427690"/>
            <a:ext cx="1147625" cy="17331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457199" y="497414"/>
            <a:ext cx="1371599" cy="1752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198" y="421214"/>
            <a:ext cx="1371599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35" y="402328"/>
            <a:ext cx="1147625" cy="173314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114872" y="475354"/>
            <a:ext cx="1371599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14873" y="551554"/>
            <a:ext cx="1371599" cy="1752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09" y="414788"/>
            <a:ext cx="1147625" cy="173314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3779255" y="590826"/>
            <a:ext cx="1371599" cy="1752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79254" y="514626"/>
            <a:ext cx="1371599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02" y="432431"/>
            <a:ext cx="1147625" cy="1733147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5529172" y="627754"/>
            <a:ext cx="1348576" cy="16984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6147" y="551554"/>
            <a:ext cx="1371599" cy="190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4" grpId="0"/>
      <p:bldP spid="28" grpId="0"/>
      <p:bldP spid="30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517</Words>
  <Application>Microsoft Office PowerPoint</Application>
  <PresentationFormat>On-screen Show (4:3)</PresentationFormat>
  <Paragraphs>171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Office Theme</vt:lpstr>
      <vt:lpstr>MATEMATIKA</vt:lpstr>
      <vt:lpstr>PowerPoint Presentation</vt:lpstr>
      <vt:lpstr>PONAVLJANJE NAUČENOGA GRADIVA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Bara</dc:creator>
  <cp:lastModifiedBy>Maja Jelić-Kolar</cp:lastModifiedBy>
  <cp:revision>87</cp:revision>
  <dcterms:created xsi:type="dcterms:W3CDTF">2006-08-16T00:00:00Z</dcterms:created>
  <dcterms:modified xsi:type="dcterms:W3CDTF">2017-02-08T14:24:36Z</dcterms:modified>
</cp:coreProperties>
</file>