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3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5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09" r:id="rId6"/>
    <p:sldLayoutId id="2147483705" r:id="rId7"/>
    <p:sldLayoutId id="2147483706" r:id="rId8"/>
    <p:sldLayoutId id="2147483707" r:id="rId9"/>
    <p:sldLayoutId id="2147483708" r:id="rId10"/>
    <p:sldLayoutId id="214748371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9A30-F429-4967-81E8-45F6757C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967903" cy="6857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FBFB9D3-7D34-4948-B4D0-73E7B6E5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949" y="-54949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64BFDA-0C18-4D56-B6CA-F59F8AF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2754999"/>
            <a:ext cx="4348578" cy="2005262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Algerian" panose="04020705040A02060702" pitchFamily="82" charset="0"/>
              </a:rPr>
              <a:t>MNOŽI I DIJELI - POVEZANO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85782-32E3-C8C9-CF94-2D4FFFD3A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1" r="23970"/>
          <a:stretch/>
        </p:blipFill>
        <p:spPr>
          <a:xfrm>
            <a:off x="6967903" y="-14"/>
            <a:ext cx="5236733" cy="6858000"/>
          </a:xfrm>
          <a:prstGeom prst="rect">
            <a:avLst/>
          </a:prstGeom>
        </p:spPr>
      </p:pic>
      <p:sp>
        <p:nvSpPr>
          <p:cNvPr id="10" name="Podnaslov 2">
            <a:extLst>
              <a:ext uri="{FF2B5EF4-FFF2-40B4-BE49-F238E27FC236}">
                <a16:creationId xmlns:a16="http://schemas.microsoft.com/office/drawing/2014/main" id="{DBF0D2D8-AEA9-4908-BF43-74A3D13881CA}"/>
              </a:ext>
            </a:extLst>
          </p:cNvPr>
          <p:cNvSpPr txBox="1">
            <a:spLocks/>
          </p:cNvSpPr>
          <p:nvPr/>
        </p:nvSpPr>
        <p:spPr>
          <a:xfrm>
            <a:off x="9243307" y="6207508"/>
            <a:ext cx="2506197" cy="498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Ksenija Petrlin - Jurić</a:t>
            </a:r>
          </a:p>
        </p:txBody>
      </p:sp>
    </p:spTree>
    <p:extLst>
      <p:ext uri="{BB962C8B-B14F-4D97-AF65-F5344CB8AC3E}">
        <p14:creationId xmlns:p14="http://schemas.microsoft.com/office/powerpoint/2010/main" val="943471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6EF0107-995A-4574-9B33-27C18891E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05" y="3191618"/>
            <a:ext cx="1322451" cy="19137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A80D64C-E741-4DDB-AF48-53E0A936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8" y="1061665"/>
            <a:ext cx="1333482" cy="18669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499D25-9929-4201-9F09-2628F508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66" y="3267818"/>
            <a:ext cx="1251168" cy="19137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733C455-20AC-423E-8801-952E5D0D9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38" y="3229718"/>
            <a:ext cx="1221027" cy="198998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4F97D8E-AFFE-4BDE-876B-8BCF6A5A5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66" y="1061663"/>
            <a:ext cx="1180337" cy="186690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EB003FA-8846-4822-9E8D-BA24141DA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39" y="1061662"/>
            <a:ext cx="1221027" cy="1866901"/>
          </a:xfrm>
          <a:prstGeom prst="rect">
            <a:avLst/>
          </a:prstGeom>
        </p:spPr>
      </p:pic>
      <p:pic>
        <p:nvPicPr>
          <p:cNvPr id="20" name="Slika 19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EDA5BB1C-5AF1-4A52-89FF-FB47BC531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" y="3067050"/>
            <a:ext cx="3790950" cy="3790950"/>
          </a:xfrm>
          <a:prstGeom prst="rect">
            <a:avLst/>
          </a:prstGeom>
        </p:spPr>
      </p:pic>
      <p:sp>
        <p:nvSpPr>
          <p:cNvPr id="21" name="Oblačić za govor: ovalni 20">
            <a:extLst>
              <a:ext uri="{FF2B5EF4-FFF2-40B4-BE49-F238E27FC236}">
                <a16:creationId xmlns:a16="http://schemas.microsoft.com/office/drawing/2014/main" id="{BEC3A246-DB0C-4E00-8650-38766AE4691A}"/>
              </a:ext>
            </a:extLst>
          </p:cNvPr>
          <p:cNvSpPr/>
          <p:nvPr/>
        </p:nvSpPr>
        <p:spPr>
          <a:xfrm>
            <a:off x="985421" y="504958"/>
            <a:ext cx="4594831" cy="2423605"/>
          </a:xfrm>
          <a:prstGeom prst="wedgeEllipseCallout">
            <a:avLst>
              <a:gd name="adj1" fmla="val -28934"/>
              <a:gd name="adj2" fmla="val 83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Promotri kravate!</a:t>
            </a:r>
          </a:p>
          <a:p>
            <a:r>
              <a:rPr lang="hr-HR" dirty="0"/>
              <a:t>Koliko ih ima?</a:t>
            </a:r>
          </a:p>
          <a:p>
            <a:r>
              <a:rPr lang="hr-HR" dirty="0"/>
              <a:t>Kako to možemo izračunati?</a:t>
            </a:r>
          </a:p>
          <a:p>
            <a:r>
              <a:rPr lang="hr-HR" dirty="0"/>
              <a:t>Možemo izračunati na dva načina.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65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6EF0107-995A-4574-9B33-27C18891E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77" y="3236006"/>
            <a:ext cx="1322451" cy="19137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A80D64C-E741-4DDB-AF48-53E0A936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19" y="1061664"/>
            <a:ext cx="1333482" cy="18669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499D25-9929-4201-9F09-2628F508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38" y="3312206"/>
            <a:ext cx="1251168" cy="19137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733C455-20AC-423E-8801-952E5D0D9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910" y="3274106"/>
            <a:ext cx="1221027" cy="198998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4F97D8E-AFFE-4BDE-876B-8BCF6A5A5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43" y="1061660"/>
            <a:ext cx="1180337" cy="186690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EB003FA-8846-4822-9E8D-BA24141DA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910" y="1061661"/>
            <a:ext cx="1221027" cy="1866901"/>
          </a:xfrm>
          <a:prstGeom prst="rect">
            <a:avLst/>
          </a:prstGeom>
        </p:spPr>
      </p:pic>
      <p:pic>
        <p:nvPicPr>
          <p:cNvPr id="20" name="Slika 19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EDA5BB1C-5AF1-4A52-89FF-FB47BC531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" y="3067050"/>
            <a:ext cx="3790950" cy="3790950"/>
          </a:xfrm>
          <a:prstGeom prst="rect">
            <a:avLst/>
          </a:prstGeom>
        </p:spPr>
      </p:pic>
      <p:sp>
        <p:nvSpPr>
          <p:cNvPr id="21" name="Oblačić za govor: ovalni 20">
            <a:extLst>
              <a:ext uri="{FF2B5EF4-FFF2-40B4-BE49-F238E27FC236}">
                <a16:creationId xmlns:a16="http://schemas.microsoft.com/office/drawing/2014/main" id="{BEC3A246-DB0C-4E00-8650-38766AE4691A}"/>
              </a:ext>
            </a:extLst>
          </p:cNvPr>
          <p:cNvSpPr/>
          <p:nvPr/>
        </p:nvSpPr>
        <p:spPr>
          <a:xfrm>
            <a:off x="550416" y="736847"/>
            <a:ext cx="5024761" cy="2077375"/>
          </a:xfrm>
          <a:prstGeom prst="wedgeEllipseCallout">
            <a:avLst>
              <a:gd name="adj1" fmla="val -28934"/>
              <a:gd name="adj2" fmla="val 83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dirty="0"/>
              <a:t>NAČIN</a:t>
            </a:r>
          </a:p>
          <a:p>
            <a:r>
              <a:rPr lang="hr-HR" dirty="0"/>
              <a:t>DVA RETKA PO TRI KRAVATE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76CAF27-83A3-4F15-8CAF-2DEE2525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902" y="1995112"/>
            <a:ext cx="140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dirty="0">
                <a:solidFill>
                  <a:schemeClr val="bg1"/>
                </a:solidFill>
                <a:latin typeface="Calibri" panose="020F0502020204030204" pitchFamily="34" charset="0"/>
              </a:rPr>
              <a:t>2 ∙ 3 = 6</a:t>
            </a:r>
          </a:p>
        </p:txBody>
      </p:sp>
    </p:spTree>
    <p:extLst>
      <p:ext uri="{BB962C8B-B14F-4D97-AF65-F5344CB8AC3E}">
        <p14:creationId xmlns:p14="http://schemas.microsoft.com/office/powerpoint/2010/main" val="3421450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6EF0107-995A-4574-9B33-27C18891E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11" y="3229718"/>
            <a:ext cx="1322451" cy="191378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499D25-9929-4201-9F09-2628F508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66" y="3267818"/>
            <a:ext cx="1251168" cy="19137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733C455-20AC-423E-8801-952E5D0D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38" y="3229718"/>
            <a:ext cx="1221027" cy="198998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4F97D8E-AFFE-4BDE-876B-8BCF6A5A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66" y="1061663"/>
            <a:ext cx="1180337" cy="186690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EB003FA-8846-4822-9E8D-BA24141DA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38" y="1059298"/>
            <a:ext cx="1221027" cy="1866901"/>
          </a:xfrm>
          <a:prstGeom prst="rect">
            <a:avLst/>
          </a:prstGeom>
        </p:spPr>
      </p:pic>
      <p:pic>
        <p:nvPicPr>
          <p:cNvPr id="20" name="Slika 19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EDA5BB1C-5AF1-4A52-89FF-FB47BC531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" y="3067050"/>
            <a:ext cx="3790950" cy="3790950"/>
          </a:xfrm>
          <a:prstGeom prst="rect">
            <a:avLst/>
          </a:prstGeom>
        </p:spPr>
      </p:pic>
      <p:sp>
        <p:nvSpPr>
          <p:cNvPr id="21" name="Oblačić za govor: ovalni 20">
            <a:extLst>
              <a:ext uri="{FF2B5EF4-FFF2-40B4-BE49-F238E27FC236}">
                <a16:creationId xmlns:a16="http://schemas.microsoft.com/office/drawing/2014/main" id="{BEC3A246-DB0C-4E00-8650-38766AE4691A}"/>
              </a:ext>
            </a:extLst>
          </p:cNvPr>
          <p:cNvSpPr/>
          <p:nvPr/>
        </p:nvSpPr>
        <p:spPr>
          <a:xfrm>
            <a:off x="248576" y="736847"/>
            <a:ext cx="5326602" cy="2077375"/>
          </a:xfrm>
          <a:prstGeom prst="wedgeEllipseCallout">
            <a:avLst>
              <a:gd name="adj1" fmla="val -18434"/>
              <a:gd name="adj2" fmla="val 86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 NAČIN</a:t>
            </a:r>
          </a:p>
          <a:p>
            <a:r>
              <a:rPr lang="hr-HR" dirty="0"/>
              <a:t> TRI STUPCA PO DVIJE KRAVATE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76CAF27-83A3-4F15-8CAF-2DEE2525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902" y="1995112"/>
            <a:ext cx="140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dirty="0">
                <a:solidFill>
                  <a:schemeClr val="bg1"/>
                </a:solidFill>
                <a:latin typeface="Calibri" panose="020F0502020204030204" pitchFamily="34" charset="0"/>
              </a:rPr>
              <a:t>3 ∙ 2 = 6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EEBC9EF7-EB8C-4054-8518-649A0E1B3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13" y="1059299"/>
            <a:ext cx="1333482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6EF0107-995A-4574-9B33-27C18891E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21" y="3385447"/>
            <a:ext cx="1322451" cy="19137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A80D64C-E741-4DDB-AF48-53E0A936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20" y="990641"/>
            <a:ext cx="1333482" cy="18669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499D25-9929-4201-9F09-2628F508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81" y="3423547"/>
            <a:ext cx="1251168" cy="19137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733C455-20AC-423E-8801-952E5D0D9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54" y="3423547"/>
            <a:ext cx="1221027" cy="198998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4F97D8E-AFFE-4BDE-876B-8BCF6A5A5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81" y="990642"/>
            <a:ext cx="1180337" cy="186690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EB003FA-8846-4822-9E8D-BA24141DA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54" y="990641"/>
            <a:ext cx="1221027" cy="1866901"/>
          </a:xfrm>
          <a:prstGeom prst="rect">
            <a:avLst/>
          </a:prstGeom>
        </p:spPr>
      </p:pic>
      <p:pic>
        <p:nvPicPr>
          <p:cNvPr id="20" name="Slika 19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EDA5BB1C-5AF1-4A52-89FF-FB47BC531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" y="3084805"/>
            <a:ext cx="3790950" cy="3790950"/>
          </a:xfrm>
          <a:prstGeom prst="rect">
            <a:avLst/>
          </a:prstGeom>
        </p:spPr>
      </p:pic>
      <p:sp>
        <p:nvSpPr>
          <p:cNvPr id="21" name="Oblačić za govor: ovalni 20">
            <a:extLst>
              <a:ext uri="{FF2B5EF4-FFF2-40B4-BE49-F238E27FC236}">
                <a16:creationId xmlns:a16="http://schemas.microsoft.com/office/drawing/2014/main" id="{BEC3A246-DB0C-4E00-8650-38766AE4691A}"/>
              </a:ext>
            </a:extLst>
          </p:cNvPr>
          <p:cNvSpPr/>
          <p:nvPr/>
        </p:nvSpPr>
        <p:spPr>
          <a:xfrm>
            <a:off x="252532" y="213064"/>
            <a:ext cx="5553464" cy="3016654"/>
          </a:xfrm>
          <a:prstGeom prst="wedgeEllipseCallout">
            <a:avLst>
              <a:gd name="adj1" fmla="val -24921"/>
              <a:gd name="adj2" fmla="val 57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dirty="0"/>
              <a:t>AKO ŠEST KRAVATA PODIJELIMO U DVIJE SKUPINE, KOLIKO ĆE IH BITI U SVAKOJ?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U SVAKOJ SKUPINI BIT ĆE TRI KRAVATE.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76CAF27-83A3-4F15-8CAF-2DEE2525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743" y="1533447"/>
            <a:ext cx="140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dirty="0">
                <a:solidFill>
                  <a:schemeClr val="bg1"/>
                </a:solidFill>
                <a:latin typeface="Calibri" panose="020F0502020204030204" pitchFamily="34" charset="0"/>
              </a:rPr>
              <a:t>6 : 2 = 3</a:t>
            </a:r>
          </a:p>
        </p:txBody>
      </p:sp>
    </p:spTree>
    <p:extLst>
      <p:ext uri="{BB962C8B-B14F-4D97-AF65-F5344CB8AC3E}">
        <p14:creationId xmlns:p14="http://schemas.microsoft.com/office/powerpoint/2010/main" val="2467271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6EF0107-995A-4574-9B33-27C18891E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05" y="3191618"/>
            <a:ext cx="1322451" cy="19137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A80D64C-E741-4DDB-AF48-53E0A936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8" y="1061665"/>
            <a:ext cx="1333482" cy="18669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499D25-9929-4201-9F09-2628F508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66" y="3267818"/>
            <a:ext cx="1251168" cy="19137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733C455-20AC-423E-8801-952E5D0D9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38" y="3229718"/>
            <a:ext cx="1221027" cy="198998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4F97D8E-AFFE-4BDE-876B-8BCF6A5A5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66" y="1061662"/>
            <a:ext cx="1180337" cy="186690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EB003FA-8846-4822-9E8D-BA24141DA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39" y="1061662"/>
            <a:ext cx="1221027" cy="1866901"/>
          </a:xfrm>
          <a:prstGeom prst="rect">
            <a:avLst/>
          </a:prstGeom>
        </p:spPr>
      </p:pic>
      <p:pic>
        <p:nvPicPr>
          <p:cNvPr id="20" name="Slika 19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EDA5BB1C-5AF1-4A52-89FF-FB47BC531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" y="3067050"/>
            <a:ext cx="3790950" cy="3790950"/>
          </a:xfrm>
          <a:prstGeom prst="rect">
            <a:avLst/>
          </a:prstGeom>
        </p:spPr>
      </p:pic>
      <p:sp>
        <p:nvSpPr>
          <p:cNvPr id="21" name="Oblačić za govor: ovalni 20">
            <a:extLst>
              <a:ext uri="{FF2B5EF4-FFF2-40B4-BE49-F238E27FC236}">
                <a16:creationId xmlns:a16="http://schemas.microsoft.com/office/drawing/2014/main" id="{BEC3A246-DB0C-4E00-8650-38766AE4691A}"/>
              </a:ext>
            </a:extLst>
          </p:cNvPr>
          <p:cNvSpPr/>
          <p:nvPr/>
        </p:nvSpPr>
        <p:spPr>
          <a:xfrm>
            <a:off x="252532" y="213064"/>
            <a:ext cx="5553464" cy="3016654"/>
          </a:xfrm>
          <a:prstGeom prst="wedgeEllipseCallout">
            <a:avLst>
              <a:gd name="adj1" fmla="val -24921"/>
              <a:gd name="adj2" fmla="val 57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dirty="0"/>
              <a:t>AKO ŠEST KRAVATA PODIJELIMO U TRI SKUPINE, KOLIKO ĆE IH BITI U SVAKOJ?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U SVAKOJ SKUPINI BIT ĆE DVIJE KRAVATE.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76CAF27-83A3-4F15-8CAF-2DEE25256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743" y="1533447"/>
            <a:ext cx="140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dirty="0">
                <a:solidFill>
                  <a:schemeClr val="bg1"/>
                </a:solidFill>
                <a:latin typeface="Calibri" panose="020F0502020204030204" pitchFamily="34" charset="0"/>
              </a:rPr>
              <a:t>6 : 3 = 2</a:t>
            </a:r>
          </a:p>
        </p:txBody>
      </p:sp>
    </p:spTree>
    <p:extLst>
      <p:ext uri="{BB962C8B-B14F-4D97-AF65-F5344CB8AC3E}">
        <p14:creationId xmlns:p14="http://schemas.microsoft.com/office/powerpoint/2010/main" val="65855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CB325A20-CA97-4D73-BDCC-ABCB17A5B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0" y="3056405"/>
            <a:ext cx="3790950" cy="3790950"/>
          </a:xfrm>
          <a:prstGeom prst="rect">
            <a:avLst/>
          </a:prstGeom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78E3F765-BF41-4F08-BFC2-4F027F98BF14}"/>
              </a:ext>
            </a:extLst>
          </p:cNvPr>
          <p:cNvSpPr/>
          <p:nvPr/>
        </p:nvSpPr>
        <p:spPr>
          <a:xfrm>
            <a:off x="252532" y="155914"/>
            <a:ext cx="5553464" cy="3016654"/>
          </a:xfrm>
          <a:prstGeom prst="wedgeEllipseCallout">
            <a:avLst>
              <a:gd name="adj1" fmla="val -24921"/>
              <a:gd name="adj2" fmla="val 57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pPr>
              <a:lnSpc>
                <a:spcPct val="150000"/>
              </a:lnSpc>
            </a:pPr>
            <a:r>
              <a:rPr lang="hr-HR" sz="2400" b="1" dirty="0"/>
              <a:t>POGLEDAJTE KAKO JE POVEZANO MNOŽENJE I DIJELJENJE!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E234609-0D02-4DFD-B20C-723F81571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914" y="1856209"/>
            <a:ext cx="2405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800" dirty="0">
                <a:solidFill>
                  <a:srgbClr val="0070C0"/>
                </a:solidFill>
                <a:latin typeface="Calibri" panose="020F0502020204030204" pitchFamily="34" charset="0"/>
              </a:rPr>
              <a:t>6 </a:t>
            </a:r>
            <a:r>
              <a:rPr lang="hr-HR" altLang="sr-Latn-RS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hr-HR" altLang="sr-Latn-R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hr-HR" altLang="sr-Latn-RS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hr-HR" altLang="sr-Latn-RS" sz="4800" dirty="0">
                <a:solidFill>
                  <a:srgbClr val="00B050"/>
                </a:solidFill>
                <a:latin typeface="Calibri" panose="020F0502020204030204" pitchFamily="34" charset="0"/>
              </a:rPr>
              <a:t>3</a:t>
            </a:r>
            <a:endParaRPr lang="hr-HR" altLang="sr-Latn-RS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4447FD7-309C-4C59-AD6D-A87F0764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914" y="2520375"/>
            <a:ext cx="2405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800" dirty="0">
                <a:solidFill>
                  <a:srgbClr val="0070C0"/>
                </a:solidFill>
                <a:latin typeface="Calibri" panose="020F0502020204030204" pitchFamily="34" charset="0"/>
              </a:rPr>
              <a:t>6 </a:t>
            </a:r>
            <a:r>
              <a:rPr lang="hr-HR" altLang="sr-Latn-RS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hr-HR" altLang="sr-Latn-RS" sz="4800" dirty="0">
                <a:solidFill>
                  <a:srgbClr val="00B050"/>
                </a:solidFill>
                <a:latin typeface="Calibri" panose="020F0502020204030204" pitchFamily="34" charset="0"/>
              </a:rPr>
              <a:t>3</a:t>
            </a:r>
            <a:r>
              <a:rPr lang="hr-HR" altLang="sr-Latn-RS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hr-HR" altLang="sr-Latn-R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</a:t>
            </a:r>
            <a:endParaRPr lang="hr-HR" altLang="sr-Latn-RS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27AE729-DF07-4D06-982F-ED7E2C929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414" y="1192042"/>
            <a:ext cx="2405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hr-HR" altLang="sr-Latn-RS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∙ </a:t>
            </a:r>
            <a:r>
              <a:rPr lang="hr-HR" altLang="sr-Latn-RS" sz="4800" dirty="0">
                <a:solidFill>
                  <a:srgbClr val="00B050"/>
                </a:solidFill>
                <a:latin typeface="Calibri" panose="020F0502020204030204" pitchFamily="34" charset="0"/>
              </a:rPr>
              <a:t>3</a:t>
            </a:r>
            <a:r>
              <a:rPr lang="hr-HR" altLang="sr-Latn-RS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hr-HR" altLang="sr-Latn-RS" sz="4800" dirty="0">
                <a:solidFill>
                  <a:srgbClr val="0070C0"/>
                </a:solidFill>
                <a:latin typeface="Calibri" panose="020F0502020204030204" pitchFamily="34" charset="0"/>
              </a:rPr>
              <a:t>6</a:t>
            </a:r>
            <a:endParaRPr lang="hr-HR" altLang="sr-Latn-RS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90AFAF1-EEA1-4A30-AD5E-6D6E9A06818C}"/>
              </a:ext>
            </a:extLst>
          </p:cNvPr>
          <p:cNvSpPr txBox="1"/>
          <p:nvPr/>
        </p:nvSpPr>
        <p:spPr>
          <a:xfrm>
            <a:off x="3320248" y="4259514"/>
            <a:ext cx="7874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Ako </a:t>
            </a:r>
            <a:r>
              <a:rPr lang="hr-HR" sz="2000" b="1" dirty="0">
                <a:solidFill>
                  <a:srgbClr val="0070C0"/>
                </a:solidFill>
              </a:rPr>
              <a:t>umnožak</a:t>
            </a:r>
            <a:r>
              <a:rPr lang="hr-HR" sz="2000" dirty="0"/>
              <a:t> podijelimo </a:t>
            </a:r>
            <a:r>
              <a:rPr lang="hr-H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prvim faktorom</a:t>
            </a:r>
            <a:r>
              <a:rPr lang="hr-HR" sz="2000" dirty="0"/>
              <a:t>, rezultat će biti </a:t>
            </a:r>
            <a:r>
              <a:rPr lang="hr-HR" sz="2000" b="1" dirty="0">
                <a:solidFill>
                  <a:srgbClr val="00B050"/>
                </a:solidFill>
              </a:rPr>
              <a:t>drugi faktor.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Ako </a:t>
            </a:r>
            <a:r>
              <a:rPr lang="hr-HR" sz="2000" b="1" dirty="0">
                <a:solidFill>
                  <a:srgbClr val="0070C0"/>
                </a:solidFill>
              </a:rPr>
              <a:t>umnožak</a:t>
            </a:r>
            <a:r>
              <a:rPr lang="hr-HR" sz="2000" dirty="0"/>
              <a:t> podijelimo </a:t>
            </a:r>
            <a:r>
              <a:rPr lang="hr-HR" sz="2000" b="1" dirty="0">
                <a:solidFill>
                  <a:srgbClr val="00B050"/>
                </a:solidFill>
              </a:rPr>
              <a:t>drugim faktorom</a:t>
            </a:r>
            <a:r>
              <a:rPr lang="hr-HR" sz="2000" dirty="0"/>
              <a:t>, rezultat će biti </a:t>
            </a:r>
            <a:r>
              <a:rPr lang="hr-H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prvi faktor.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1410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locks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2"/>
      </a:lt2>
      <a:accent1>
        <a:srgbClr val="C34D7E"/>
      </a:accent1>
      <a:accent2>
        <a:srgbClr val="B13B9D"/>
      </a:accent2>
      <a:accent3>
        <a:srgbClr val="A64DC3"/>
      </a:accent3>
      <a:accent4>
        <a:srgbClr val="633BB1"/>
      </a:accent4>
      <a:accent5>
        <a:srgbClr val="4D56C3"/>
      </a:accent5>
      <a:accent6>
        <a:srgbClr val="3B76B1"/>
      </a:accent6>
      <a:hlink>
        <a:srgbClr val="675EC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74</TotalTime>
  <Words>155</Words>
  <Application>Microsoft Office PowerPoint</Application>
  <PresentationFormat>Široki zaslon</PresentationFormat>
  <Paragraphs>31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Algerian</vt:lpstr>
      <vt:lpstr>Arial</vt:lpstr>
      <vt:lpstr>Avenir Next LT Pro</vt:lpstr>
      <vt:lpstr>Avenir Next LT Pro Light</vt:lpstr>
      <vt:lpstr>Calibri</vt:lpstr>
      <vt:lpstr>BlocksVTI</vt:lpstr>
      <vt:lpstr>MNOŽI I DIJELI - POVEZANO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MNOŽI I DIJELI - POVEZANO</dc:title>
  <dc:creator>Ksenija Petrlin Jurić</dc:creator>
  <cp:lastModifiedBy>Ksenija Petrlin Jurić</cp:lastModifiedBy>
  <cp:revision>1</cp:revision>
  <dcterms:created xsi:type="dcterms:W3CDTF">2022-04-20T17:59:53Z</dcterms:created>
  <dcterms:modified xsi:type="dcterms:W3CDTF">2022-04-20T19:14:53Z</dcterms:modified>
</cp:coreProperties>
</file>