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</p:sldMasterIdLst>
  <p:notesMasterIdLst>
    <p:notesMasterId r:id="rId16"/>
  </p:notesMasterIdLst>
  <p:sldIdLst>
    <p:sldId id="256" r:id="rId2"/>
    <p:sldId id="346" r:id="rId3"/>
    <p:sldId id="347" r:id="rId4"/>
    <p:sldId id="348" r:id="rId5"/>
    <p:sldId id="349" r:id="rId6"/>
    <p:sldId id="337" r:id="rId7"/>
    <p:sldId id="350" r:id="rId8"/>
    <p:sldId id="351" r:id="rId9"/>
    <p:sldId id="352" r:id="rId10"/>
    <p:sldId id="343" r:id="rId11"/>
    <p:sldId id="335" r:id="rId12"/>
    <p:sldId id="353" r:id="rId13"/>
    <p:sldId id="333" r:id="rId14"/>
    <p:sldId id="272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FFFFFF"/>
    <a:srgbClr val="005696"/>
    <a:srgbClr val="663300"/>
    <a:srgbClr val="996633"/>
    <a:srgbClr val="FF6600"/>
    <a:srgbClr val="FFFFCC"/>
    <a:srgbClr val="FFCC99"/>
    <a:srgbClr val="D4A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454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678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407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1143000" y="274638"/>
            <a:ext cx="7543800" cy="5851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46239E-AF1A-4626-B494-4467B645C6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035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262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93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775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11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058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973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182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257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325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1780" y="404664"/>
            <a:ext cx="5853336" cy="9235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Moja županija</a:t>
            </a:r>
          </a:p>
        </p:txBody>
      </p:sp>
      <p:pic>
        <p:nvPicPr>
          <p:cNvPr id="4099" name="Picture 3" descr="C:\Users\Korisnik\Pictures\My Scans\Slike za prezentacije\scan0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3930373" cy="399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slov 2"/>
          <p:cNvSpPr>
            <a:spLocks noGrp="1"/>
          </p:cNvSpPr>
          <p:nvPr/>
        </p:nvSpPr>
        <p:spPr>
          <a:xfrm>
            <a:off x="2987824" y="6165304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miješeno lice 12"/>
          <p:cNvSpPr/>
          <p:nvPr/>
        </p:nvSpPr>
        <p:spPr>
          <a:xfrm>
            <a:off x="1781690" y="1844823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Nasmiješeno lice 13"/>
          <p:cNvSpPr/>
          <p:nvPr/>
        </p:nvSpPr>
        <p:spPr>
          <a:xfrm>
            <a:off x="5198625" y="2484954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Izmjenična obrada 6"/>
          <p:cNvSpPr/>
          <p:nvPr/>
        </p:nvSpPr>
        <p:spPr>
          <a:xfrm>
            <a:off x="4860032" y="2412021"/>
            <a:ext cx="2232248" cy="864096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banke</a:t>
            </a:r>
          </a:p>
        </p:txBody>
      </p:sp>
      <p:sp>
        <p:nvSpPr>
          <p:cNvPr id="12" name="Nasmiješeno lice 11"/>
          <p:cNvSpPr/>
          <p:nvPr/>
        </p:nvSpPr>
        <p:spPr>
          <a:xfrm>
            <a:off x="1817681" y="3679984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Nasmiješeno lice 14"/>
          <p:cNvSpPr/>
          <p:nvPr/>
        </p:nvSpPr>
        <p:spPr>
          <a:xfrm>
            <a:off x="5292080" y="4367879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Nasmiješeno lice 9"/>
          <p:cNvSpPr/>
          <p:nvPr/>
        </p:nvSpPr>
        <p:spPr>
          <a:xfrm>
            <a:off x="1781690" y="5430929"/>
            <a:ext cx="684076" cy="71823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hr-HR" dirty="0"/>
              <a:t>Izbaci uljeza! 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1043608" y="1770965"/>
            <a:ext cx="2160240" cy="865947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trgovine</a:t>
            </a:r>
          </a:p>
        </p:txBody>
      </p:sp>
      <p:sp>
        <p:nvSpPr>
          <p:cNvPr id="6" name="Dijagram toka: Izmjenična obrada 5"/>
          <p:cNvSpPr/>
          <p:nvPr/>
        </p:nvSpPr>
        <p:spPr>
          <a:xfrm>
            <a:off x="1205626" y="5430929"/>
            <a:ext cx="2232248" cy="792088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muzeji</a:t>
            </a:r>
          </a:p>
        </p:txBody>
      </p:sp>
      <p:sp>
        <p:nvSpPr>
          <p:cNvPr id="8" name="Dijagram toka: Izmjenična obrada 7"/>
          <p:cNvSpPr/>
          <p:nvPr/>
        </p:nvSpPr>
        <p:spPr>
          <a:xfrm>
            <a:off x="4716016" y="4258942"/>
            <a:ext cx="2088232" cy="936104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tržnice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1205626" y="3642130"/>
            <a:ext cx="2232248" cy="793938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hoteli</a:t>
            </a:r>
          </a:p>
        </p:txBody>
      </p:sp>
    </p:spTree>
    <p:extLst>
      <p:ext uri="{BB962C8B-B14F-4D97-AF65-F5344CB8AC3E}">
        <p14:creationId xmlns:p14="http://schemas.microsoft.com/office/powerpoint/2010/main" val="36586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hr-HR" sz="3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Napiši slovo ispred pripadajuće riječi.</a:t>
            </a:r>
            <a:br>
              <a:rPr lang="hr-HR" sz="3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endParaRPr lang="hr-HR" sz="36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sz="45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4500" dirty="0">
                <a:solidFill>
                  <a:schemeClr val="accent4">
                    <a:lumMod val="50000"/>
                  </a:schemeClr>
                </a:solidFill>
              </a:rPr>
              <a:t>a) župan                                        </a:t>
            </a:r>
          </a:p>
          <a:p>
            <a:pPr marL="0" indent="0">
              <a:buNone/>
            </a:pPr>
            <a:endParaRPr lang="hr-HR" sz="45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4500" dirty="0">
                <a:solidFill>
                  <a:schemeClr val="accent4">
                    <a:lumMod val="50000"/>
                  </a:schemeClr>
                </a:solidFill>
              </a:rPr>
              <a:t>b) načelnik</a:t>
            </a:r>
          </a:p>
          <a:p>
            <a:pPr marL="0" indent="0">
              <a:buNone/>
            </a:pPr>
            <a:endParaRPr lang="hr-HR" sz="45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4500" dirty="0">
                <a:solidFill>
                  <a:schemeClr val="accent4">
                    <a:lumMod val="50000"/>
                  </a:schemeClr>
                </a:solidFill>
              </a:rPr>
              <a:t>c)  gradonačelnik                                     </a:t>
            </a:r>
          </a:p>
          <a:p>
            <a:pPr marL="0" indent="0">
              <a:buNone/>
            </a:pPr>
            <a:endParaRPr lang="hr-HR" sz="4000" dirty="0">
              <a:solidFill>
                <a:srgbClr val="005696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860034" y="1372993"/>
            <a:ext cx="4283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00206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grad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860033" y="349139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00206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manje naselje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4860033" y="2420888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00206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županija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4900674" y="1364932"/>
            <a:ext cx="819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c)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4919714" y="2393998"/>
            <a:ext cx="80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a)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4913195" y="3511141"/>
            <a:ext cx="80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4546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isnik\Pictures\My Scans\Slike za prezentacije\scan01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5519213" cy="560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51520" y="1772816"/>
            <a:ext cx="19046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chemeClr val="accent1">
                    <a:lumMod val="50000"/>
                  </a:schemeClr>
                </a:solidFill>
              </a:rPr>
              <a:t>Pronađi </a:t>
            </a:r>
          </a:p>
          <a:p>
            <a:r>
              <a:rPr lang="hr-HR" sz="3200" dirty="0">
                <a:solidFill>
                  <a:schemeClr val="accent1">
                    <a:lumMod val="50000"/>
                  </a:schemeClr>
                </a:solidFill>
              </a:rPr>
              <a:t>svoju</a:t>
            </a:r>
          </a:p>
          <a:p>
            <a:r>
              <a:rPr lang="hr-HR" sz="3200" dirty="0">
                <a:solidFill>
                  <a:schemeClr val="accent1">
                    <a:lumMod val="50000"/>
                  </a:schemeClr>
                </a:solidFill>
              </a:rPr>
              <a:t>županiju!</a:t>
            </a:r>
          </a:p>
        </p:txBody>
      </p:sp>
    </p:spTree>
    <p:extLst>
      <p:ext uri="{BB962C8B-B14F-4D97-AF65-F5344CB8AC3E}">
        <p14:creationId xmlns:p14="http://schemas.microsoft.com/office/powerpoint/2010/main" val="366440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98485759"/>
              </p:ext>
            </p:extLst>
          </p:nvPr>
        </p:nvGraphicFramePr>
        <p:xfrm>
          <a:off x="601663" y="333375"/>
          <a:ext cx="9658350" cy="6165852"/>
        </p:xfrm>
        <a:graphic>
          <a:graphicData uri="http://schemas.openxmlformats.org/drawingml/2006/table">
            <a:tbl>
              <a:tblPr/>
              <a:tblGrid>
                <a:gridCol w="267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POLICIJA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PROSVJETNO SREDIŠTE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UPRAVLJA ŽUPANIJOM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VATROGASCI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PROMETNO SREDIŠTE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U ŽUPANIJSKOM SREDIŠTU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HITNA POMOĆ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ZDRAVSTVENO SREDIŠTE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SLUŽBENI AUTOMOBIL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JAVNE SLUŽBE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ŽUPANIJSKO SREDIŠTE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ŽUPAN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MOJA ŽUPANIJA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674137" y="355163"/>
            <a:ext cx="2627312" cy="1187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FFC000"/>
                </a:solidFill>
                <a:latin typeface="Century Gothic" pitchFamily="34" charset="0"/>
              </a:rPr>
              <a:t>A1</a:t>
            </a: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3296534" y="355163"/>
            <a:ext cx="2627313" cy="1187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FFC000"/>
                </a:solidFill>
                <a:latin typeface="Century Gothic" pitchFamily="34" charset="0"/>
              </a:rPr>
              <a:t>B1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5949630" y="355163"/>
            <a:ext cx="2627313" cy="1187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FFC000"/>
                </a:solidFill>
                <a:latin typeface="Century Gothic" pitchFamily="34" charset="0"/>
              </a:rPr>
              <a:t>C1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661304" y="1577884"/>
            <a:ext cx="2627312" cy="1187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FFC000"/>
                </a:solidFill>
                <a:latin typeface="Century Gothic" pitchFamily="34" charset="0"/>
              </a:rPr>
              <a:t>A2</a:t>
            </a:r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3288629" y="1577884"/>
            <a:ext cx="2627313" cy="1187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FFC000"/>
                </a:solidFill>
                <a:latin typeface="Century Gothic" pitchFamily="34" charset="0"/>
              </a:rPr>
              <a:t>B2</a:t>
            </a:r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5942138" y="1577884"/>
            <a:ext cx="2627312" cy="1187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FFC000"/>
                </a:solidFill>
                <a:latin typeface="Century Gothic" pitchFamily="34" charset="0"/>
              </a:rPr>
              <a:t>C2</a:t>
            </a:r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644102" y="2801091"/>
            <a:ext cx="2627312" cy="1187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FFC000"/>
                </a:solidFill>
                <a:latin typeface="Century Gothic" pitchFamily="34" charset="0"/>
              </a:rPr>
              <a:t>A3</a:t>
            </a:r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3294105" y="2810217"/>
            <a:ext cx="2627313" cy="1187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FFC000"/>
                </a:solidFill>
                <a:latin typeface="Century Gothic" pitchFamily="34" charset="0"/>
              </a:rPr>
              <a:t>B3</a:t>
            </a: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949630" y="2810217"/>
            <a:ext cx="2627313" cy="1187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rgbClr val="FFC000"/>
                </a:solidFill>
                <a:latin typeface="Century Gothic" pitchFamily="34" charset="0"/>
              </a:rPr>
              <a:t>C3</a:t>
            </a: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639605" y="4041334"/>
            <a:ext cx="2627312" cy="11874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</a:t>
            </a:r>
          </a:p>
        </p:txBody>
      </p: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3284238" y="4041334"/>
            <a:ext cx="2627312" cy="11874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</a:t>
            </a:r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5948649" y="4041334"/>
            <a:ext cx="2627312" cy="11874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</a:t>
            </a:r>
          </a:p>
        </p:txBody>
      </p:sp>
      <p:sp>
        <p:nvSpPr>
          <p:cNvPr id="44082" name="Rectangle 50"/>
          <p:cNvSpPr>
            <a:spLocks noChangeArrowheads="1"/>
          </p:cNvSpPr>
          <p:nvPr/>
        </p:nvSpPr>
        <p:spPr bwMode="auto">
          <a:xfrm>
            <a:off x="571181" y="5249752"/>
            <a:ext cx="8005762" cy="1295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KONAČNO RJEŠENJE</a:t>
            </a:r>
            <a:endParaRPr lang="en-US" sz="3200" b="1" i="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1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10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10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2"/>
                  </p:tgtEl>
                </p:cond>
              </p:nextCondLst>
            </p:seq>
          </p:childTnLst>
        </p:cTn>
      </p:par>
    </p:tnLst>
    <p:bldLst>
      <p:bldP spid="44070" grpId="0" animBg="1"/>
      <p:bldP spid="44071" grpId="0" animBg="1"/>
      <p:bldP spid="44072" grpId="0" animBg="1"/>
      <p:bldP spid="44073" grpId="0" animBg="1"/>
      <p:bldP spid="44074" grpId="0" animBg="1"/>
      <p:bldP spid="44075" grpId="0" animBg="1"/>
      <p:bldP spid="44076" grpId="0" animBg="1"/>
      <p:bldP spid="44077" grpId="0" animBg="1"/>
      <p:bldP spid="44078" grpId="0" animBg="1"/>
      <p:bldP spid="44079" grpId="0" animBg="1"/>
      <p:bldP spid="44080" grpId="0" animBg="1"/>
      <p:bldP spid="44081" grpId="0" animBg="1"/>
      <p:bldP spid="440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9439" y="332656"/>
            <a:ext cx="868680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Prostor koji obuhvaća dio Republike Hrvatske nazivamo</a:t>
            </a:r>
          </a:p>
          <a:p>
            <a:pPr marL="0" indent="0">
              <a:buNone/>
            </a:pPr>
            <a:endParaRPr lang="hr-HR" sz="35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                                    </a:t>
            </a:r>
            <a:r>
              <a:rPr lang="hr-HR" sz="3500" b="1" dirty="0">
                <a:solidFill>
                  <a:srgbClr val="663300"/>
                </a:solidFill>
              </a:rPr>
              <a:t>županija.</a:t>
            </a:r>
          </a:p>
          <a:p>
            <a:pPr marL="0" indent="0">
              <a:buNone/>
            </a:pPr>
            <a:r>
              <a:rPr lang="hr-HR" sz="3500" b="1" dirty="0">
                <a:solidFill>
                  <a:srgbClr val="663300"/>
                </a:solidFill>
              </a:rPr>
              <a:t>                                                </a:t>
            </a:r>
            <a:endParaRPr lang="hr-HR" sz="35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4000" dirty="0"/>
              <a:t>                              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1026" name="Picture 2" descr="C:\Users\Korisnik\Pictures\My Scans\Slike za prezentacije\scan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1871588" cy="33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Na čelu svake županije nalazi se: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 načelnik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gradonačelnik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 župan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514880" y="3887797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orisnik\Pictures\My Scans\Slike za prezentacije\scan0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71749"/>
            <a:ext cx="2593503" cy="34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3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683568" y="254998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412776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Župan i njegova uprava smješteni su u gradu koji je županijsko središte.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2050" name="Picture 2" descr="C:\Users\Korisnik\Pictures\My Scans\Slike za prezentacije\scan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2647702" cy="326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2234" y="925525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Županijsko središte najčešće je: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 najveći grad u županiji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 najmanji grad u županiji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 najveće mjesto u županiji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582234" y="2744924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Korisnik\Pictures\My Scans\Slike za prezentacije\scan0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81" y="2780685"/>
            <a:ext cx="268149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1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fakultet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chemeClr val="tx1"/>
                </a:solidFill>
              </a:rPr>
              <a:t>                                     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dvorana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  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tvornica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1403648" y="2276872"/>
            <a:ext cx="4608512" cy="388843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 flipV="1">
            <a:off x="1475656" y="4407763"/>
            <a:ext cx="4335260" cy="17336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796136" y="2440923"/>
            <a:ext cx="331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sportsko središte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868144" y="4149080"/>
            <a:ext cx="3238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gospodarsko središte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6012160" y="5877272"/>
            <a:ext cx="3094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prosvjetno središte</a:t>
            </a:r>
          </a:p>
        </p:txBody>
      </p:sp>
      <p:cxnSp>
        <p:nvCxnSpPr>
          <p:cNvPr id="17" name="Ravni poveznik sa strelicom 16"/>
          <p:cNvCxnSpPr>
            <a:endCxn id="8" idx="1"/>
          </p:cNvCxnSpPr>
          <p:nvPr/>
        </p:nvCxnSpPr>
        <p:spPr>
          <a:xfrm flipV="1">
            <a:off x="1475656" y="2702533"/>
            <a:ext cx="4320480" cy="63337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7862693" cy="924475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2">
                    <a:lumMod val="50000"/>
                  </a:schemeClr>
                </a:solidFill>
              </a:rPr>
              <a:t>Kulturno središte ima brojne: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8475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3200" dirty="0">
                <a:solidFill>
                  <a:srgbClr val="663300"/>
                </a:solidFill>
                <a:latin typeface="+mj-lt"/>
                <a:cs typeface="Aharoni" pitchFamily="2" charset="-79"/>
              </a:rPr>
              <a:t>ljekarne</a:t>
            </a:r>
            <a:endParaRPr lang="hr-HR" sz="4000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3200" dirty="0">
                <a:solidFill>
                  <a:srgbClr val="663300"/>
                </a:solidFill>
                <a:latin typeface="+mj-lt"/>
                <a:cs typeface="Aharoni" pitchFamily="2" charset="-79"/>
              </a:rPr>
              <a:t>knjižnice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3200" dirty="0">
                <a:solidFill>
                  <a:srgbClr val="663300"/>
                </a:solidFill>
                <a:latin typeface="+mj-lt"/>
                <a:cs typeface="Aharoni" pitchFamily="2" charset="-79"/>
              </a:rPr>
              <a:t>škole</a:t>
            </a:r>
            <a:endParaRPr lang="hr-HR" sz="4000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3200" dirty="0">
                <a:solidFill>
                  <a:srgbClr val="663300"/>
                </a:solidFill>
                <a:latin typeface="+mj-lt"/>
                <a:cs typeface="Aharoni" pitchFamily="2" charset="-79"/>
              </a:rPr>
              <a:t>dvorane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3200" dirty="0">
                <a:solidFill>
                  <a:srgbClr val="663300"/>
                </a:solidFill>
                <a:latin typeface="+mj-lt"/>
                <a:cs typeface="Aharoni" pitchFamily="2" charset="-79"/>
              </a:rPr>
              <a:t>banke 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endParaRPr lang="hr-HR" sz="4000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40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44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4400" dirty="0">
              <a:latin typeface="+mj-lt"/>
              <a:cs typeface="Aharoni" pitchFamily="2" charset="-79"/>
            </a:endParaRPr>
          </a:p>
        </p:txBody>
      </p:sp>
      <p:sp>
        <p:nvSpPr>
          <p:cNvPr id="7" name="Prsten 6"/>
          <p:cNvSpPr/>
          <p:nvPr/>
        </p:nvSpPr>
        <p:spPr>
          <a:xfrm>
            <a:off x="240779" y="2492896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orisnik\Pictures\My Scans\Slike za prezentacije\scan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84" y="1628800"/>
            <a:ext cx="299095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123728" y="25440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412776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Središte županije nije dobro prometno povezano s ostalim dijelovima županije.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2050" name="Picture 2" descr="C:\Users\Korisnik\Pictures\My Scans\Slike za prezentacije\scan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08" y="2924944"/>
            <a:ext cx="285054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Vukovarsko-srijemska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chemeClr val="tx1"/>
                </a:solidFill>
              </a:rPr>
              <a:t>                                     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Republika Hrvatska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  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Hrvatsko zagorje</a:t>
            </a:r>
            <a:r>
              <a:rPr lang="hr-HR" sz="4000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Sveti Ivan Zelina</a:t>
            </a:r>
            <a:r>
              <a:rPr lang="hr-HR" sz="4000" dirty="0">
                <a:solidFill>
                  <a:schemeClr val="accent1">
                    <a:lumMod val="50000"/>
                  </a:schemeClr>
                </a:solidFill>
              </a:rPr>
              <a:t>                                   </a:t>
            </a: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3059832" y="2348880"/>
            <a:ext cx="2751084" cy="204874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 flipV="1">
            <a:off x="2411760" y="2852936"/>
            <a:ext cx="3327148" cy="295970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796136" y="2440923"/>
            <a:ext cx="331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grad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868144" y="4149080"/>
            <a:ext cx="323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županija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6012160" y="5877272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21 županija</a:t>
            </a:r>
          </a:p>
        </p:txBody>
      </p:sp>
      <p:cxnSp>
        <p:nvCxnSpPr>
          <p:cNvPr id="17" name="Ravni poveznik sa strelicom 16"/>
          <p:cNvCxnSpPr/>
          <p:nvPr/>
        </p:nvCxnSpPr>
        <p:spPr>
          <a:xfrm>
            <a:off x="2699792" y="3356992"/>
            <a:ext cx="3312368" cy="25922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59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</TotalTime>
  <Words>221</Words>
  <Application>Microsoft Office PowerPoint</Application>
  <PresentationFormat>On-screen Show (4:3)</PresentationFormat>
  <Paragraphs>117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Aharoni</vt:lpstr>
      <vt:lpstr>Arial</vt:lpstr>
      <vt:lpstr>Bookman Old Style</vt:lpstr>
      <vt:lpstr>Calibri</vt:lpstr>
      <vt:lpstr>Calibri Light</vt:lpstr>
      <vt:lpstr>Century Gothic</vt:lpstr>
      <vt:lpstr>Comic Sans MS</vt:lpstr>
      <vt:lpstr>Office Theme</vt:lpstr>
      <vt:lpstr>Moja županija</vt:lpstr>
      <vt:lpstr>PowerPoint Presentation</vt:lpstr>
      <vt:lpstr>Na čelu svake županije nalazi se:</vt:lpstr>
      <vt:lpstr>PowerPoint Presentation</vt:lpstr>
      <vt:lpstr>Županijsko središte najčešće je:</vt:lpstr>
      <vt:lpstr>Zadane pojmove spoji crtom.</vt:lpstr>
      <vt:lpstr>Kulturno središte ima brojne:</vt:lpstr>
      <vt:lpstr>PowerPoint Presentation</vt:lpstr>
      <vt:lpstr>Zadane pojmove spoji crtom.</vt:lpstr>
      <vt:lpstr>Izbaci uljeza! </vt:lpstr>
      <vt:lpstr>Napiši slovo ispred pripadajuće riječi.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417</cp:revision>
  <dcterms:created xsi:type="dcterms:W3CDTF">2014-01-19T14:20:04Z</dcterms:created>
  <dcterms:modified xsi:type="dcterms:W3CDTF">2016-09-12T07:30:10Z</dcterms:modified>
</cp:coreProperties>
</file>