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735763" cy="986948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904" y="10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363BBC-1658-426B-A781-B2FE49285D14}" type="datetimeFigureOut">
              <a:rPr lang="hr-HR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09185A-8054-4C8B-A5D5-E4917CC8377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5D8834-F6B9-4145-8FC7-9C598CA1FD96}" type="datetimeFigureOut">
              <a:rPr lang="hr-HR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170AC1-71FF-4F74-8391-C2FD82403E1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218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739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0263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861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611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163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621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79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700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607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955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AD3755-B4A4-4724-B032-8AC64D10DFA2}" type="datetimeFigureOut">
              <a:rPr lang="hr-HR" smtClean="0"/>
              <a:pPr>
                <a:defRPr/>
              </a:pPr>
              <a:t>2.12.2016.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A43729-D2CC-4D58-826E-0562F5AB097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758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19937" y="620688"/>
            <a:ext cx="45159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4800" dirty="0">
                <a:solidFill>
                  <a:srgbClr val="0070C0"/>
                </a:solidFill>
              </a:rPr>
              <a:t>MOJA  ŽUPANIJA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792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Suzana Mihalek, OŠ kralja Tomislava, Našice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48" y="1916832"/>
            <a:ext cx="4896544" cy="345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no_europa_01_osij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63"/>
            <a:ext cx="3524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uzej slavonij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2214563"/>
            <a:ext cx="246697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14438" y="714375"/>
            <a:ext cx="321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b="1" dirty="0">
                <a:solidFill>
                  <a:srgbClr val="0070C0"/>
                </a:solidFill>
                <a:latin typeface="Comic Sans MS" pitchFamily="66" charset="0"/>
              </a:rPr>
              <a:t>Grad Osijek je: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85813" y="1214438"/>
            <a:ext cx="3500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u="sng" dirty="0">
                <a:solidFill>
                  <a:srgbClr val="0070C0"/>
                </a:solidFill>
                <a:latin typeface="Comic Sans MS" pitchFamily="66" charset="0"/>
              </a:rPr>
              <a:t>• kulturno središte </a:t>
            </a:r>
            <a:endParaRPr lang="hr-HR" sz="2800" u="sng" dirty="0">
              <a:latin typeface="Franklin Gothic Book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57313" y="1785938"/>
            <a:ext cx="2455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Muzej Slavonije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14875" y="928688"/>
            <a:ext cx="3286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Kinematografi Osijek (kina Urania i Europa)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57438" y="3643313"/>
            <a:ext cx="4500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Gradska i sveučilišna knjižnica</a:t>
            </a:r>
          </a:p>
        </p:txBody>
      </p:sp>
      <p:pic>
        <p:nvPicPr>
          <p:cNvPr id="9" name="Picture 8" descr="GRADSKA I SVEUČILIŠNA KNJIŽNICA U OSIJEKU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38" y="4071938"/>
            <a:ext cx="4500562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6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ječje kazalište Branka Mihaljevića u Osijek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000500"/>
            <a:ext cx="4786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85875" y="1000125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Hrvatsko narodno kazalište</a:t>
            </a:r>
          </a:p>
        </p:txBody>
      </p:sp>
      <p:pic>
        <p:nvPicPr>
          <p:cNvPr id="3" name="Picture 2" descr="Hrvatsko narodno kazalište u Osijek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1428750"/>
            <a:ext cx="3857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43375" y="3357563"/>
            <a:ext cx="3429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Dječje kazalište Branka Mihaljevića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rednja skol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143125"/>
            <a:ext cx="6858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00125" y="785813"/>
            <a:ext cx="400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u="sng" dirty="0">
                <a:solidFill>
                  <a:srgbClr val="0070C0"/>
                </a:solidFill>
                <a:latin typeface="Comic Sans MS" pitchFamily="66" charset="0"/>
              </a:rPr>
              <a:t>• prosvjetno središte: </a:t>
            </a:r>
            <a:endParaRPr lang="hr-HR" sz="2800" u="sng" dirty="0">
              <a:latin typeface="Franklin Gothic Book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88" y="1357313"/>
            <a:ext cx="4500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Brojne osnovne i srednje škole te fakulteti: </a:t>
            </a:r>
          </a:p>
        </p:txBody>
      </p:sp>
      <p:pic>
        <p:nvPicPr>
          <p:cNvPr id="5" name="Picture 4" descr="osantunamihanovic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3857625"/>
            <a:ext cx="32146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veucilist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3857625"/>
            <a:ext cx="24384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m Veslačkog kluba Ik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4143375"/>
            <a:ext cx="5080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astavno-sportska dvorana Gradski vr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1428750"/>
            <a:ext cx="43576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00125" y="571500"/>
            <a:ext cx="3571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u="sng" dirty="0">
                <a:solidFill>
                  <a:srgbClr val="0070C0"/>
                </a:solidFill>
                <a:latin typeface="Comic Sans MS" pitchFamily="66" charset="0"/>
              </a:rPr>
              <a:t>• sportsko središte </a:t>
            </a:r>
            <a:endParaRPr lang="hr-HR" sz="2800" u="sng" dirty="0">
              <a:latin typeface="Franklin Gothic Book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4375" y="1071563"/>
            <a:ext cx="4357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Nastavno-sportska dvorana Gradski vrt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43250" y="3643313"/>
            <a:ext cx="3286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Dom Veslačkog kluba Iktus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7750" y="785813"/>
            <a:ext cx="3571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Sportsko-zračna luka Osijek - Čepin</a:t>
            </a:r>
          </a:p>
        </p:txBody>
      </p:sp>
      <p:pic>
        <p:nvPicPr>
          <p:cNvPr id="8" name="Picture 7" descr="Sportsko-zračna luka Osijek-Čepi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1571625"/>
            <a:ext cx="3071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0" y="928688"/>
            <a:ext cx="4357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u="sng" dirty="0">
                <a:solidFill>
                  <a:srgbClr val="0070C0"/>
                </a:solidFill>
                <a:latin typeface="Comic Sans MS" pitchFamily="66" charset="0"/>
              </a:rPr>
              <a:t>• zdravstveno središte:</a:t>
            </a:r>
            <a:endParaRPr lang="hr-HR" sz="2800" u="sng" dirty="0">
              <a:latin typeface="Franklin Gothic Book" pitchFamily="34" charset="0"/>
            </a:endParaRPr>
          </a:p>
        </p:txBody>
      </p:sp>
      <p:pic>
        <p:nvPicPr>
          <p:cNvPr id="3" name="Picture 2" descr="kbc osij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905000"/>
            <a:ext cx="657225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00125" y="571500"/>
            <a:ext cx="485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u="sng" dirty="0">
                <a:solidFill>
                  <a:srgbClr val="0070C0"/>
                </a:solidFill>
                <a:latin typeface="Comic Sans MS" pitchFamily="66" charset="0"/>
              </a:rPr>
              <a:t>• gospodarsko središte:</a:t>
            </a:r>
            <a:endParaRPr lang="hr-HR" sz="2800" u="sng" dirty="0">
              <a:latin typeface="Franklin Gothic Book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00188" y="1143000"/>
            <a:ext cx="1500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Tržnica </a:t>
            </a:r>
          </a:p>
        </p:txBody>
      </p:sp>
      <p:pic>
        <p:nvPicPr>
          <p:cNvPr id="4" name="Picture 3" descr="tržnica osij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643063"/>
            <a:ext cx="28575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72063" y="1000125"/>
            <a:ext cx="2214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Hotel Osijek</a:t>
            </a:r>
          </a:p>
        </p:txBody>
      </p:sp>
      <p:pic>
        <p:nvPicPr>
          <p:cNvPr id="6" name="Picture 5" descr="hotel osije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1500188"/>
            <a:ext cx="406717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43063" y="3643313"/>
            <a:ext cx="1643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Tvornice </a:t>
            </a:r>
          </a:p>
        </p:txBody>
      </p:sp>
      <p:pic>
        <p:nvPicPr>
          <p:cNvPr id="8" name="Picture 7" descr="kandi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4143375"/>
            <a:ext cx="316706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aponia_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286250"/>
            <a:ext cx="33575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željeznički kolodvor osij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1938"/>
            <a:ext cx="36433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00125" y="714375"/>
            <a:ext cx="3929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u="sng">
                <a:solidFill>
                  <a:srgbClr val="0070C0"/>
                </a:solidFill>
                <a:latin typeface="Comic Sans MS" pitchFamily="66" charset="0"/>
              </a:rPr>
              <a:t>• prometno središte:</a:t>
            </a:r>
            <a:endParaRPr lang="hr-HR" sz="2800" u="sng">
              <a:latin typeface="Franklin Gothic Book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57313" y="1285875"/>
            <a:ext cx="2643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Cestovni promet</a:t>
            </a:r>
          </a:p>
        </p:txBody>
      </p:sp>
      <p:pic>
        <p:nvPicPr>
          <p:cNvPr id="4" name="Picture 3" descr="autocesta slavonik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3" y="1714500"/>
            <a:ext cx="36210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00625" y="3714750"/>
            <a:ext cx="314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Željeznički promet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4438" y="3714750"/>
            <a:ext cx="2928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Autobusni promet</a:t>
            </a:r>
          </a:p>
        </p:txBody>
      </p:sp>
      <p:pic>
        <p:nvPicPr>
          <p:cNvPr id="9" name="Picture 8" descr="autobusni kolodvor osije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4214813"/>
            <a:ext cx="364331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86375" y="1285875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Zračni promet</a:t>
            </a:r>
          </a:p>
        </p:txBody>
      </p:sp>
      <p:pic>
        <p:nvPicPr>
          <p:cNvPr id="11" name="Picture 10" descr="zračna luka osijek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714500"/>
            <a:ext cx="364331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6" grpId="0" build="p"/>
      <p:bldP spid="8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8750" y="642938"/>
            <a:ext cx="6357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U Republici Hrvatskoj nalazi se 21 županija</a:t>
            </a:r>
            <a:r>
              <a:rPr lang="hr-HR" sz="2000">
                <a:latin typeface="Comic Sans MS" pitchFamily="66" charset="0"/>
              </a:rPr>
              <a:t>.</a:t>
            </a:r>
          </a:p>
        </p:txBody>
      </p:sp>
      <p:pic>
        <p:nvPicPr>
          <p:cNvPr id="3" name="Picture 2" descr="Croatian_counties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5937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Zupanije_Republike_Hrvatske_od_1992-12-30_do_1997-02-07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0" y="1071563"/>
            <a:ext cx="214312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00125" y="1357313"/>
            <a:ext cx="7429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Županije su dobile nazive prema obilježju reljefa ili gradu koji je njezino </a:t>
            </a:r>
            <a:r>
              <a:rPr lang="hr-HR" sz="2400" b="1" dirty="0">
                <a:solidFill>
                  <a:srgbClr val="0070C0"/>
                </a:solidFill>
                <a:latin typeface="Comic Sans MS" pitchFamily="66" charset="0"/>
              </a:rPr>
              <a:t>županijsko središte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  <a:p>
            <a:endParaRPr lang="hr-HR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Županijsko središte je najčešće najveći grad u županiji. U njemu su smješteni </a:t>
            </a:r>
            <a:r>
              <a:rPr lang="hr-HR" sz="2400" b="1" dirty="0">
                <a:solidFill>
                  <a:srgbClr val="0070C0"/>
                </a:solidFill>
                <a:latin typeface="Comic Sans MS" pitchFamily="66" charset="0"/>
              </a:rPr>
              <a:t>župan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 i njegova uprava.</a:t>
            </a:r>
          </a:p>
          <a:p>
            <a:endParaRPr lang="hr-HR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Župan se nalazi na čelu županije i upravlja njome.</a:t>
            </a:r>
          </a:p>
          <a:p>
            <a:endParaRPr lang="hr-HR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Svaka županija ima svoju </a:t>
            </a:r>
            <a:r>
              <a:rPr lang="hr-HR" sz="2400" b="1" dirty="0">
                <a:solidFill>
                  <a:srgbClr val="0070C0"/>
                </a:solidFill>
                <a:latin typeface="Comic Sans MS" pitchFamily="66" charset="0"/>
              </a:rPr>
              <a:t>zastavu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 i </a:t>
            </a:r>
            <a:r>
              <a:rPr lang="hr-HR" sz="2400" b="1" dirty="0">
                <a:solidFill>
                  <a:srgbClr val="0070C0"/>
                </a:solidFill>
                <a:latin typeface="Comic Sans MS" pitchFamily="66" charset="0"/>
              </a:rPr>
              <a:t>grb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4375" y="714375"/>
            <a:ext cx="8001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   Središte županije je:</a:t>
            </a:r>
          </a:p>
          <a:p>
            <a:endParaRPr lang="hr-HR" sz="240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              </a:t>
            </a:r>
            <a:r>
              <a:rPr lang="hr-HR" sz="2400" b="1">
                <a:solidFill>
                  <a:srgbClr val="0070C0"/>
                </a:solidFill>
                <a:latin typeface="Comic Sans MS" pitchFamily="66" charset="0"/>
              </a:rPr>
              <a:t>• kulturno središte </a:t>
            </a:r>
          </a:p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(kulturne ustanove – knjižnice, muzeji, kina, kazališta)</a:t>
            </a:r>
          </a:p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              </a:t>
            </a:r>
            <a:r>
              <a:rPr lang="hr-HR" sz="2400" b="1">
                <a:solidFill>
                  <a:srgbClr val="0070C0"/>
                </a:solidFill>
                <a:latin typeface="Comic Sans MS" pitchFamily="66" charset="0"/>
              </a:rPr>
              <a:t>• prosvjetno središte</a:t>
            </a:r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(osnovne škole, srednje škole, fakulteti)</a:t>
            </a:r>
          </a:p>
          <a:p>
            <a:r>
              <a:rPr lang="hr-HR" sz="2400" b="1">
                <a:solidFill>
                  <a:srgbClr val="0070C0"/>
                </a:solidFill>
                <a:latin typeface="Comic Sans MS" pitchFamily="66" charset="0"/>
              </a:rPr>
              <a:t>          • sportsko središte</a:t>
            </a:r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(sportski tereni i dvorane)</a:t>
            </a:r>
          </a:p>
          <a:p>
            <a:r>
              <a:rPr lang="hr-HR" sz="2400" b="1">
                <a:solidFill>
                  <a:srgbClr val="0070C0"/>
                </a:solidFill>
                <a:latin typeface="Comic Sans MS" pitchFamily="66" charset="0"/>
              </a:rPr>
              <a:t>          • zdravstveno središte</a:t>
            </a:r>
          </a:p>
          <a:p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(zdravstvene ustanove – ambulante, bolnice, ljekarne)</a:t>
            </a:r>
          </a:p>
          <a:p>
            <a:r>
              <a:rPr lang="hr-HR" sz="2400" b="1">
                <a:solidFill>
                  <a:srgbClr val="0070C0"/>
                </a:solidFill>
                <a:latin typeface="Comic Sans MS" pitchFamily="66" charset="0"/>
              </a:rPr>
              <a:t>          • gospodarsko središte</a:t>
            </a:r>
          </a:p>
          <a:p>
            <a:pPr algn="ctr"/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(tvornice, trgovine, tržnice, hoteli, banke...)</a:t>
            </a:r>
          </a:p>
          <a:p>
            <a:r>
              <a:rPr lang="hr-HR" sz="2400" b="1">
                <a:solidFill>
                  <a:srgbClr val="0070C0"/>
                </a:solidFill>
                <a:latin typeface="Comic Sans MS" pitchFamily="66" charset="0"/>
              </a:rPr>
              <a:t>          • prometno središte</a:t>
            </a:r>
          </a:p>
          <a:p>
            <a:pPr algn="ctr"/>
            <a:r>
              <a:rPr lang="hr-HR" sz="2400">
                <a:solidFill>
                  <a:srgbClr val="0070C0"/>
                </a:solidFill>
                <a:latin typeface="Comic Sans MS" pitchFamily="66" charset="0"/>
              </a:rPr>
              <a:t>(dobra prometna povezanost)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4375" y="785813"/>
            <a:ext cx="77152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4400" b="1">
                <a:solidFill>
                  <a:srgbClr val="0070C0"/>
                </a:solidFill>
                <a:latin typeface="Comic Sans MS" pitchFamily="66" charset="0"/>
              </a:rPr>
              <a:t>OSJEČKO – BARANJSKA ŽUPANIJA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2348880"/>
            <a:ext cx="5688632" cy="403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 OSIJ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571500"/>
            <a:ext cx="7715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28813" y="714375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dirty="0">
                <a:solidFill>
                  <a:srgbClr val="002060"/>
                </a:solidFill>
                <a:latin typeface="Comic Sans MS" pitchFamily="66" charset="0"/>
              </a:rPr>
              <a:t> ◦ središte županije: </a:t>
            </a:r>
            <a:r>
              <a:rPr lang="hr-HR" sz="2400" b="1" dirty="0">
                <a:solidFill>
                  <a:srgbClr val="002060"/>
                </a:solidFill>
                <a:latin typeface="Comic Sans MS" pitchFamily="66" charset="0"/>
              </a:rPr>
              <a:t>Osijek</a:t>
            </a:r>
            <a:endParaRPr lang="hr-HR" sz="2400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hr-HR" sz="2400" dirty="0">
                <a:solidFill>
                  <a:srgbClr val="002060"/>
                </a:solidFill>
                <a:latin typeface="Comic Sans MS" pitchFamily="66" charset="0"/>
              </a:rPr>
              <a:t> ◦ gradonačelnik: </a:t>
            </a:r>
            <a:r>
              <a:rPr lang="hr-HR" sz="2400" b="1" dirty="0">
                <a:solidFill>
                  <a:srgbClr val="002060"/>
                </a:solidFill>
                <a:latin typeface="Comic Sans MS" pitchFamily="66" charset="0"/>
              </a:rPr>
              <a:t>Ivica Vrkić</a:t>
            </a:r>
            <a:endParaRPr lang="hr-HR" sz="2400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hr-HR" sz="2400" dirty="0">
                <a:solidFill>
                  <a:srgbClr val="002060"/>
                </a:solidFill>
                <a:latin typeface="Comic Sans MS" pitchFamily="66" charset="0"/>
              </a:rPr>
              <a:t> ◦ župan: dr. </a:t>
            </a:r>
            <a:r>
              <a:rPr lang="hr-HR" sz="2400" dirty="0" err="1">
                <a:solidFill>
                  <a:srgbClr val="002060"/>
                </a:solidFill>
                <a:latin typeface="Comic Sans MS" pitchFamily="66" charset="0"/>
              </a:rPr>
              <a:t>sc</a:t>
            </a:r>
            <a:r>
              <a:rPr lang="hr-HR" sz="2400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hr-HR" sz="2400" b="1" dirty="0">
                <a:solidFill>
                  <a:srgbClr val="002060"/>
                </a:solidFill>
                <a:latin typeface="Comic Sans MS" pitchFamily="66" charset="0"/>
              </a:rPr>
              <a:t>Vladimir </a:t>
            </a:r>
            <a:r>
              <a:rPr lang="hr-HR" sz="2400" b="1" dirty="0" err="1">
                <a:solidFill>
                  <a:srgbClr val="002060"/>
                </a:solidFill>
                <a:latin typeface="Comic Sans MS" pitchFamily="66" charset="0"/>
              </a:rPr>
              <a:t>Šišljagić</a:t>
            </a:r>
            <a:endParaRPr lang="hr-HR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643063" y="12858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r-HR">
              <a:latin typeface="Franklin Gothic Book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00125" y="3429000"/>
            <a:ext cx="70723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>
                <a:solidFill>
                  <a:srgbClr val="0070C0"/>
                </a:solidFill>
                <a:latin typeface="Comic Sans MS" pitchFamily="66" charset="0"/>
              </a:rPr>
              <a:t>Zastava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 županije je bijelo-plave boje. Na bijeloj površini njezinom dužinom se protežu  dva usporedna plava polja. Grb je položen u središtu zastave tako da ulazi u oba plava polja. </a:t>
            </a:r>
            <a:r>
              <a:rPr lang="vi-VN" sz="2400" dirty="0">
                <a:solidFill>
                  <a:srgbClr val="0070C0"/>
                </a:solidFill>
              </a:rPr>
              <a:t>Zastava nema svoj povijesni uzor </a:t>
            </a:r>
            <a:r>
              <a:rPr lang="hr-HR" sz="2400" dirty="0">
                <a:solidFill>
                  <a:srgbClr val="0070C0"/>
                </a:solidFill>
                <a:latin typeface="Franklin Gothic Book" pitchFamily="34" charset="0"/>
              </a:rPr>
              <a:t>s</a:t>
            </a:r>
            <a:r>
              <a:rPr lang="vi-VN" sz="2400" dirty="0">
                <a:solidFill>
                  <a:srgbClr val="0070C0"/>
                </a:solidFill>
              </a:rPr>
              <a:t>toga simboliku dvije sporedne plave pruge treba tražiti u već simbolički prikazanom međurječju Drave i Dunava</a:t>
            </a:r>
            <a:r>
              <a:rPr lang="hr-HR" sz="2400" dirty="0">
                <a:solidFill>
                  <a:srgbClr val="0070C0"/>
                </a:solidFill>
                <a:latin typeface="Franklin Gothic Book" pitchFamily="34" charset="0"/>
              </a:rPr>
              <a:t> </a:t>
            </a:r>
            <a:r>
              <a:rPr lang="vi-VN" sz="2400" dirty="0">
                <a:solidFill>
                  <a:srgbClr val="0070C0"/>
                </a:solidFill>
              </a:rPr>
              <a:t>u grbu.</a:t>
            </a:r>
            <a:endParaRPr lang="hr-HR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Picture 3" descr="Zastava_Osječko-baranjske_županij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571500"/>
            <a:ext cx="7715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85813" y="928688"/>
            <a:ext cx="51435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>
                <a:solidFill>
                  <a:srgbClr val="0070C0"/>
                </a:solidFill>
                <a:latin typeface="Comic Sans MS" pitchFamily="66" charset="0"/>
              </a:rPr>
              <a:t>Grb 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ima oblik ovalnog i u podnožju zašiljenog štita crvene boje. Obrubljen je zlatnom bojom. Na crvenom štitu nalaze se dvije srebrne grede koje simboliziraju rijeke Dravu i Dunav. U sredini štita je plavo polje na kojem se nalazi most na tri luka i lučni otvor za vrata. U gornjem dijelu grba s desna na lijevo su zlatni križ, zlatna </a:t>
            </a:r>
            <a:r>
              <a:rPr lang="hr-HR" sz="2400" dirty="0" err="1">
                <a:solidFill>
                  <a:srgbClr val="0070C0"/>
                </a:solidFill>
                <a:latin typeface="Comic Sans MS" pitchFamily="66" charset="0"/>
              </a:rPr>
              <a:t>šestokraka</a:t>
            </a:r>
            <a:r>
              <a:rPr lang="hr-HR" sz="2400" dirty="0">
                <a:solidFill>
                  <a:srgbClr val="0070C0"/>
                </a:solidFill>
                <a:latin typeface="Comic Sans MS" pitchFamily="66" charset="0"/>
              </a:rPr>
              <a:t> zvijezda i zlatno sidro. Na dnu grba se nalazi kuna zlatica u pokretu prema desno.</a:t>
            </a:r>
          </a:p>
        </p:txBody>
      </p:sp>
      <p:pic>
        <p:nvPicPr>
          <p:cNvPr id="3" name="Picture 2" descr="grb_osjecko_baranjska_zupanija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5" y="1857375"/>
            <a:ext cx="23574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osjecko_baranjska_zupanija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2357438" y="1000125"/>
            <a:ext cx="4214812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00125" y="571500"/>
            <a:ext cx="7429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b="1" u="sng" dirty="0">
                <a:solidFill>
                  <a:srgbClr val="0070C0"/>
                </a:solidFill>
                <a:latin typeface="Comic Sans MS" pitchFamily="66" charset="0"/>
              </a:rPr>
              <a:t>Simbolika grba:</a:t>
            </a:r>
            <a:endParaRPr lang="hr-HR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- 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crvena podloga 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grba </a:t>
            </a:r>
            <a:r>
              <a:rPr lang="it-IT" sz="2400" dirty="0" err="1">
                <a:solidFill>
                  <a:srgbClr val="00518E"/>
                </a:solidFill>
                <a:latin typeface="Comic Sans MS" pitchFamily="66" charset="0"/>
              </a:rPr>
              <a:t>simbolizira</a:t>
            </a:r>
            <a:r>
              <a:rPr lang="it-IT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00518E"/>
                </a:solidFill>
                <a:latin typeface="Comic Sans MS" pitchFamily="66" charset="0"/>
              </a:rPr>
              <a:t>silu</a:t>
            </a:r>
            <a:r>
              <a:rPr lang="it-IT" sz="2400" dirty="0">
                <a:solidFill>
                  <a:srgbClr val="00518E"/>
                </a:solidFill>
                <a:latin typeface="Comic Sans MS" pitchFamily="66" charset="0"/>
              </a:rPr>
              <a:t> i 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00518E"/>
                </a:solidFill>
                <a:latin typeface="Comic Sans MS" pitchFamily="66" charset="0"/>
              </a:rPr>
              <a:t>neustrašivost</a:t>
            </a:r>
            <a:r>
              <a:rPr lang="it-IT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00518E"/>
                </a:solidFill>
                <a:latin typeface="Comic Sans MS" pitchFamily="66" charset="0"/>
              </a:rPr>
              <a:t>države</a:t>
            </a:r>
            <a:endParaRPr lang="hr-HR" sz="2400" dirty="0">
              <a:solidFill>
                <a:srgbClr val="00518E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it-IT" sz="2400" b="1" dirty="0" err="1">
                <a:solidFill>
                  <a:srgbClr val="00518E"/>
                </a:solidFill>
                <a:latin typeface="Comic Sans MS" pitchFamily="66" charset="0"/>
              </a:rPr>
              <a:t>kuna</a:t>
            </a:r>
            <a:r>
              <a:rPr lang="it-IT" sz="2400" b="1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it-IT" sz="2400" b="1" dirty="0" err="1">
                <a:solidFill>
                  <a:srgbClr val="00518E"/>
                </a:solidFill>
                <a:latin typeface="Comic Sans MS" pitchFamily="66" charset="0"/>
              </a:rPr>
              <a:t>zlatica</a:t>
            </a:r>
            <a:r>
              <a:rPr lang="it-IT" sz="2400" dirty="0">
                <a:solidFill>
                  <a:srgbClr val="00518E"/>
                </a:solidFill>
                <a:latin typeface="Comic Sans MS" pitchFamily="66" charset="0"/>
              </a:rPr>
              <a:t> </a:t>
            </a:r>
            <a:r>
              <a:rPr lang="it-IT" sz="2400" dirty="0" err="1">
                <a:solidFill>
                  <a:srgbClr val="00518E"/>
                </a:solidFill>
                <a:latin typeface="Comic Sans MS" pitchFamily="66" charset="0"/>
              </a:rPr>
              <a:t>simbolizira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 Slavoniju</a:t>
            </a:r>
          </a:p>
          <a:p>
            <a:pPr>
              <a:buFontTx/>
              <a:buChar char="-"/>
            </a:pP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križ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, 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sidro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 i </a:t>
            </a:r>
            <a:r>
              <a:rPr lang="hr-HR" sz="2400" b="1" dirty="0" err="1">
                <a:solidFill>
                  <a:srgbClr val="00518E"/>
                </a:solidFill>
                <a:latin typeface="Comic Sans MS" pitchFamily="66" charset="0"/>
              </a:rPr>
              <a:t>Marsova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 zvijezda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simboliziraju vjeru, nadu i bitku za samobitnost</a:t>
            </a:r>
          </a:p>
          <a:p>
            <a:pPr>
              <a:buFontTx/>
              <a:buChar char="-"/>
            </a:pP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plava podloga 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grba simbolizira mudrost, pravičnost, slavu i dobar glas županije</a:t>
            </a:r>
          </a:p>
          <a:p>
            <a:pPr>
              <a:buFontTx/>
              <a:buChar char="-"/>
            </a:pP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most i kula 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predstavljajući Osijek i Baranju simboliziraju jedinstvo županije</a:t>
            </a:r>
          </a:p>
          <a:p>
            <a:pPr>
              <a:buFontTx/>
              <a:buChar char="-"/>
            </a:pP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srebrna boja 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mosta, kule i dviju greda (Drava i Dunav) simbolizira pošteno srce, čistoću i vjernost</a:t>
            </a:r>
          </a:p>
          <a:p>
            <a:pPr>
              <a:buFontTx/>
              <a:buChar char="-"/>
            </a:pP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 </a:t>
            </a:r>
            <a:r>
              <a:rPr lang="hr-HR" sz="2400" b="1" dirty="0">
                <a:solidFill>
                  <a:srgbClr val="00518E"/>
                </a:solidFill>
                <a:latin typeface="Comic Sans MS" pitchFamily="66" charset="0"/>
              </a:rPr>
              <a:t>zlatna boja obruba </a:t>
            </a:r>
            <a:r>
              <a:rPr lang="hr-HR" sz="2400" dirty="0">
                <a:solidFill>
                  <a:srgbClr val="00518E"/>
                </a:solidFill>
                <a:latin typeface="Comic Sans MS" pitchFamily="66" charset="0"/>
              </a:rPr>
              <a:t>simbolizira sretno doba Slavonije i Baranje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</TotalTime>
  <Words>357</Words>
  <Application>Microsoft Office PowerPoint</Application>
  <PresentationFormat>On-screen Show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Učiteljsko vijeće</dc:title>
  <dc:creator>Vlatka</dc:creator>
  <cp:lastModifiedBy>Maja Jelić-Kolar</cp:lastModifiedBy>
  <cp:revision>78</cp:revision>
  <cp:lastPrinted>2013-08-20T20:03:16Z</cp:lastPrinted>
  <dcterms:created xsi:type="dcterms:W3CDTF">2013-08-18T09:32:29Z</dcterms:created>
  <dcterms:modified xsi:type="dcterms:W3CDTF">2016-12-02T11:38:52Z</dcterms:modified>
</cp:coreProperties>
</file>