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87" r:id="rId5"/>
    <p:sldId id="265" r:id="rId6"/>
    <p:sldId id="286" r:id="rId7"/>
    <p:sldId id="258" r:id="rId8"/>
    <p:sldId id="257" r:id="rId9"/>
    <p:sldId id="280" r:id="rId10"/>
    <p:sldId id="275" r:id="rId11"/>
    <p:sldId id="277" r:id="rId12"/>
    <p:sldId id="276" r:id="rId13"/>
    <p:sldId id="278" r:id="rId14"/>
    <p:sldId id="285" r:id="rId15"/>
    <p:sldId id="272" r:id="rId16"/>
    <p:sldId id="281" r:id="rId17"/>
    <p:sldId id="282" r:id="rId18"/>
    <p:sldId id="279" r:id="rId19"/>
    <p:sldId id="283" r:id="rId20"/>
    <p:sldId id="284" r:id="rId21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31" autoAdjust="0"/>
    <p:restoredTop sz="94660"/>
  </p:normalViewPr>
  <p:slideViewPr>
    <p:cSldViewPr>
      <p:cViewPr varScale="1">
        <p:scale>
          <a:sx n="97" d="100"/>
          <a:sy n="97" d="100"/>
        </p:scale>
        <p:origin x="8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300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D997B2B-85CE-4C96-9D90-7172536F70C0}" type="datetime1">
              <a:rPr lang="hr-HR" smtClean="0"/>
              <a:t>14.5.2020.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0B2E1-9071-4ECE-B123-C707419F5F6E}" type="datetime1">
              <a:rPr lang="hr-HR" noProof="0" smtClean="0"/>
              <a:pPr/>
              <a:t>14.5.2020.</a:t>
            </a:fld>
            <a:endParaRPr lang="hr-HR" noProof="0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hr-HR" dirty="0"/>
              <a:t>NAPOMENA: Da biste promijenili slike na ovome slajdu, odaberite sliku i izbrišite je. Potom kliknite ikonu Umetanje slike u sklopu rezerviranog mjesta da biste dodali svoju sliku.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hr-HR" smtClean="0"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hr-HR" noProof="0" smtClean="0"/>
              <a:t>4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838924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hr-HR" smtClean="0"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66025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hr-HR" noProof="0" smtClean="0"/>
              <a:t>12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260437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0" smtClean="0"/>
              <a:t>Kliknite da biste uredili stil podnaslova matrice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ije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7" name="Prostoručni oblik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5" name="Rezervirano mjesto za sliku 14" descr="Prazno rezervirano mjesto za dodavanje slike. Kliknite rezervirano mjesto i odaberite sliku koju želite dodati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 dirty="0" smtClean="0"/>
              <a:t>Kliknite ikonu da biste dodali  sliku</a:t>
            </a:r>
            <a:endParaRPr lang="hr-HR" noProof="0" dirty="0"/>
          </a:p>
        </p:txBody>
      </p:sp>
      <p:sp>
        <p:nvSpPr>
          <p:cNvPr id="17" name="Rezervirano mjesto za tekst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18" name="Prostoručni oblik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9" name="Rezervirano mjesto za sliku 18" descr="Prazno rezervirano mjesto za dodavanje slike. Kliknite rezervirano mjesto i odaberite sliku koju želite dodati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 dirty="0" smtClean="0"/>
              <a:t>Kliknite ikonu da biste dodali  sliku</a:t>
            </a:r>
            <a:endParaRPr lang="hr-HR" noProof="0" dirty="0"/>
          </a:p>
        </p:txBody>
      </p:sp>
      <p:sp>
        <p:nvSpPr>
          <p:cNvPr id="20" name="Rezervirano mjesto za tekst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i slike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7" name="Prostoručni oblik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5" name="Rezervirano mjesto za sliku 14" descr="Prazno rezervirano mjesto za dodavanje slike. Kliknite rezervirano mjesto i odaberite sliku koju želite dodati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 dirty="0" smtClean="0"/>
              <a:t>Kliknite ikonu da biste dodali  sliku</a:t>
            </a:r>
            <a:endParaRPr lang="hr-HR" noProof="0" dirty="0"/>
          </a:p>
        </p:txBody>
      </p:sp>
      <p:sp>
        <p:nvSpPr>
          <p:cNvPr id="18" name="Prostoručni oblik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9" name="Rezervirano mjesto za sliku 18" descr="Prazno rezervirano mjesto za dodavanje slike. Kliknite rezervirano mjesto i odaberite sliku koju želite dodati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 dirty="0" smtClean="0"/>
              <a:t>Kliknite ikonu da biste dodali  sliku</a:t>
            </a:r>
            <a:endParaRPr lang="hr-HR" noProof="0" dirty="0"/>
          </a:p>
        </p:txBody>
      </p:sp>
      <p:sp>
        <p:nvSpPr>
          <p:cNvPr id="12" name="Prostoručni oblik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3" name="Rezervirano mjesto za sliku 12" descr="Prazno rezervirano mjesto za dodavanje slike. Kliknite rezervirano mjesto i odaberite sliku koju želite dodati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 dirty="0" smtClean="0"/>
              <a:t>Kliknite ikonu da biste dodali  sliku</a:t>
            </a:r>
            <a:endParaRPr lang="hr-HR" noProof="0" dirty="0"/>
          </a:p>
        </p:txBody>
      </p:sp>
      <p:sp>
        <p:nvSpPr>
          <p:cNvPr id="17" name="Rezervirano mjesto za tekst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t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8" name="Prostoručni oblik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9" name="Rezervirano mjesto za sliku 8" descr="Prazno rezervirano mjesto za dodavanje slike. Kliknite rezervirano mjesto i odaberite sliku koju želite dodati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 dirty="0" smtClean="0"/>
              <a:t>Kliknite ikonu da biste dodali  sliku</a:t>
            </a:r>
            <a:endParaRPr lang="hr-HR" noProof="0" dirty="0"/>
          </a:p>
        </p:txBody>
      </p:sp>
      <p:sp>
        <p:nvSpPr>
          <p:cNvPr id="10" name="Prostoručni oblik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1" name="Rezervirano mjesto za sliku 10" descr="Prazno rezervirano mjesto za dodavanje slike. Kliknite rezervirano mjesto i odaberite sliku koju želite dodati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 dirty="0" smtClean="0"/>
              <a:t>Kliknite ikonu da biste dodali  sliku</a:t>
            </a:r>
            <a:endParaRPr lang="hr-HR" noProof="0" dirty="0"/>
          </a:p>
        </p:txBody>
      </p:sp>
      <p:sp>
        <p:nvSpPr>
          <p:cNvPr id="12" name="Prostoručni oblik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3" name="Rezervirano mjesto za sliku 12" descr="Prazno rezervirano mjesto za dodavanje slike. Kliknite rezervirano mjesto i odaberite sliku koju želite dodati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 dirty="0" smtClean="0"/>
              <a:t>Kliknite ikonu da biste dodali  sliku</a:t>
            </a:r>
            <a:endParaRPr lang="hr-HR" noProof="0" dirty="0"/>
          </a:p>
        </p:txBody>
      </p:sp>
      <p:sp>
        <p:nvSpPr>
          <p:cNvPr id="14" name="Prostoručni oblik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5" name="Rezervirano mjesto za sliku 14" descr="Prazno rezervirano mjesto za dodavanje slike. Kliknite rezervirano mjesto i odaberite sliku koju želite dodati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 dirty="0" smtClean="0"/>
              <a:t>Kliknite ikonu da biste dodali  sliku</a:t>
            </a:r>
            <a:endParaRPr lang="hr-HR" noProof="0" dirty="0"/>
          </a:p>
        </p:txBody>
      </p:sp>
      <p:sp>
        <p:nvSpPr>
          <p:cNvPr id="20" name="Prostoručni oblik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21" name="Rezervirano mjesto za sliku 20" descr="Prazno rezervirano mjesto za dodavanje slike. Kliknite rezervirano mjesto i odaberite sliku koju želite dodati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 dirty="0" smtClean="0"/>
              <a:t>Kliknite ikonu da biste dodali  sliku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9C4513F-D5C0-4D29-BEEB-9D5C853BBF23}" type="datetime1">
              <a:rPr lang="hr-HR" noProof="0" smtClean="0"/>
              <a:pPr/>
              <a:t>14.5.2020.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9D5C44C-E2F0-4424-8A15-9D90880DB94B}" type="datetime1">
              <a:rPr lang="hr-HR" noProof="0" smtClean="0"/>
              <a:pPr/>
              <a:t>14.5.2020.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C1D200F-9E7F-41F7-BD8F-92F444B7252C}" type="datetime1">
              <a:rPr lang="hr-HR" noProof="0" smtClean="0"/>
              <a:pPr/>
              <a:t>14.5.2020.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DFCB8A-FB4D-4601-ADD6-4DE18AFE4FB0}" type="datetime1">
              <a:rPr lang="hr-HR" noProof="0" smtClean="0"/>
              <a:pPr/>
              <a:t>14.5.2020.</a:t>
            </a:fld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37C8222-2AC3-402C-ACF4-666A58885761}" type="datetime1">
              <a:rPr lang="hr-HR" noProof="0" smtClean="0"/>
              <a:pPr/>
              <a:t>14.5.2020.</a:t>
            </a:fld>
            <a:endParaRPr lang="hr-HR" noProof="0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58319F6-71F7-4B34-8356-4C9547299C0A}" type="datetime1">
              <a:rPr lang="hr-HR" noProof="0" smtClean="0"/>
              <a:pPr/>
              <a:t>14.5.2020.</a:t>
            </a:fld>
            <a:endParaRPr lang="hr-HR" noProof="0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5F3011F-3AB8-4585-85A4-15F67B8D5D29}" type="datetime1">
              <a:rPr lang="hr-HR" noProof="0" smtClean="0"/>
              <a:pPr/>
              <a:t>14.5.2020.</a:t>
            </a:fld>
            <a:endParaRPr lang="hr-HR" noProof="0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7EA7A7-20DC-40C6-9145-84DCF0A7BB02}" type="datetime1">
              <a:rPr lang="hr-HR" noProof="0" smtClean="0"/>
              <a:pPr/>
              <a:t>14.5.2020.</a:t>
            </a:fld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ručni oblik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12" name="Rezervirano mjesto za sliku 11" descr="Prazno rezervirano mjesto za dodavanje slike. Kliknite rezervirano mjesto i odaberite sliku koju želite dodati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 dirty="0" smtClean="0"/>
              <a:t>Kliknite ikonu da biste dodali  sliku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A1898E-8E3D-4FD3-ACC9-4C7E2066DB04}" type="datetime1">
              <a:rPr lang="hr-HR" noProof="0" smtClean="0"/>
              <a:pPr/>
              <a:t>14.5.2020.</a:t>
            </a:fld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noProof="0" dirty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2697A75-0070-4214-BFC4-7831CBBBB62D}" type="datetime1">
              <a:rPr lang="hr-HR" noProof="0" smtClean="0"/>
              <a:pPr/>
              <a:t>14.5.2020.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524000" y="365126"/>
            <a:ext cx="9144000" cy="1082674"/>
          </a:xfrm>
        </p:spPr>
        <p:txBody>
          <a:bodyPr/>
          <a:lstStyle/>
          <a:p>
            <a:r>
              <a:rPr lang="hr-HR" dirty="0" smtClean="0"/>
              <a:t>HRVATSKI JEZIK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dirty="0" smtClean="0"/>
              <a:t>TEMA: POSEBNI DANI, BLAGDANI</a:t>
            </a:r>
          </a:p>
          <a:p>
            <a:pPr marL="0" indent="0">
              <a:buNone/>
            </a:pPr>
            <a:r>
              <a:rPr lang="hr-HR" dirty="0" smtClean="0"/>
              <a:t>ISHODI:</a:t>
            </a:r>
          </a:p>
          <a:p>
            <a:pPr marL="0" indent="0">
              <a:buNone/>
            </a:pPr>
            <a:r>
              <a:rPr lang="hr-HR" dirty="0" smtClean="0"/>
              <a:t>Učenik </a:t>
            </a:r>
            <a:r>
              <a:rPr lang="hr-HR" dirty="0"/>
              <a:t>sluša/čita književni tekst, izražava o čemu tekst govori i prepoznaje književne tekstove prema obliku u skladu s jezičnim razvojem i dobi (B.1.2.). 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mtClean="0"/>
              <a:t>AUTORICA: </a:t>
            </a:r>
            <a:r>
              <a:rPr lang="hr-HR" dirty="0"/>
              <a:t>NATALIJA MIHELIN, učiteljica razredne nastave – mentor, </a:t>
            </a:r>
          </a:p>
          <a:p>
            <a:pPr marL="0" indent="0">
              <a:buNone/>
            </a:pPr>
            <a:r>
              <a:rPr lang="hr-HR" dirty="0" err="1"/>
              <a:t>I.osnovna</a:t>
            </a:r>
            <a:r>
              <a:rPr lang="hr-HR" dirty="0"/>
              <a:t> škola </a:t>
            </a:r>
            <a:r>
              <a:rPr lang="hr-HR" dirty="0" err="1"/>
              <a:t>Dugave</a:t>
            </a:r>
            <a:r>
              <a:rPr lang="hr-HR" dirty="0"/>
              <a:t>, Zagreb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1971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38200" y="188640"/>
            <a:ext cx="10802416" cy="1152128"/>
          </a:xfrm>
        </p:spPr>
        <p:txBody>
          <a:bodyPr>
            <a:normAutofit/>
          </a:bodyPr>
          <a:lstStyle/>
          <a:p>
            <a:r>
              <a:rPr lang="hr-HR" dirty="0" smtClean="0"/>
              <a:t>            Odgovori na sljedeća pitanja: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2207568" y="1124744"/>
            <a:ext cx="8460432" cy="48245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Koga budi sunce?</a:t>
            </a:r>
          </a:p>
          <a:p>
            <a:pPr marL="0" indent="0">
              <a:buNone/>
            </a:pPr>
            <a:r>
              <a:rPr lang="hr-HR" dirty="0" smtClean="0">
                <a:solidFill>
                  <a:schemeClr val="accent5">
                    <a:lumMod val="75000"/>
                  </a:schemeClr>
                </a:solidFill>
              </a:rPr>
              <a:t>Sunce budi šume, ptice i ljude.</a:t>
            </a:r>
          </a:p>
          <a:p>
            <a:pPr marL="0" indent="0">
              <a:buNone/>
            </a:pPr>
            <a:r>
              <a:rPr lang="hr-HR" dirty="0" smtClean="0"/>
              <a:t>Čime sunce kuca na prozor?</a:t>
            </a:r>
          </a:p>
          <a:p>
            <a:pPr marL="0" indent="0">
              <a:buNone/>
            </a:pPr>
            <a:r>
              <a:rPr lang="hr-HR" dirty="0" smtClean="0">
                <a:solidFill>
                  <a:schemeClr val="accent5">
                    <a:lumMod val="75000"/>
                  </a:schemeClr>
                </a:solidFill>
              </a:rPr>
              <a:t>Sunce kuca zrakama sunca.</a:t>
            </a:r>
          </a:p>
          <a:p>
            <a:pPr marL="0" indent="0">
              <a:buNone/>
            </a:pPr>
            <a:r>
              <a:rPr lang="hr-HR" dirty="0" smtClean="0"/>
              <a:t>Je li sunce marljivo?</a:t>
            </a:r>
          </a:p>
          <a:p>
            <a:pPr marL="0" indent="0">
              <a:buNone/>
            </a:pPr>
            <a:r>
              <a:rPr lang="hr-HR" dirty="0" smtClean="0">
                <a:solidFill>
                  <a:schemeClr val="accent5">
                    <a:lumMod val="75000"/>
                  </a:schemeClr>
                </a:solidFill>
              </a:rPr>
              <a:t>Sunce je marljivo.</a:t>
            </a:r>
          </a:p>
          <a:p>
            <a:pPr marL="0" indent="0">
              <a:buNone/>
            </a:pPr>
            <a:r>
              <a:rPr lang="hr-HR" dirty="0" smtClean="0"/>
              <a:t>Tko je još maran, marljiv?</a:t>
            </a:r>
          </a:p>
          <a:p>
            <a:pPr marL="0" indent="0">
              <a:buNone/>
            </a:pPr>
            <a:r>
              <a:rPr lang="hr-HR" dirty="0" smtClean="0">
                <a:solidFill>
                  <a:schemeClr val="accent5">
                    <a:lumMod val="75000"/>
                  </a:schemeClr>
                </a:solidFill>
              </a:rPr>
              <a:t>Marljivi su svi ljudi u selu i gradu.</a:t>
            </a:r>
            <a:endParaRPr lang="hr-HR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r-HR" dirty="0" smtClean="0"/>
              <a:t>Tko su marni ljudi?</a:t>
            </a:r>
          </a:p>
          <a:p>
            <a:pPr marL="0" indent="0">
              <a:buNone/>
            </a:pPr>
            <a:r>
              <a:rPr lang="hr-HR" dirty="0" smtClean="0">
                <a:solidFill>
                  <a:schemeClr val="accent5">
                    <a:lumMod val="75000"/>
                  </a:schemeClr>
                </a:solidFill>
              </a:rPr>
              <a:t>Marni ljudi su oni koje ljudi koji vole raditi.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1162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2391544"/>
          </a:xfrm>
        </p:spPr>
        <p:txBody>
          <a:bodyPr>
            <a:normAutofit/>
          </a:bodyPr>
          <a:lstStyle/>
          <a:p>
            <a:r>
              <a:rPr lang="hr-HR" dirty="0" smtClean="0"/>
              <a:t>Promotri sljedeću sliku.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9956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sadržaja 7"/>
          <p:cNvSpPr>
            <a:spLocks noGrp="1"/>
          </p:cNvSpPr>
          <p:nvPr>
            <p:ph sz="half" idx="2"/>
          </p:nvPr>
        </p:nvSpPr>
        <p:spPr>
          <a:xfrm>
            <a:off x="479376" y="332656"/>
            <a:ext cx="5433744" cy="475252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dirty="0" smtClean="0"/>
              <a:t>ŠTO JE LIJEVO OD MRKVE?</a:t>
            </a:r>
          </a:p>
          <a:p>
            <a:pPr marL="0" indent="0">
              <a:buNone/>
            </a:pPr>
            <a:r>
              <a:rPr lang="hr-HR" dirty="0" smtClean="0">
                <a:solidFill>
                  <a:srgbClr val="C00000"/>
                </a:solidFill>
              </a:rPr>
              <a:t>LIJEVO OD MRKVE JE..</a:t>
            </a:r>
          </a:p>
          <a:p>
            <a:pPr marL="0" indent="0">
              <a:buNone/>
            </a:pPr>
            <a:r>
              <a:rPr lang="hr-HR" dirty="0" smtClean="0"/>
              <a:t>ŠTO JE ISPOD KRASTAVCA?</a:t>
            </a:r>
          </a:p>
          <a:p>
            <a:pPr marL="0" indent="0">
              <a:buNone/>
            </a:pPr>
            <a:r>
              <a:rPr lang="hr-HR" dirty="0" smtClean="0">
                <a:solidFill>
                  <a:srgbClr val="C00000"/>
                </a:solidFill>
              </a:rPr>
              <a:t>ISPOD KRASTAVCA JE…</a:t>
            </a:r>
          </a:p>
          <a:p>
            <a:pPr marL="0" indent="0">
              <a:buNone/>
            </a:pPr>
            <a:r>
              <a:rPr lang="hr-HR" dirty="0" smtClean="0"/>
              <a:t>PROMOTRI KOJE JE BOJE MRKVA.</a:t>
            </a:r>
          </a:p>
          <a:p>
            <a:pPr marL="0" indent="0">
              <a:buNone/>
            </a:pPr>
            <a:r>
              <a:rPr lang="hr-HR" dirty="0" smtClean="0">
                <a:solidFill>
                  <a:srgbClr val="C00000"/>
                </a:solidFill>
              </a:rPr>
              <a:t>MRKVA JE ..</a:t>
            </a:r>
          </a:p>
          <a:p>
            <a:pPr marL="0" indent="0">
              <a:buNone/>
            </a:pPr>
            <a:r>
              <a:rPr lang="hr-HR" dirty="0" smtClean="0"/>
              <a:t>ŠTO JE DESNO OD PATLIDŽANA?</a:t>
            </a:r>
          </a:p>
          <a:p>
            <a:pPr marL="0" indent="0">
              <a:buNone/>
            </a:pPr>
            <a:r>
              <a:rPr lang="hr-HR" dirty="0" smtClean="0">
                <a:solidFill>
                  <a:srgbClr val="C00000"/>
                </a:solidFill>
              </a:rPr>
              <a:t>DESNO OD PATLIDŽANA JE…</a:t>
            </a:r>
          </a:p>
          <a:p>
            <a:pPr marL="0" indent="0">
              <a:buNone/>
            </a:pPr>
            <a:r>
              <a:rPr lang="hr-HR" dirty="0" smtClean="0"/>
              <a:t>PROMOTRI KOJE JE BOJE RAJČICA.</a:t>
            </a:r>
          </a:p>
          <a:p>
            <a:pPr marL="0" indent="0">
              <a:buNone/>
            </a:pPr>
            <a:r>
              <a:rPr lang="hr-HR" dirty="0" smtClean="0">
                <a:solidFill>
                  <a:srgbClr val="C00000"/>
                </a:solidFill>
              </a:rPr>
              <a:t>RAJČICA JE …</a:t>
            </a:r>
          </a:p>
          <a:p>
            <a:pPr marL="0" indent="0">
              <a:buNone/>
            </a:pPr>
            <a:r>
              <a:rPr lang="hr-HR" dirty="0" smtClean="0"/>
              <a:t>ŠTO JE IZMEĐU KUPUSA I ROTKVICE?</a:t>
            </a:r>
          </a:p>
          <a:p>
            <a:pPr marL="0" indent="0">
              <a:buNone/>
            </a:pPr>
            <a:r>
              <a:rPr lang="hr-HR" dirty="0" smtClean="0">
                <a:solidFill>
                  <a:srgbClr val="C00000"/>
                </a:solidFill>
              </a:rPr>
              <a:t>IZMEĐU KUPUSA I ROTKVICE JE …</a:t>
            </a:r>
          </a:p>
          <a:p>
            <a:pPr marL="0" indent="0">
              <a:buNone/>
            </a:pPr>
            <a:endParaRPr lang="hr-HR" dirty="0">
              <a:solidFill>
                <a:srgbClr val="C00000"/>
              </a:solidFill>
            </a:endParaRPr>
          </a:p>
        </p:txBody>
      </p:sp>
      <p:pic>
        <p:nvPicPr>
          <p:cNvPr id="11" name="Rezervirano mjesto sadržaja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1340768"/>
            <a:ext cx="6314523" cy="3123835"/>
          </a:xfrm>
          <a:effectLst>
            <a:glow rad="850900">
              <a:schemeClr val="accent1">
                <a:alpha val="40000"/>
              </a:schemeClr>
            </a:glow>
          </a:effectLst>
        </p:spPr>
      </p:pic>
      <p:cxnSp>
        <p:nvCxnSpPr>
          <p:cNvPr id="13" name="Ravni poveznik sa strelicom 12"/>
          <p:cNvCxnSpPr/>
          <p:nvPr/>
        </p:nvCxnSpPr>
        <p:spPr>
          <a:xfrm flipH="1">
            <a:off x="6244444" y="3695587"/>
            <a:ext cx="576063" cy="720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sa strelicom 15"/>
          <p:cNvCxnSpPr/>
          <p:nvPr/>
        </p:nvCxnSpPr>
        <p:spPr>
          <a:xfrm>
            <a:off x="9552384" y="3429000"/>
            <a:ext cx="0" cy="1440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ni poveznik sa strelicom 20"/>
          <p:cNvCxnSpPr/>
          <p:nvPr/>
        </p:nvCxnSpPr>
        <p:spPr>
          <a:xfrm>
            <a:off x="8976320" y="3933056"/>
            <a:ext cx="576064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ijagram toka: Izmjenična obrada 21"/>
          <p:cNvSpPr/>
          <p:nvPr/>
        </p:nvSpPr>
        <p:spPr>
          <a:xfrm>
            <a:off x="7313966" y="1641254"/>
            <a:ext cx="944411" cy="938383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Dijagram toka: Izmjenična obrada 22"/>
          <p:cNvSpPr/>
          <p:nvPr/>
        </p:nvSpPr>
        <p:spPr>
          <a:xfrm>
            <a:off x="7028071" y="3730509"/>
            <a:ext cx="1296144" cy="453493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35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2999656" y="533400"/>
            <a:ext cx="7668344" cy="1828800"/>
          </a:xfrm>
        </p:spPr>
        <p:txBody>
          <a:bodyPr/>
          <a:lstStyle/>
          <a:p>
            <a:r>
              <a:rPr lang="hr-HR" dirty="0" smtClean="0"/>
              <a:t>Otvori čitanku na stranici 127.</a:t>
            </a:r>
            <a:endParaRPr lang="hr-HR" dirty="0"/>
          </a:p>
        </p:txBody>
      </p:sp>
      <p:sp>
        <p:nvSpPr>
          <p:cNvPr id="8" name="Rezervirano mjesto teksta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mtClean="0"/>
              <a:t>         Riješi </a:t>
            </a:r>
            <a:r>
              <a:rPr lang="hr-HR" dirty="0" smtClean="0"/>
              <a:t>drugi zadatak na 127. stranici.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457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OTVORI BILJEŽNICU I NAPIŠI.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352800" y="3356992"/>
            <a:ext cx="5486400" cy="792088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NA RAD </a:t>
            </a:r>
          </a:p>
          <a:p>
            <a:r>
              <a:rPr lang="hr-HR" dirty="0" smtClean="0"/>
              <a:t>STJEPAN JAKŠEVAC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3033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ZAMISLI DA SI SUNCE. </a:t>
            </a:r>
            <a:endParaRPr lang="hr-HR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KOJE BI POSLOVE </a:t>
            </a:r>
            <a:r>
              <a:rPr lang="hr-HR" dirty="0" smtClean="0"/>
              <a:t>MOGAO/MOGLA </a:t>
            </a:r>
            <a:r>
              <a:rPr lang="hr-HR" dirty="0"/>
              <a:t>OBAVITI?</a:t>
            </a:r>
          </a:p>
        </p:txBody>
      </p:sp>
    </p:spTree>
    <p:extLst>
      <p:ext uri="{BB962C8B-B14F-4D97-AF65-F5344CB8AC3E}">
        <p14:creationId xmlns:p14="http://schemas.microsoft.com/office/powerpoint/2010/main" val="93894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slov 4"/>
          <p:cNvSpPr>
            <a:spLocks noGrp="1"/>
          </p:cNvSpPr>
          <p:nvPr>
            <p:ph type="body" idx="1"/>
          </p:nvPr>
        </p:nvSpPr>
        <p:spPr>
          <a:xfrm>
            <a:off x="3352800" y="2204864"/>
            <a:ext cx="5486400" cy="3888432"/>
          </a:xfrm>
        </p:spPr>
        <p:txBody>
          <a:bodyPr>
            <a:normAutofit/>
          </a:bodyPr>
          <a:lstStyle/>
          <a:p>
            <a:r>
              <a:rPr lang="hr-HR" dirty="0" smtClean="0"/>
              <a:t>DA SAM SUNCE, JA BIH…</a:t>
            </a:r>
          </a:p>
          <a:p>
            <a:endParaRPr lang="hr-HR" dirty="0"/>
          </a:p>
          <a:p>
            <a:endParaRPr lang="hr-HR" dirty="0" smtClean="0"/>
          </a:p>
          <a:p>
            <a:endParaRPr lang="hr-HR" sz="1800" dirty="0" smtClean="0"/>
          </a:p>
          <a:p>
            <a:r>
              <a:rPr lang="hr-HR" sz="1800" dirty="0" smtClean="0"/>
              <a:t>NAPIŠI U BILJEŽNICU.</a:t>
            </a:r>
            <a:endParaRPr lang="hr-HR" sz="1800" dirty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6610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392" y="620688"/>
            <a:ext cx="10513168" cy="2304256"/>
          </a:xfrm>
        </p:spPr>
        <p:txBody>
          <a:bodyPr>
            <a:normAutofit/>
          </a:bodyPr>
          <a:lstStyle/>
          <a:p>
            <a:pPr algn="ctr"/>
            <a:r>
              <a:rPr lang="hr-HR" dirty="0" smtClean="0"/>
              <a:t>BIO SI /BILA SI VRLO MARNA.</a:t>
            </a:r>
            <a:br>
              <a:rPr lang="hr-HR" dirty="0" smtClean="0"/>
            </a:b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352800" y="3284984"/>
            <a:ext cx="5486400" cy="1152128"/>
          </a:xfrm>
        </p:spPr>
        <p:txBody>
          <a:bodyPr>
            <a:normAutofit/>
          </a:bodyPr>
          <a:lstStyle/>
          <a:p>
            <a:pPr algn="ctr"/>
            <a:r>
              <a:rPr lang="hr-HR" dirty="0" smtClean="0"/>
              <a:t>ZASLUŽILA SI ODMOR.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7509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fad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2535560"/>
          </a:xfrm>
        </p:spPr>
        <p:txBody>
          <a:bodyPr rtlCol="0"/>
          <a:lstStyle/>
          <a:p>
            <a:pPr rtl="0"/>
            <a:r>
              <a:rPr lang="hr-HR" dirty="0" smtClean="0"/>
              <a:t>TKO RADI, NE BOJI SE GLADI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3143672" y="533400"/>
            <a:ext cx="7524328" cy="1828800"/>
          </a:xfrm>
        </p:spPr>
        <p:txBody>
          <a:bodyPr/>
          <a:lstStyle/>
          <a:p>
            <a:r>
              <a:rPr lang="hr-HR" dirty="0" smtClean="0"/>
              <a:t>POTREBAN MATERIJAL 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149465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hr-HR" dirty="0" smtClean="0"/>
              <a:t>TRAG U PRIČI</a:t>
            </a:r>
            <a:endParaRPr lang="hr-HR" dirty="0"/>
          </a:p>
          <a:p>
            <a:pPr marL="0" indent="0">
              <a:buNone/>
            </a:pPr>
            <a:r>
              <a:rPr lang="hr-HR" dirty="0" smtClean="0"/>
              <a:t>RADNA </a:t>
            </a:r>
            <a:r>
              <a:rPr lang="hr-HR" dirty="0"/>
              <a:t>POČETNICA ZA  </a:t>
            </a:r>
            <a:r>
              <a:rPr lang="hr-HR" dirty="0" smtClean="0"/>
              <a:t>1.RAZRED </a:t>
            </a:r>
            <a:r>
              <a:rPr lang="hr-HR" dirty="0"/>
              <a:t>OSNOVNE ŠKOLE </a:t>
            </a:r>
            <a:r>
              <a:rPr lang="hr-HR" dirty="0" smtClean="0"/>
              <a:t> (126. </a:t>
            </a:r>
            <a:r>
              <a:rPr lang="hr-HR" dirty="0"/>
              <a:t>I</a:t>
            </a:r>
            <a:r>
              <a:rPr lang="hr-HR" dirty="0" smtClean="0"/>
              <a:t> 127.STRANICA)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BILJEŽNICA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3206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dirty="0" smtClean="0"/>
              <a:t>TKO RADI, NE BOJI SE GLADI.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hr-HR" dirty="0" smtClean="0"/>
              <a:t>MOŽEŠ LI OBJASNITI TE RIJEČI?</a:t>
            </a:r>
          </a:p>
          <a:p>
            <a:pPr algn="ctr" rtl="0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sz="half" idx="1"/>
          </p:nvPr>
        </p:nvSpPr>
        <p:spPr>
          <a:xfrm>
            <a:off x="2783632" y="1052736"/>
            <a:ext cx="5112568" cy="42476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ZAMISLI DA SI VATROGASAC.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 algn="ctr">
              <a:buNone/>
            </a:pPr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KOJIM BI SE POSLOVIMA VESELIO?</a:t>
            </a:r>
          </a:p>
          <a:p>
            <a:endParaRPr lang="hr-HR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132" y="2564904"/>
            <a:ext cx="1728192" cy="1728192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6"/>
          <p:cNvSpPr txBox="1">
            <a:spLocks/>
          </p:cNvSpPr>
          <p:nvPr/>
        </p:nvSpPr>
        <p:spPr>
          <a:xfrm>
            <a:off x="2783632" y="1052736"/>
            <a:ext cx="7884367" cy="4247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ZAMISLI DA SI SUNCE.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hr-HR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KOJIM BI SE POSLOVIMA RADOVALA /RADOVAO</a:t>
            </a:r>
            <a:r>
              <a:rPr lang="hr-HR" dirty="0" smtClean="0"/>
              <a:t>?</a:t>
            </a:r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85" y="2780928"/>
            <a:ext cx="2364460" cy="139044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6338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551706"/>
          </a:xfrm>
        </p:spPr>
        <p:txBody>
          <a:bodyPr/>
          <a:lstStyle/>
          <a:p>
            <a:pPr algn="ctr"/>
            <a:r>
              <a:rPr lang="hr-HR" dirty="0" smtClean="0"/>
              <a:t>ZNAŠ LI ŠTO ZNAČI RIJEČ MARNO?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1050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905000"/>
          </a:xfrm>
        </p:spPr>
        <p:txBody>
          <a:bodyPr/>
          <a:lstStyle/>
          <a:p>
            <a:r>
              <a:rPr lang="hr-HR" dirty="0" smtClean="0"/>
              <a:t>POSLUŠAJ SLJEDEĆU PJESMU.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>
          <a:xfrm>
            <a:off x="3352800" y="2996952"/>
            <a:ext cx="5486400" cy="1008112"/>
          </a:xfrm>
        </p:spPr>
        <p:txBody>
          <a:bodyPr>
            <a:normAutofit/>
          </a:bodyPr>
          <a:lstStyle/>
          <a:p>
            <a:r>
              <a:rPr lang="hr-HR" dirty="0" smtClean="0"/>
              <a:t>NALAZI SE U TVOJOJ ČITANCI NA 126. STRANICI.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4367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32757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                   NA RAD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67608" y="836712"/>
            <a:ext cx="8100392" cy="55446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r-HR" dirty="0" smtClean="0"/>
              <a:t>VEĆ SUNCE KUCA NA PROZOR</a:t>
            </a:r>
          </a:p>
          <a:p>
            <a:pPr marL="0" indent="0">
              <a:buNone/>
            </a:pPr>
            <a:r>
              <a:rPr lang="hr-HR" dirty="0" smtClean="0"/>
              <a:t>I BUDI ČITAV SVIJET, </a:t>
            </a:r>
          </a:p>
          <a:p>
            <a:pPr marL="0" indent="0">
              <a:buNone/>
            </a:pPr>
            <a:r>
              <a:rPr lang="hr-HR" dirty="0" smtClean="0"/>
              <a:t>PROBUDITE SE ŠUME I PTICE</a:t>
            </a:r>
          </a:p>
          <a:p>
            <a:pPr marL="0" indent="0">
              <a:buNone/>
            </a:pPr>
            <a:r>
              <a:rPr lang="hr-HR" dirty="0" smtClean="0"/>
              <a:t>SPREMNE ZA </a:t>
            </a:r>
            <a:r>
              <a:rPr lang="hr-HR" dirty="0" err="1" smtClean="0"/>
              <a:t>ZA</a:t>
            </a:r>
            <a:r>
              <a:rPr lang="hr-HR" dirty="0" smtClean="0"/>
              <a:t> LET.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VEĆ DAN JE USTAO BIJELI</a:t>
            </a:r>
          </a:p>
          <a:p>
            <a:pPr marL="0" indent="0">
              <a:buNone/>
            </a:pPr>
            <a:r>
              <a:rPr lang="hr-HR" dirty="0" smtClean="0"/>
              <a:t>A S NJIME TI I JA, </a:t>
            </a:r>
          </a:p>
          <a:p>
            <a:pPr marL="0" indent="0">
              <a:buNone/>
            </a:pPr>
            <a:r>
              <a:rPr lang="hr-HR" dirty="0" smtClean="0"/>
              <a:t>I SVATKO SE VESELI </a:t>
            </a:r>
          </a:p>
          <a:p>
            <a:pPr marL="0" indent="0">
              <a:buNone/>
            </a:pPr>
            <a:r>
              <a:rPr lang="hr-HR" dirty="0" smtClean="0"/>
              <a:t>JER SUNCE RADOSNO SJA.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SVUD VEDRA PJESMA SE ČUJE</a:t>
            </a:r>
          </a:p>
          <a:p>
            <a:pPr marL="0" indent="0">
              <a:buNone/>
            </a:pPr>
            <a:r>
              <a:rPr lang="hr-HR" dirty="0" smtClean="0"/>
              <a:t>I BRUJI SELO I GRAD, </a:t>
            </a:r>
          </a:p>
          <a:p>
            <a:pPr marL="0" indent="0">
              <a:buNone/>
            </a:pPr>
            <a:r>
              <a:rPr lang="hr-HR" dirty="0" smtClean="0"/>
              <a:t>I SVE SE MARNO DALO </a:t>
            </a:r>
          </a:p>
          <a:p>
            <a:pPr marL="0" indent="0">
              <a:buNone/>
            </a:pPr>
            <a:r>
              <a:rPr lang="hr-HR" dirty="0" smtClean="0"/>
              <a:t>OD RANOG JUTRA NA RAD.</a:t>
            </a:r>
          </a:p>
          <a:p>
            <a:pPr marL="0" indent="0">
              <a:buNone/>
            </a:pPr>
            <a:r>
              <a:rPr lang="hr-HR" dirty="0" smtClean="0"/>
              <a:t>					STJEPAN JAKŠEVAC</a:t>
            </a: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Na ra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92144" y="249289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5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jeca 16 x 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227_TF03896101" id="{2F162434-E3AF-4908-BB74-B01857A4B26A}" vid="{95CCBC2F-A663-4AD9-AE79-BA46C80AE029}"/>
    </a:ext>
  </a:extLst>
</a:theme>
</file>

<file path=ppt/theme/theme2.xml><?xml version="1.0" encoding="utf-8"?>
<a:theme xmlns:a="http://schemas.openxmlformats.org/drawingml/2006/main" name="Tema sustava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a4f35948-e619-41b3-aa29-22878b09cfd2"/>
    <ds:schemaRef ds:uri="http://purl.org/dc/terms/"/>
    <ds:schemaRef ds:uri="http://www.w3.org/XML/1998/namespace"/>
    <ds:schemaRef ds:uri="http://schemas.openxmlformats.org/package/2006/metadata/core-properties"/>
    <ds:schemaRef ds:uri="40262f94-9f35-4ac3-9a90-690165a166b7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Prezentacija o obrazovanju s djecom na školskom dvorištu (široki zaslon)</Template>
  <TotalTime>312</TotalTime>
  <Words>430</Words>
  <Application>Microsoft Office PowerPoint</Application>
  <PresentationFormat>Široki zaslon</PresentationFormat>
  <Paragraphs>87</Paragraphs>
  <Slides>17</Slides>
  <Notes>4</Notes>
  <HiddenSlides>0</HiddenSlides>
  <MMClips>1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0" baseType="lpstr">
      <vt:lpstr>Arial</vt:lpstr>
      <vt:lpstr>Times New Roman</vt:lpstr>
      <vt:lpstr>Djeca 16 x 9</vt:lpstr>
      <vt:lpstr>HRVATSKI JEZIK</vt:lpstr>
      <vt:lpstr>TKO RADI, NE BOJI SE GLADI</vt:lpstr>
      <vt:lpstr>POTREBAN MATERIJAL </vt:lpstr>
      <vt:lpstr>TKO RADI, NE BOJI SE GLADI.</vt:lpstr>
      <vt:lpstr>PowerPoint prezentacija</vt:lpstr>
      <vt:lpstr>PowerPoint prezentacija</vt:lpstr>
      <vt:lpstr>ZNAŠ LI ŠTO ZNAČI RIJEČ MARNO?</vt:lpstr>
      <vt:lpstr>POSLUŠAJ SLJEDEĆU PJESMU.</vt:lpstr>
      <vt:lpstr>                   NA RAD</vt:lpstr>
      <vt:lpstr>            Odgovori na sljedeća pitanja: </vt:lpstr>
      <vt:lpstr>Promotri sljedeću sliku.</vt:lpstr>
      <vt:lpstr>PowerPoint prezentacija</vt:lpstr>
      <vt:lpstr>Otvori čitanku na stranici 127.</vt:lpstr>
      <vt:lpstr>OTVORI BILJEŽNICU I NAPIŠI.</vt:lpstr>
      <vt:lpstr>ZAMISLI DA SI SUNCE. </vt:lpstr>
      <vt:lpstr>PowerPoint prezentacija</vt:lpstr>
      <vt:lpstr>BIO SI /BILA SI VRLO MARNA.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Izgled naslova</dc:title>
  <dc:creator>Natalija Mihelin</dc:creator>
  <cp:keywords/>
  <cp:lastModifiedBy>Natalija Mihelin</cp:lastModifiedBy>
  <cp:revision>41</cp:revision>
  <dcterms:created xsi:type="dcterms:W3CDTF">2020-04-28T19:01:25Z</dcterms:created>
  <dcterms:modified xsi:type="dcterms:W3CDTF">2020-05-14T12:19:55Z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