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74b332ad7b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74b332ad7b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74b332ad7b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74b332ad7b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g74b332ad7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g74b332ad7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74b332ad7b_0_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74b332ad7b_0_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74b332ad7b_0_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74b332ad7b_0_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g74b332ad7b_0_1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Google Shape;86;g74b332ad7b_0_1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74b332ad7b_0_3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74b332ad7b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jp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enciklopedija.hr/natuknica.aspx?id=29591" TargetMode="External"/><Relationship Id="rId4" Type="http://schemas.openxmlformats.org/officeDocument/2006/relationships/hyperlink" Target="https://www.youtube.com/watch?v=u6QCytTjuS4" TargetMode="External"/><Relationship Id="rId5" Type="http://schemas.openxmlformats.org/officeDocument/2006/relationships/hyperlink" Target="https://www.youtube.com/watch?v=u6QCytTjuS4" TargetMode="External"/><Relationship Id="rId6" Type="http://schemas.openxmlformats.org/officeDocument/2006/relationships/hyperlink" Target="https://www.youtube.com/watch?v=XcEs83cdrGI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jpg"/><Relationship Id="rId4" Type="http://schemas.openxmlformats.org/officeDocument/2006/relationships/hyperlink" Target="https://www.youtube.com/watch?v=SiADJ-eGqfI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jpg"/><Relationship Id="rId4" Type="http://schemas.openxmlformats.org/officeDocument/2006/relationships/hyperlink" Target="https://hr.izzi.digital/DOS/12623/12648.html" TargetMode="External"/><Relationship Id="rId5" Type="http://schemas.openxmlformats.org/officeDocument/2006/relationships/hyperlink" Target="https://musiclab.chromeexperiment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/>
              <a:t>Nastavna jedinica: ZELENI JURAJ</a:t>
            </a:r>
            <a:endParaRPr b="1"/>
          </a:p>
        </p:txBody>
      </p:sp>
      <p:sp>
        <p:nvSpPr>
          <p:cNvPr id="55" name="Google Shape;55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                                      </a:t>
            </a:r>
            <a:r>
              <a:rPr b="1" lang="en-GB" sz="3600"/>
              <a:t> </a:t>
            </a:r>
            <a:r>
              <a:rPr b="1" lang="en-GB" sz="3600">
                <a:solidFill>
                  <a:srgbClr val="F3F3F3"/>
                </a:solidFill>
              </a:rPr>
              <a:t>Dragi četvrtaši…</a:t>
            </a:r>
            <a:endParaRPr b="1" sz="36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1600"/>
              </a:spcBef>
              <a:spcAft>
                <a:spcPts val="0"/>
              </a:spcAft>
              <a:buNone/>
            </a:pPr>
            <a:r>
              <a:rPr b="1" lang="en-GB" sz="2400">
                <a:solidFill>
                  <a:srgbClr val="F3F3F3"/>
                </a:solidFill>
              </a:rPr>
              <a:t>Za današnju nastavnu jedinicu treba vam puno dobre volje što znam da imate! A kada krene rasti travica u školi se čuje uvijek ista pjesmica!</a:t>
            </a:r>
            <a:endParaRPr b="1" sz="2400">
              <a:solidFill>
                <a:srgbClr val="F3F3F3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Pa krenimo...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D966"/>
        </a:solidFill>
      </p:bgPr>
    </p:bg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/>
              <a:t>zadaci</a:t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Pročitati prezentaciju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Proučiti poveznice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Naučiti pjevati pjesmu </a:t>
            </a:r>
            <a:r>
              <a:rPr b="1" lang="en-GB"/>
              <a:t>Zeleni Juraj</a:t>
            </a:r>
            <a:endParaRPr b="1"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AutoNum type="arabicPeriod"/>
            </a:pPr>
            <a:r>
              <a:rPr lang="en-GB"/>
              <a:t>Otići u digitalni alat i dobro se zabaviti</a:t>
            </a:r>
            <a:endParaRPr/>
          </a:p>
        </p:txBody>
      </p:sp>
      <p:sp>
        <p:nvSpPr>
          <p:cNvPr id="62" name="Google Shape;62;p14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Potreban pribor: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Udžbenik - Glazbena četvrtica str. 62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Cd 3 broj 27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Izzy - Profil/Klett - digitalni obrazovni sadržaji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-GB"/>
              <a:t>YouTube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/>
              <a:t>Zvučnici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B6D7A8"/>
        </a:solidFill>
      </p:bgPr>
    </p:bg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/>
              <a:t>ZNAŠ LI ŠTO JE TO JURJEVO ILI JURJEVSKI KRESOVI?</a:t>
            </a:r>
            <a:endParaRPr sz="1800"/>
          </a:p>
        </p:txBody>
      </p:sp>
      <p:sp>
        <p:nvSpPr>
          <p:cNvPr id="68" name="Google Shape;68;p15"/>
          <p:cNvSpPr txBox="1"/>
          <p:nvPr>
            <p:ph idx="1" type="body"/>
          </p:nvPr>
        </p:nvSpPr>
        <p:spPr>
          <a:xfrm>
            <a:off x="124875" y="9889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9" name="Google Shape;69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51063" y="1076552"/>
            <a:ext cx="7468224" cy="3818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A2C4C9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istražujemo...</a:t>
            </a:r>
            <a:endParaRPr/>
          </a:p>
        </p:txBody>
      </p:sp>
      <p:sp>
        <p:nvSpPr>
          <p:cNvPr id="75" name="Google Shape;75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Danas ćemo obilježiti pjesmom blagdan Jurjeva, istražiti što je to Jurjevo i Jurjevski krijesovi…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Za početak zavirit ćemo u enciklopediju, to je jedna pametna knjiga u koju zavirimo kada nešto želimo istražiti: klikni na poveznicu - </a:t>
            </a:r>
            <a:r>
              <a:rPr lang="en-GB" sz="1100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https://www.enciklopedija.hr/natuknica.aspx?id=29591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Otvorite svoje udžbenike na str. 62 i otiđite na poveznicu:</a:t>
            </a:r>
            <a:r>
              <a:rPr lang="en-GB" sz="1400">
                <a:solidFill>
                  <a:schemeClr val="dk1"/>
                </a:solidFill>
                <a:uFill>
                  <a:noFill/>
                </a:uFill>
                <a:latin typeface="Calibri"/>
                <a:ea typeface="Calibri"/>
                <a:cs typeface="Calibri"/>
                <a:sym typeface="Calibri"/>
                <a:hlinkClick r:id="rId4"/>
              </a:rPr>
              <a:t> </a:t>
            </a:r>
            <a:r>
              <a:rPr lang="en-GB" sz="1100" u="sng">
                <a:solidFill>
                  <a:schemeClr val="accent5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https://www.youtube.com/watch?v=u6QCytTjuS4</a:t>
            </a:r>
            <a:endParaRPr sz="1100" u="sng">
              <a:solidFill>
                <a:schemeClr val="accent5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Poslušajte nekoliko puta pjesmu </a:t>
            </a:r>
            <a:r>
              <a:rPr i="1"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Zeleni Juraj</a:t>
            </a: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zatim pjevajte uz nju i naučite ju pjevati.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Sada kada ste naučili pjevati pogledajte video o tim običajima iz jednog mjesta zvanog Maruševec blizu Varaždina: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1100" u="sng">
                <a:solidFill>
                  <a:schemeClr val="accent5"/>
                </a:solidFill>
                <a:hlinkClick r:id="rId6"/>
              </a:rPr>
              <a:t>https://www.youtube.com/watch?v=XcEs83cdrGI</a:t>
            </a:r>
            <a:endParaRPr sz="1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1" name="Google Shape;81;p17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82" name="Google Shape;82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7325" y="122025"/>
            <a:ext cx="8745699" cy="4839150"/>
          </a:xfrm>
          <a:prstGeom prst="rect">
            <a:avLst/>
          </a:prstGeom>
          <a:noFill/>
          <a:ln>
            <a:noFill/>
          </a:ln>
        </p:spPr>
      </p:pic>
      <p:sp>
        <p:nvSpPr>
          <p:cNvPr id="83" name="Google Shape;83;p17"/>
          <p:cNvSpPr txBox="1"/>
          <p:nvPr/>
        </p:nvSpPr>
        <p:spPr>
          <a:xfrm>
            <a:off x="280225" y="1477100"/>
            <a:ext cx="30000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</a:rPr>
              <a:t>ODGOVORI USMENO: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</a:rPr>
              <a:t>RAZLIKUJE LI SE TEKST I MELODIJA OD VAŠE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</a:rPr>
              <a:t>IZVEDBE? KOJA VAM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</a:rPr>
              <a:t>SE PJESMA VIŠE </a:t>
            </a:r>
            <a:endParaRPr b="1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-GB">
                <a:solidFill>
                  <a:srgbClr val="FFFFFF"/>
                </a:solidFill>
              </a:rPr>
              <a:t>SVIDJELA?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100" u="sng">
                <a:solidFill>
                  <a:srgbClr val="FFFFFF"/>
                </a:solidFill>
                <a:hlinkClick r:id="rId4"/>
              </a:rPr>
              <a:t>https://www.youtube.com/watch?v=SiADJ-eGqfI</a:t>
            </a:r>
            <a:endParaRPr u="sng"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9CB9C"/>
        </a:solidFill>
      </p:bgPr>
    </p:bg>
    <p:spTree>
      <p:nvGrpSpPr>
        <p:cNvPr id="87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Google Shape;88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</a:t>
            </a:r>
            <a:r>
              <a:rPr lang="en-GB"/>
              <a:t> na kraju... pamtimo ..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</a:rPr>
              <a:t>Jurjevo i Jurjevski krijesovi su godišnji običaji u kojima s veseljem sudjeluju djeca i mladi šeću u povorci mjestom u kojemu žive. Takvu povorku nazivamo </a:t>
            </a:r>
            <a:r>
              <a:rPr b="1" lang="en-GB" sz="1400">
                <a:solidFill>
                  <a:schemeClr val="dk1"/>
                </a:solidFill>
              </a:rPr>
              <a:t>ophod. </a:t>
            </a:r>
            <a:endParaRPr b="1"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</a:rPr>
              <a:t>Raspjevani mladić, koji je “</a:t>
            </a:r>
            <a:r>
              <a:rPr i="1" lang="en-GB" sz="1400">
                <a:solidFill>
                  <a:schemeClr val="dk1"/>
                </a:solidFill>
              </a:rPr>
              <a:t>Zeleni Juraj”</a:t>
            </a:r>
            <a:r>
              <a:rPr lang="en-GB" sz="1400">
                <a:solidFill>
                  <a:schemeClr val="dk1"/>
                </a:solidFill>
              </a:rPr>
              <a:t>, u pratnji djece i mladeži obilazi kuće. Preko njega prebace koš spleten od svježega zelenja, od kojega u svakoj kući ostavlja grančicu koja ima zaštitnu i plodonosnu moć.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-GB" sz="1400">
                <a:solidFill>
                  <a:schemeClr val="dk1"/>
                </a:solidFill>
              </a:rPr>
              <a:t>Jurjevo je blagdan praćen pjesmama, veseljem i plesom i smatra se kao praznik proljeća te početak obilne gospodarske godine. Zato puuuno pjevajte!!!</a:t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 sz="140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GB">
                <a:solidFill>
                  <a:srgbClr val="FFFFFF"/>
                </a:solidFill>
              </a:rPr>
              <a:t>I..eto nas na kraju</a:t>
            </a:r>
            <a:endParaRPr>
              <a:solidFill>
                <a:srgbClr val="FFFFFF"/>
              </a:solidFill>
            </a:endParaRPr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</a:rPr>
              <a:t>Za kraj.. </a:t>
            </a:r>
            <a:endParaRPr b="1"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t/>
            </a:r>
            <a:endParaRPr b="1"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</a:rPr>
              <a:t>otiđite na poveznicu vašeg digitalnog udžbenika i prisjetite se što je teška i što laka doba... posebnu pažnju obratite na kraju jer     imate digitalni alat za vježbanje.. uskoro ćete i sami sjesti za digitalni mix pult i napraviti svoju prvu skladbu! Zato uživajte!    </a:t>
            </a:r>
            <a:endParaRPr b="1"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</a:rPr>
              <a:t>  </a:t>
            </a:r>
            <a:r>
              <a:rPr b="1" lang="en-GB" sz="1100" u="sng">
                <a:solidFill>
                  <a:srgbClr val="FFFFFF"/>
                </a:solidFill>
                <a:hlinkClick r:id="rId4"/>
              </a:rPr>
              <a:t>https://hr.izzi.digital/DOS/12623/12648.html</a:t>
            </a:r>
            <a:endParaRPr b="1"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b="1" lang="en-GB" sz="1400">
                <a:solidFill>
                  <a:srgbClr val="FFFFFF"/>
                </a:solidFill>
              </a:rPr>
              <a:t>Šaljem još jednu jer možda neće svima upaliti, to je sve ok! </a:t>
            </a:r>
            <a:endParaRPr b="1"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-GB" sz="1100" u="sng">
                <a:solidFill>
                  <a:srgbClr val="FFFFFF"/>
                </a:solidFill>
                <a:hlinkClick r:id="rId5"/>
              </a:rPr>
              <a:t>https://musiclab.chromeexperiments.com/</a:t>
            </a:r>
            <a:endParaRPr b="1" sz="1400">
              <a:solidFill>
                <a:srgbClr val="FFFFFF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600"/>
              </a:spcAft>
              <a:buNone/>
            </a:pPr>
            <a:r>
              <a:t/>
            </a:r>
            <a:endParaRPr>
              <a:solidFill>
                <a:srgbClr val="FFFFFF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