
<file path=[Content_Types].xml><?xml version="1.0" encoding="utf-8"?>
<Types xmlns="http://schemas.openxmlformats.org/package/2006/content-types">
  <Default Extension="mp3" ContentType="audio/m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2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E702E5-4F9D-440B-AC93-AF6E852E2C12}" type="datetimeFigureOut">
              <a:rPr lang="hr-HR" smtClean="0"/>
              <a:t>3.6.2017.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A16F8E-9F5C-4F03-B1C2-40E05FB4E6C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57618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/>
              <a:t>Učenike podijeliti u četiri skupine. Učenici, unutar zadanog vremenskog okvira, pišu odgovore na papiriće koje</a:t>
            </a:r>
            <a:r>
              <a:rPr lang="hr-HR" baseline="0" dirty="0"/>
              <a:t> daju susjednoj skupini koja provjerava točnost odgovora te dodjeljuje bodove.</a:t>
            </a: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16F8E-9F5C-4F03-B1C2-40E05FB4E6C5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14681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C3640-E872-4256-8043-43F863A38D32}" type="datetimeFigureOut">
              <a:rPr lang="hr-HR" smtClean="0"/>
              <a:t>3.6.2017.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0ECA-6FE9-4D97-B6CF-9351E99A70C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86602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C3640-E872-4256-8043-43F863A38D32}" type="datetimeFigureOut">
              <a:rPr lang="hr-HR" smtClean="0"/>
              <a:t>3.6.2017.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0ECA-6FE9-4D97-B6CF-9351E99A70C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775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C3640-E872-4256-8043-43F863A38D32}" type="datetimeFigureOut">
              <a:rPr lang="hr-HR" smtClean="0"/>
              <a:t>3.6.2017.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0ECA-6FE9-4D97-B6CF-9351E99A70C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71562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C3640-E872-4256-8043-43F863A38D32}" type="datetimeFigureOut">
              <a:rPr lang="hr-HR" smtClean="0"/>
              <a:t>3.6.2017.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0ECA-6FE9-4D97-B6CF-9351E99A70C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95769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C3640-E872-4256-8043-43F863A38D32}" type="datetimeFigureOut">
              <a:rPr lang="hr-HR" smtClean="0"/>
              <a:t>3.6.2017.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0ECA-6FE9-4D97-B6CF-9351E99A70C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17431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C3640-E872-4256-8043-43F863A38D32}" type="datetimeFigureOut">
              <a:rPr lang="hr-HR" smtClean="0"/>
              <a:t>3.6.2017.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0ECA-6FE9-4D97-B6CF-9351E99A70C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12742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C3640-E872-4256-8043-43F863A38D32}" type="datetimeFigureOut">
              <a:rPr lang="hr-HR" smtClean="0"/>
              <a:t>3.6.2017.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0ECA-6FE9-4D97-B6CF-9351E99A70C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07418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C3640-E872-4256-8043-43F863A38D32}" type="datetimeFigureOut">
              <a:rPr lang="hr-HR" smtClean="0"/>
              <a:t>3.6.2017.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0ECA-6FE9-4D97-B6CF-9351E99A70C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31687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C3640-E872-4256-8043-43F863A38D32}" type="datetimeFigureOut">
              <a:rPr lang="hr-HR" smtClean="0"/>
              <a:t>3.6.2017.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0ECA-6FE9-4D97-B6CF-9351E99A70C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58284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C3640-E872-4256-8043-43F863A38D32}" type="datetimeFigureOut">
              <a:rPr lang="hr-HR" smtClean="0"/>
              <a:t>3.6.2017.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0ECA-6FE9-4D97-B6CF-9351E99A70C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08485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C3640-E872-4256-8043-43F863A38D32}" type="datetimeFigureOut">
              <a:rPr lang="hr-HR" smtClean="0"/>
              <a:t>3.6.2017.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0ECA-6FE9-4D97-B6CF-9351E99A70C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44340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C3640-E872-4256-8043-43F863A38D32}" type="datetimeFigureOut">
              <a:rPr lang="hr-HR" smtClean="0"/>
              <a:t>3.6.2017.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A0ECA-6FE9-4D97-B6CF-9351E99A70C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93173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NBB5 Revision</a:t>
            </a:r>
          </a:p>
        </p:txBody>
      </p:sp>
    </p:spTree>
    <p:extLst>
      <p:ext uri="{BB962C8B-B14F-4D97-AF65-F5344CB8AC3E}">
        <p14:creationId xmlns:p14="http://schemas.microsoft.com/office/powerpoint/2010/main" val="12018207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3"/>
          <p:cNvSpPr>
            <a:spLocks noChangeArrowheads="1"/>
          </p:cNvSpPr>
          <p:nvPr/>
        </p:nvSpPr>
        <p:spPr bwMode="auto">
          <a:xfrm>
            <a:off x="458545" y="3366052"/>
            <a:ext cx="2364167" cy="2291246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>
                <a:solidFill>
                  <a:schemeClr val="accent3"/>
                </a:solidFill>
              </a:rPr>
              <a:t>End</a:t>
            </a:r>
          </a:p>
        </p:txBody>
      </p:sp>
      <p:sp>
        <p:nvSpPr>
          <p:cNvPr id="5" name="Oval 32"/>
          <p:cNvSpPr>
            <a:spLocks noChangeArrowheads="1"/>
          </p:cNvSpPr>
          <p:nvPr/>
        </p:nvSpPr>
        <p:spPr bwMode="auto">
          <a:xfrm>
            <a:off x="458545" y="3366052"/>
            <a:ext cx="2364167" cy="2291246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</a:t>
            </a:r>
          </a:p>
        </p:txBody>
      </p:sp>
      <p:sp>
        <p:nvSpPr>
          <p:cNvPr id="6" name="Oval 31"/>
          <p:cNvSpPr>
            <a:spLocks noChangeArrowheads="1"/>
          </p:cNvSpPr>
          <p:nvPr/>
        </p:nvSpPr>
        <p:spPr bwMode="auto">
          <a:xfrm>
            <a:off x="458545" y="3366052"/>
            <a:ext cx="2364167" cy="2291246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</a:t>
            </a:r>
          </a:p>
        </p:txBody>
      </p:sp>
      <p:sp>
        <p:nvSpPr>
          <p:cNvPr id="7" name="Oval 30"/>
          <p:cNvSpPr>
            <a:spLocks noChangeArrowheads="1"/>
          </p:cNvSpPr>
          <p:nvPr/>
        </p:nvSpPr>
        <p:spPr bwMode="auto">
          <a:xfrm>
            <a:off x="458545" y="3366052"/>
            <a:ext cx="2364167" cy="2291246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3</a:t>
            </a:r>
          </a:p>
        </p:txBody>
      </p:sp>
      <p:sp>
        <p:nvSpPr>
          <p:cNvPr id="8" name="Oval 29"/>
          <p:cNvSpPr>
            <a:spLocks noChangeArrowheads="1"/>
          </p:cNvSpPr>
          <p:nvPr/>
        </p:nvSpPr>
        <p:spPr bwMode="auto">
          <a:xfrm>
            <a:off x="458545" y="3366052"/>
            <a:ext cx="2364167" cy="2291246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4</a:t>
            </a:r>
          </a:p>
        </p:txBody>
      </p:sp>
      <p:sp>
        <p:nvSpPr>
          <p:cNvPr id="9" name="Oval 28"/>
          <p:cNvSpPr>
            <a:spLocks noChangeArrowheads="1"/>
          </p:cNvSpPr>
          <p:nvPr/>
        </p:nvSpPr>
        <p:spPr bwMode="auto">
          <a:xfrm>
            <a:off x="458545" y="3366052"/>
            <a:ext cx="2364167" cy="2291246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5</a:t>
            </a:r>
          </a:p>
        </p:txBody>
      </p:sp>
      <p:sp>
        <p:nvSpPr>
          <p:cNvPr id="10" name="Oval 27"/>
          <p:cNvSpPr>
            <a:spLocks noChangeArrowheads="1"/>
          </p:cNvSpPr>
          <p:nvPr/>
        </p:nvSpPr>
        <p:spPr bwMode="auto">
          <a:xfrm>
            <a:off x="458545" y="3366052"/>
            <a:ext cx="2364167" cy="2291246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6</a:t>
            </a:r>
          </a:p>
        </p:txBody>
      </p:sp>
      <p:sp>
        <p:nvSpPr>
          <p:cNvPr id="11" name="Oval 26"/>
          <p:cNvSpPr>
            <a:spLocks noChangeArrowheads="1"/>
          </p:cNvSpPr>
          <p:nvPr/>
        </p:nvSpPr>
        <p:spPr bwMode="auto">
          <a:xfrm>
            <a:off x="458545" y="3366052"/>
            <a:ext cx="2364167" cy="2291246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7</a:t>
            </a:r>
          </a:p>
        </p:txBody>
      </p:sp>
      <p:sp>
        <p:nvSpPr>
          <p:cNvPr id="12" name="Oval 25"/>
          <p:cNvSpPr>
            <a:spLocks noChangeArrowheads="1"/>
          </p:cNvSpPr>
          <p:nvPr/>
        </p:nvSpPr>
        <p:spPr bwMode="auto">
          <a:xfrm>
            <a:off x="458545" y="3366052"/>
            <a:ext cx="2364167" cy="2291246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8</a:t>
            </a:r>
          </a:p>
        </p:txBody>
      </p:sp>
      <p:sp>
        <p:nvSpPr>
          <p:cNvPr id="13" name="Oval 24"/>
          <p:cNvSpPr>
            <a:spLocks noChangeArrowheads="1"/>
          </p:cNvSpPr>
          <p:nvPr/>
        </p:nvSpPr>
        <p:spPr bwMode="auto">
          <a:xfrm>
            <a:off x="458545" y="3366052"/>
            <a:ext cx="2364167" cy="2291246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9</a:t>
            </a:r>
          </a:p>
        </p:txBody>
      </p:sp>
      <p:sp>
        <p:nvSpPr>
          <p:cNvPr id="14" name="Oval 23"/>
          <p:cNvSpPr>
            <a:spLocks noChangeArrowheads="1"/>
          </p:cNvSpPr>
          <p:nvPr/>
        </p:nvSpPr>
        <p:spPr bwMode="auto">
          <a:xfrm>
            <a:off x="458545" y="3366052"/>
            <a:ext cx="2364167" cy="2291246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10</a:t>
            </a:r>
          </a:p>
        </p:txBody>
      </p:sp>
      <p:sp>
        <p:nvSpPr>
          <p:cNvPr id="26" name="TekstniOkvir 25"/>
          <p:cNvSpPr txBox="1"/>
          <p:nvPr/>
        </p:nvSpPr>
        <p:spPr>
          <a:xfrm>
            <a:off x="3750365" y="846410"/>
            <a:ext cx="808382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8800" dirty="0" err="1"/>
              <a:t>museum</a:t>
            </a:r>
            <a:endParaRPr lang="hr-HR" sz="8800" dirty="0"/>
          </a:p>
          <a:p>
            <a:r>
              <a:rPr lang="hr-HR" sz="8800" dirty="0"/>
              <a:t>shop</a:t>
            </a:r>
          </a:p>
          <a:p>
            <a:r>
              <a:rPr lang="hr-HR" sz="8800" dirty="0" err="1"/>
              <a:t>church</a:t>
            </a:r>
            <a:endParaRPr lang="hr-HR" sz="8800" dirty="0"/>
          </a:p>
          <a:p>
            <a:r>
              <a:rPr lang="hr-HR" sz="8800" dirty="0" err="1"/>
              <a:t>lizard</a:t>
            </a:r>
            <a:endParaRPr lang="hr-HR" sz="8800" dirty="0"/>
          </a:p>
        </p:txBody>
      </p:sp>
      <p:sp>
        <p:nvSpPr>
          <p:cNvPr id="27" name="TekstniOkvir 26"/>
          <p:cNvSpPr txBox="1"/>
          <p:nvPr/>
        </p:nvSpPr>
        <p:spPr>
          <a:xfrm>
            <a:off x="458544" y="477078"/>
            <a:ext cx="3636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/>
              <a:t>odd</a:t>
            </a:r>
            <a:r>
              <a:rPr lang="hr-HR" dirty="0"/>
              <a:t> one </a:t>
            </a:r>
            <a:r>
              <a:rPr lang="hr-HR" dirty="0" err="1"/>
              <a:t>out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85119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kstniOkvir 25"/>
          <p:cNvSpPr txBox="1"/>
          <p:nvPr/>
        </p:nvSpPr>
        <p:spPr>
          <a:xfrm>
            <a:off x="3750365" y="846410"/>
            <a:ext cx="808382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8800" dirty="0" err="1"/>
              <a:t>museum</a:t>
            </a:r>
            <a:endParaRPr lang="hr-HR" sz="8800" dirty="0"/>
          </a:p>
          <a:p>
            <a:r>
              <a:rPr lang="hr-HR" sz="8800" dirty="0"/>
              <a:t>shop</a:t>
            </a:r>
          </a:p>
          <a:p>
            <a:r>
              <a:rPr lang="hr-HR" sz="8800" dirty="0" err="1"/>
              <a:t>church</a:t>
            </a:r>
            <a:endParaRPr lang="hr-HR" sz="8800" dirty="0"/>
          </a:p>
          <a:p>
            <a:r>
              <a:rPr lang="hr-HR" sz="8800" strike="sngStrike" dirty="0" err="1"/>
              <a:t>lizard</a:t>
            </a:r>
            <a:endParaRPr lang="hr-HR" sz="8800" strike="sngStrike" dirty="0"/>
          </a:p>
        </p:txBody>
      </p:sp>
      <p:sp>
        <p:nvSpPr>
          <p:cNvPr id="27" name="TekstniOkvir 26"/>
          <p:cNvSpPr txBox="1"/>
          <p:nvPr/>
        </p:nvSpPr>
        <p:spPr>
          <a:xfrm>
            <a:off x="458544" y="477078"/>
            <a:ext cx="3636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/>
              <a:t>Check</a:t>
            </a:r>
            <a:r>
              <a:rPr lang="hr-HR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940311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kstniOkvir 25"/>
          <p:cNvSpPr txBox="1"/>
          <p:nvPr/>
        </p:nvSpPr>
        <p:spPr>
          <a:xfrm>
            <a:off x="2623931" y="1561693"/>
            <a:ext cx="922351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8800" dirty="0" err="1"/>
              <a:t>They</a:t>
            </a:r>
            <a:r>
              <a:rPr lang="hr-HR" sz="8800" dirty="0"/>
              <a:t> </a:t>
            </a:r>
            <a:r>
              <a:rPr lang="hr-HR" sz="8800" dirty="0" err="1"/>
              <a:t>was</a:t>
            </a:r>
            <a:r>
              <a:rPr lang="hr-HR" sz="8800" dirty="0"/>
              <a:t> at </a:t>
            </a:r>
            <a:r>
              <a:rPr lang="hr-HR" sz="8800" dirty="0" err="1"/>
              <a:t>school</a:t>
            </a:r>
            <a:r>
              <a:rPr lang="hr-HR" sz="8800" dirty="0"/>
              <a:t>.</a:t>
            </a:r>
          </a:p>
        </p:txBody>
      </p:sp>
      <p:sp>
        <p:nvSpPr>
          <p:cNvPr id="27" name="TekstniOkvir 26"/>
          <p:cNvSpPr txBox="1"/>
          <p:nvPr/>
        </p:nvSpPr>
        <p:spPr>
          <a:xfrm>
            <a:off x="458544" y="477078"/>
            <a:ext cx="3636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/>
              <a:t>Correct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mistake</a:t>
            </a:r>
            <a:r>
              <a:rPr lang="hr-HR" dirty="0"/>
              <a:t>!</a:t>
            </a:r>
          </a:p>
        </p:txBody>
      </p:sp>
      <p:sp>
        <p:nvSpPr>
          <p:cNvPr id="25" name="Oval 33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>
                <a:solidFill>
                  <a:schemeClr val="accent3"/>
                </a:solidFill>
              </a:rPr>
              <a:t>End</a:t>
            </a:r>
          </a:p>
        </p:txBody>
      </p:sp>
      <p:sp>
        <p:nvSpPr>
          <p:cNvPr id="28" name="Oval 32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</a:t>
            </a:r>
          </a:p>
        </p:txBody>
      </p:sp>
      <p:sp>
        <p:nvSpPr>
          <p:cNvPr id="29" name="Oval 31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</a:t>
            </a:r>
          </a:p>
        </p:txBody>
      </p:sp>
      <p:sp>
        <p:nvSpPr>
          <p:cNvPr id="30" name="Oval 30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3</a:t>
            </a:r>
          </a:p>
        </p:txBody>
      </p:sp>
      <p:sp>
        <p:nvSpPr>
          <p:cNvPr id="31" name="Oval 29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4</a:t>
            </a:r>
          </a:p>
        </p:txBody>
      </p:sp>
      <p:sp>
        <p:nvSpPr>
          <p:cNvPr id="32" name="Oval 28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5</a:t>
            </a:r>
          </a:p>
        </p:txBody>
      </p:sp>
      <p:sp>
        <p:nvSpPr>
          <p:cNvPr id="33" name="Oval 27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6</a:t>
            </a:r>
          </a:p>
        </p:txBody>
      </p:sp>
      <p:sp>
        <p:nvSpPr>
          <p:cNvPr id="34" name="Oval 26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7</a:t>
            </a:r>
          </a:p>
        </p:txBody>
      </p:sp>
      <p:sp>
        <p:nvSpPr>
          <p:cNvPr id="35" name="Oval 25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8</a:t>
            </a:r>
          </a:p>
        </p:txBody>
      </p:sp>
      <p:sp>
        <p:nvSpPr>
          <p:cNvPr id="36" name="Oval 24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9</a:t>
            </a:r>
          </a:p>
        </p:txBody>
      </p:sp>
      <p:sp>
        <p:nvSpPr>
          <p:cNvPr id="37" name="Oval 23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10</a:t>
            </a:r>
          </a:p>
        </p:txBody>
      </p:sp>
      <p:sp>
        <p:nvSpPr>
          <p:cNvPr id="38" name="Oval 22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11</a:t>
            </a:r>
          </a:p>
        </p:txBody>
      </p:sp>
      <p:sp>
        <p:nvSpPr>
          <p:cNvPr id="39" name="Oval 21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12</a:t>
            </a:r>
          </a:p>
        </p:txBody>
      </p:sp>
      <p:sp>
        <p:nvSpPr>
          <p:cNvPr id="40" name="Oval 20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13</a:t>
            </a:r>
          </a:p>
        </p:txBody>
      </p:sp>
      <p:sp>
        <p:nvSpPr>
          <p:cNvPr id="41" name="Oval 19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14</a:t>
            </a:r>
          </a:p>
        </p:txBody>
      </p:sp>
      <p:sp>
        <p:nvSpPr>
          <p:cNvPr id="42" name="Oval 18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228135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kstniOkvir 25"/>
          <p:cNvSpPr txBox="1"/>
          <p:nvPr/>
        </p:nvSpPr>
        <p:spPr>
          <a:xfrm>
            <a:off x="2451652" y="1919502"/>
            <a:ext cx="95680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8800" dirty="0" err="1"/>
              <a:t>They</a:t>
            </a:r>
            <a:r>
              <a:rPr lang="hr-HR" sz="8800" dirty="0"/>
              <a:t> </a:t>
            </a:r>
            <a:r>
              <a:rPr lang="hr-HR" sz="8800" dirty="0" err="1"/>
              <a:t>were</a:t>
            </a:r>
            <a:r>
              <a:rPr lang="hr-HR" sz="8800" dirty="0"/>
              <a:t> at </a:t>
            </a:r>
            <a:r>
              <a:rPr lang="hr-HR" sz="8800" dirty="0" err="1"/>
              <a:t>school</a:t>
            </a:r>
            <a:r>
              <a:rPr lang="hr-HR" sz="8800" dirty="0"/>
              <a:t>.</a:t>
            </a:r>
          </a:p>
        </p:txBody>
      </p:sp>
      <p:sp>
        <p:nvSpPr>
          <p:cNvPr id="27" name="TekstniOkvir 26"/>
          <p:cNvSpPr txBox="1"/>
          <p:nvPr/>
        </p:nvSpPr>
        <p:spPr>
          <a:xfrm>
            <a:off x="458544" y="477078"/>
            <a:ext cx="3636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/>
              <a:t>Check</a:t>
            </a:r>
            <a:r>
              <a:rPr lang="hr-HR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941451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3"/>
          <p:cNvSpPr>
            <a:spLocks noChangeArrowheads="1"/>
          </p:cNvSpPr>
          <p:nvPr/>
        </p:nvSpPr>
        <p:spPr bwMode="auto">
          <a:xfrm>
            <a:off x="458545" y="3366052"/>
            <a:ext cx="2364167" cy="2291246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>
                <a:solidFill>
                  <a:schemeClr val="accent3"/>
                </a:solidFill>
              </a:rPr>
              <a:t>End</a:t>
            </a:r>
          </a:p>
        </p:txBody>
      </p:sp>
      <p:sp>
        <p:nvSpPr>
          <p:cNvPr id="5" name="Oval 32"/>
          <p:cNvSpPr>
            <a:spLocks noChangeArrowheads="1"/>
          </p:cNvSpPr>
          <p:nvPr/>
        </p:nvSpPr>
        <p:spPr bwMode="auto">
          <a:xfrm>
            <a:off x="458545" y="3366052"/>
            <a:ext cx="2364167" cy="2291246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</a:t>
            </a:r>
          </a:p>
        </p:txBody>
      </p:sp>
      <p:sp>
        <p:nvSpPr>
          <p:cNvPr id="6" name="Oval 31"/>
          <p:cNvSpPr>
            <a:spLocks noChangeArrowheads="1"/>
          </p:cNvSpPr>
          <p:nvPr/>
        </p:nvSpPr>
        <p:spPr bwMode="auto">
          <a:xfrm>
            <a:off x="458545" y="3366052"/>
            <a:ext cx="2364167" cy="2291246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</a:t>
            </a:r>
          </a:p>
        </p:txBody>
      </p:sp>
      <p:sp>
        <p:nvSpPr>
          <p:cNvPr id="7" name="Oval 30"/>
          <p:cNvSpPr>
            <a:spLocks noChangeArrowheads="1"/>
          </p:cNvSpPr>
          <p:nvPr/>
        </p:nvSpPr>
        <p:spPr bwMode="auto">
          <a:xfrm>
            <a:off x="458545" y="3366052"/>
            <a:ext cx="2364167" cy="2291246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3</a:t>
            </a:r>
          </a:p>
        </p:txBody>
      </p:sp>
      <p:sp>
        <p:nvSpPr>
          <p:cNvPr id="8" name="Oval 29"/>
          <p:cNvSpPr>
            <a:spLocks noChangeArrowheads="1"/>
          </p:cNvSpPr>
          <p:nvPr/>
        </p:nvSpPr>
        <p:spPr bwMode="auto">
          <a:xfrm>
            <a:off x="458545" y="3366052"/>
            <a:ext cx="2364167" cy="2291246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4</a:t>
            </a:r>
          </a:p>
        </p:txBody>
      </p:sp>
      <p:sp>
        <p:nvSpPr>
          <p:cNvPr id="9" name="Oval 28"/>
          <p:cNvSpPr>
            <a:spLocks noChangeArrowheads="1"/>
          </p:cNvSpPr>
          <p:nvPr/>
        </p:nvSpPr>
        <p:spPr bwMode="auto">
          <a:xfrm>
            <a:off x="458545" y="3366052"/>
            <a:ext cx="2364167" cy="2291246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5</a:t>
            </a:r>
          </a:p>
        </p:txBody>
      </p:sp>
      <p:sp>
        <p:nvSpPr>
          <p:cNvPr id="10" name="Oval 27"/>
          <p:cNvSpPr>
            <a:spLocks noChangeArrowheads="1"/>
          </p:cNvSpPr>
          <p:nvPr/>
        </p:nvSpPr>
        <p:spPr bwMode="auto">
          <a:xfrm>
            <a:off x="458545" y="3366052"/>
            <a:ext cx="2364167" cy="2291246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6</a:t>
            </a:r>
          </a:p>
        </p:txBody>
      </p:sp>
      <p:sp>
        <p:nvSpPr>
          <p:cNvPr id="11" name="Oval 26"/>
          <p:cNvSpPr>
            <a:spLocks noChangeArrowheads="1"/>
          </p:cNvSpPr>
          <p:nvPr/>
        </p:nvSpPr>
        <p:spPr bwMode="auto">
          <a:xfrm>
            <a:off x="458545" y="3366052"/>
            <a:ext cx="2364167" cy="2291246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7</a:t>
            </a:r>
          </a:p>
        </p:txBody>
      </p:sp>
      <p:sp>
        <p:nvSpPr>
          <p:cNvPr id="12" name="Oval 25"/>
          <p:cNvSpPr>
            <a:spLocks noChangeArrowheads="1"/>
          </p:cNvSpPr>
          <p:nvPr/>
        </p:nvSpPr>
        <p:spPr bwMode="auto">
          <a:xfrm>
            <a:off x="458545" y="3366052"/>
            <a:ext cx="2364167" cy="2291246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8</a:t>
            </a:r>
          </a:p>
        </p:txBody>
      </p:sp>
      <p:sp>
        <p:nvSpPr>
          <p:cNvPr id="13" name="Oval 24"/>
          <p:cNvSpPr>
            <a:spLocks noChangeArrowheads="1"/>
          </p:cNvSpPr>
          <p:nvPr/>
        </p:nvSpPr>
        <p:spPr bwMode="auto">
          <a:xfrm>
            <a:off x="458545" y="3366052"/>
            <a:ext cx="2364167" cy="2291246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9</a:t>
            </a:r>
          </a:p>
        </p:txBody>
      </p:sp>
      <p:sp>
        <p:nvSpPr>
          <p:cNvPr id="14" name="Oval 23"/>
          <p:cNvSpPr>
            <a:spLocks noChangeArrowheads="1"/>
          </p:cNvSpPr>
          <p:nvPr/>
        </p:nvSpPr>
        <p:spPr bwMode="auto">
          <a:xfrm>
            <a:off x="458545" y="3366052"/>
            <a:ext cx="2364167" cy="2291246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10</a:t>
            </a:r>
          </a:p>
        </p:txBody>
      </p:sp>
      <p:sp>
        <p:nvSpPr>
          <p:cNvPr id="15" name="Oval 22"/>
          <p:cNvSpPr>
            <a:spLocks noChangeArrowheads="1"/>
          </p:cNvSpPr>
          <p:nvPr/>
        </p:nvSpPr>
        <p:spPr bwMode="auto">
          <a:xfrm>
            <a:off x="458545" y="3366052"/>
            <a:ext cx="2364167" cy="2291246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11</a:t>
            </a:r>
          </a:p>
        </p:txBody>
      </p:sp>
      <p:sp>
        <p:nvSpPr>
          <p:cNvPr id="16" name="Oval 21"/>
          <p:cNvSpPr>
            <a:spLocks noChangeArrowheads="1"/>
          </p:cNvSpPr>
          <p:nvPr/>
        </p:nvSpPr>
        <p:spPr bwMode="auto">
          <a:xfrm>
            <a:off x="458545" y="3366052"/>
            <a:ext cx="2364167" cy="2291246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12</a:t>
            </a:r>
          </a:p>
        </p:txBody>
      </p:sp>
      <p:sp>
        <p:nvSpPr>
          <p:cNvPr id="17" name="Oval 20"/>
          <p:cNvSpPr>
            <a:spLocks noChangeArrowheads="1"/>
          </p:cNvSpPr>
          <p:nvPr/>
        </p:nvSpPr>
        <p:spPr bwMode="auto">
          <a:xfrm>
            <a:off x="458545" y="3366052"/>
            <a:ext cx="2364167" cy="2291246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13</a:t>
            </a:r>
          </a:p>
        </p:txBody>
      </p:sp>
      <p:sp>
        <p:nvSpPr>
          <p:cNvPr id="18" name="Oval 19"/>
          <p:cNvSpPr>
            <a:spLocks noChangeArrowheads="1"/>
          </p:cNvSpPr>
          <p:nvPr/>
        </p:nvSpPr>
        <p:spPr bwMode="auto">
          <a:xfrm>
            <a:off x="458545" y="3366052"/>
            <a:ext cx="2364167" cy="2291246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14</a:t>
            </a: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458545" y="3366052"/>
            <a:ext cx="2364167" cy="2291246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15</a:t>
            </a:r>
          </a:p>
        </p:txBody>
      </p:sp>
      <p:sp>
        <p:nvSpPr>
          <p:cNvPr id="26" name="TekstniOkvir 25"/>
          <p:cNvSpPr txBox="1"/>
          <p:nvPr/>
        </p:nvSpPr>
        <p:spPr>
          <a:xfrm>
            <a:off x="3167269" y="2043934"/>
            <a:ext cx="926327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5400" dirty="0" err="1"/>
              <a:t>fifty-seven</a:t>
            </a:r>
            <a:endParaRPr lang="hr-HR" sz="5400" dirty="0"/>
          </a:p>
          <a:p>
            <a:r>
              <a:rPr lang="hr-HR" sz="5400" dirty="0"/>
              <a:t>one </a:t>
            </a:r>
            <a:r>
              <a:rPr lang="hr-HR" sz="5400" dirty="0" err="1"/>
              <a:t>hundred</a:t>
            </a:r>
            <a:r>
              <a:rPr lang="hr-HR" sz="5400" dirty="0"/>
              <a:t> </a:t>
            </a:r>
            <a:r>
              <a:rPr lang="hr-HR" sz="5400" dirty="0" err="1"/>
              <a:t>and</a:t>
            </a:r>
            <a:r>
              <a:rPr lang="hr-HR" sz="5400" dirty="0"/>
              <a:t> </a:t>
            </a:r>
            <a:r>
              <a:rPr lang="hr-HR" sz="5400" dirty="0" err="1"/>
              <a:t>four</a:t>
            </a:r>
            <a:endParaRPr lang="hr-HR" sz="5400" dirty="0"/>
          </a:p>
          <a:p>
            <a:r>
              <a:rPr lang="hr-HR" sz="5400" dirty="0" err="1"/>
              <a:t>two</a:t>
            </a:r>
            <a:r>
              <a:rPr lang="hr-HR" sz="5400" dirty="0"/>
              <a:t> </a:t>
            </a:r>
            <a:r>
              <a:rPr lang="hr-HR" sz="5400" dirty="0" err="1"/>
              <a:t>thousand</a:t>
            </a:r>
            <a:r>
              <a:rPr lang="hr-HR" sz="5400" dirty="0"/>
              <a:t> </a:t>
            </a:r>
            <a:r>
              <a:rPr lang="hr-HR" sz="5400" dirty="0" err="1"/>
              <a:t>and</a:t>
            </a:r>
            <a:r>
              <a:rPr lang="hr-HR" sz="5400" dirty="0"/>
              <a:t> </a:t>
            </a:r>
            <a:r>
              <a:rPr lang="hr-HR" sz="5400" dirty="0" err="1"/>
              <a:t>six</a:t>
            </a:r>
            <a:endParaRPr lang="hr-HR" sz="5400" dirty="0"/>
          </a:p>
          <a:p>
            <a:r>
              <a:rPr lang="hr-HR" sz="5400" dirty="0" err="1"/>
              <a:t>seven</a:t>
            </a:r>
            <a:r>
              <a:rPr lang="hr-HR" sz="5400" dirty="0"/>
              <a:t> </a:t>
            </a:r>
            <a:r>
              <a:rPr lang="hr-HR" sz="5400" dirty="0" err="1"/>
              <a:t>hundred</a:t>
            </a:r>
            <a:r>
              <a:rPr lang="hr-HR" sz="5400" dirty="0"/>
              <a:t> </a:t>
            </a:r>
            <a:r>
              <a:rPr lang="hr-HR" sz="5400" dirty="0" err="1"/>
              <a:t>and</a:t>
            </a:r>
            <a:r>
              <a:rPr lang="hr-HR" sz="5400" dirty="0"/>
              <a:t> </a:t>
            </a:r>
            <a:r>
              <a:rPr lang="hr-HR" sz="5400" dirty="0" err="1"/>
              <a:t>seventeen</a:t>
            </a:r>
            <a:endParaRPr lang="hr-HR" sz="5400" dirty="0"/>
          </a:p>
        </p:txBody>
      </p:sp>
      <p:sp>
        <p:nvSpPr>
          <p:cNvPr id="27" name="TekstniOkvir 26"/>
          <p:cNvSpPr txBox="1"/>
          <p:nvPr/>
        </p:nvSpPr>
        <p:spPr>
          <a:xfrm>
            <a:off x="458544" y="477078"/>
            <a:ext cx="3636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/>
              <a:t>write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numbers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42193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kstniOkvir 25"/>
          <p:cNvSpPr txBox="1"/>
          <p:nvPr/>
        </p:nvSpPr>
        <p:spPr>
          <a:xfrm>
            <a:off x="3087757" y="846410"/>
            <a:ext cx="874643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7200" dirty="0"/>
              <a:t>57</a:t>
            </a:r>
          </a:p>
          <a:p>
            <a:r>
              <a:rPr lang="hr-HR" sz="7200" dirty="0"/>
              <a:t>104</a:t>
            </a:r>
          </a:p>
          <a:p>
            <a:r>
              <a:rPr lang="hr-HR" sz="7200" dirty="0"/>
              <a:t>2006</a:t>
            </a:r>
          </a:p>
          <a:p>
            <a:r>
              <a:rPr lang="hr-HR" sz="7200" dirty="0"/>
              <a:t>717</a:t>
            </a:r>
          </a:p>
          <a:p>
            <a:endParaRPr lang="hr-HR" sz="7200" dirty="0"/>
          </a:p>
        </p:txBody>
      </p:sp>
      <p:sp>
        <p:nvSpPr>
          <p:cNvPr id="27" name="TekstniOkvir 26"/>
          <p:cNvSpPr txBox="1"/>
          <p:nvPr/>
        </p:nvSpPr>
        <p:spPr>
          <a:xfrm>
            <a:off x="458544" y="477078"/>
            <a:ext cx="3636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/>
              <a:t>Check</a:t>
            </a:r>
            <a:r>
              <a:rPr lang="hr-HR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8420971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kstniOkvir 25"/>
          <p:cNvSpPr txBox="1"/>
          <p:nvPr/>
        </p:nvSpPr>
        <p:spPr>
          <a:xfrm>
            <a:off x="4253948" y="2146854"/>
            <a:ext cx="808382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sz="8800" dirty="0"/>
          </a:p>
        </p:txBody>
      </p:sp>
      <p:sp>
        <p:nvSpPr>
          <p:cNvPr id="2" name="TekstniOkvir 1"/>
          <p:cNvSpPr txBox="1"/>
          <p:nvPr/>
        </p:nvSpPr>
        <p:spPr>
          <a:xfrm>
            <a:off x="940904" y="755374"/>
            <a:ext cx="3975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/>
              <a:t>order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words</a:t>
            </a:r>
            <a:r>
              <a:rPr lang="hr-HR" dirty="0"/>
              <a:t> </a:t>
            </a:r>
          </a:p>
        </p:txBody>
      </p:sp>
      <p:sp>
        <p:nvSpPr>
          <p:cNvPr id="3" name="TekstniOkvir 2"/>
          <p:cNvSpPr txBox="1"/>
          <p:nvPr/>
        </p:nvSpPr>
        <p:spPr>
          <a:xfrm>
            <a:off x="4108174" y="1789043"/>
            <a:ext cx="591046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800" dirty="0"/>
              <a:t>1 </a:t>
            </a:r>
            <a:r>
              <a:rPr lang="hr-HR" sz="4800" dirty="0" err="1"/>
              <a:t>two</a:t>
            </a:r>
            <a:r>
              <a:rPr lang="hr-HR" sz="4800" dirty="0"/>
              <a:t> </a:t>
            </a:r>
            <a:r>
              <a:rPr lang="hr-HR" sz="4800" dirty="0" err="1"/>
              <a:t>years</a:t>
            </a:r>
            <a:r>
              <a:rPr lang="hr-HR" sz="4800" dirty="0"/>
              <a:t> ago</a:t>
            </a:r>
          </a:p>
          <a:p>
            <a:r>
              <a:rPr lang="hr-HR" sz="4800" dirty="0"/>
              <a:t>2 </a:t>
            </a:r>
            <a:r>
              <a:rPr lang="hr-HR" sz="4800" dirty="0" err="1"/>
              <a:t>yesterday</a:t>
            </a:r>
            <a:endParaRPr lang="hr-HR" sz="4800" dirty="0"/>
          </a:p>
          <a:p>
            <a:r>
              <a:rPr lang="hr-HR" sz="4800" dirty="0"/>
              <a:t>3 a </a:t>
            </a:r>
            <a:r>
              <a:rPr lang="hr-HR" sz="4800" dirty="0" err="1"/>
              <a:t>long</a:t>
            </a:r>
            <a:r>
              <a:rPr lang="hr-HR" sz="4800" dirty="0"/>
              <a:t> time ago</a:t>
            </a:r>
          </a:p>
          <a:p>
            <a:r>
              <a:rPr lang="hr-HR" sz="4800" dirty="0"/>
              <a:t>4 </a:t>
            </a:r>
            <a:r>
              <a:rPr lang="hr-HR" sz="4800" dirty="0" err="1"/>
              <a:t>today</a:t>
            </a:r>
            <a:endParaRPr lang="hr-HR" sz="4800" dirty="0"/>
          </a:p>
          <a:p>
            <a:r>
              <a:rPr lang="hr-HR" sz="4800" dirty="0"/>
              <a:t>5 </a:t>
            </a:r>
            <a:r>
              <a:rPr lang="hr-HR" sz="4800" dirty="0" err="1"/>
              <a:t>two</a:t>
            </a:r>
            <a:r>
              <a:rPr lang="hr-HR" sz="4800" dirty="0"/>
              <a:t> </a:t>
            </a:r>
            <a:r>
              <a:rPr lang="hr-HR" sz="4800" dirty="0" err="1"/>
              <a:t>weeks</a:t>
            </a:r>
            <a:r>
              <a:rPr lang="hr-HR" sz="4800" dirty="0"/>
              <a:t> ago</a:t>
            </a:r>
          </a:p>
        </p:txBody>
      </p:sp>
      <p:sp>
        <p:nvSpPr>
          <p:cNvPr id="6" name="Oval 33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>
                <a:solidFill>
                  <a:schemeClr val="accent3"/>
                </a:solidFill>
              </a:rPr>
              <a:t>End</a:t>
            </a:r>
          </a:p>
        </p:txBody>
      </p:sp>
      <p:sp>
        <p:nvSpPr>
          <p:cNvPr id="7" name="Oval 32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</a:t>
            </a:r>
          </a:p>
        </p:txBody>
      </p:sp>
      <p:sp>
        <p:nvSpPr>
          <p:cNvPr id="8" name="Oval 31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</a:t>
            </a:r>
          </a:p>
        </p:txBody>
      </p:sp>
      <p:sp>
        <p:nvSpPr>
          <p:cNvPr id="9" name="Oval 30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3</a:t>
            </a:r>
          </a:p>
        </p:txBody>
      </p:sp>
      <p:sp>
        <p:nvSpPr>
          <p:cNvPr id="10" name="Oval 29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4</a:t>
            </a:r>
          </a:p>
        </p:txBody>
      </p:sp>
      <p:sp>
        <p:nvSpPr>
          <p:cNvPr id="11" name="Oval 28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5</a:t>
            </a:r>
          </a:p>
        </p:txBody>
      </p:sp>
      <p:sp>
        <p:nvSpPr>
          <p:cNvPr id="12" name="Oval 27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6</a:t>
            </a:r>
          </a:p>
        </p:txBody>
      </p:sp>
      <p:sp>
        <p:nvSpPr>
          <p:cNvPr id="13" name="Oval 26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7</a:t>
            </a:r>
          </a:p>
        </p:txBody>
      </p:sp>
      <p:sp>
        <p:nvSpPr>
          <p:cNvPr id="14" name="Oval 25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8</a:t>
            </a:r>
          </a:p>
        </p:txBody>
      </p:sp>
      <p:sp>
        <p:nvSpPr>
          <p:cNvPr id="15" name="Oval 24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9</a:t>
            </a:r>
          </a:p>
        </p:txBody>
      </p:sp>
      <p:sp>
        <p:nvSpPr>
          <p:cNvPr id="16" name="Oval 23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10</a:t>
            </a:r>
          </a:p>
        </p:txBody>
      </p:sp>
      <p:sp>
        <p:nvSpPr>
          <p:cNvPr id="17" name="Oval 22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11</a:t>
            </a:r>
          </a:p>
        </p:txBody>
      </p:sp>
      <p:sp>
        <p:nvSpPr>
          <p:cNvPr id="18" name="Oval 21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12</a:t>
            </a:r>
          </a:p>
        </p:txBody>
      </p:sp>
      <p:sp>
        <p:nvSpPr>
          <p:cNvPr id="19" name="Oval 20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13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14</a:t>
            </a:r>
          </a:p>
        </p:txBody>
      </p:sp>
      <p:sp>
        <p:nvSpPr>
          <p:cNvPr id="21" name="Oval 18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15</a:t>
            </a:r>
          </a:p>
        </p:txBody>
      </p:sp>
      <p:sp>
        <p:nvSpPr>
          <p:cNvPr id="22" name="Oval 17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16</a:t>
            </a:r>
          </a:p>
        </p:txBody>
      </p:sp>
      <p:sp>
        <p:nvSpPr>
          <p:cNvPr id="23" name="Oval 16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17</a:t>
            </a:r>
          </a:p>
        </p:txBody>
      </p:sp>
      <p:sp>
        <p:nvSpPr>
          <p:cNvPr id="24" name="Oval 15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18</a:t>
            </a:r>
          </a:p>
        </p:txBody>
      </p:sp>
      <p:sp>
        <p:nvSpPr>
          <p:cNvPr id="25" name="Oval 14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19</a:t>
            </a:r>
          </a:p>
        </p:txBody>
      </p:sp>
      <p:sp>
        <p:nvSpPr>
          <p:cNvPr id="27" name="Oval 13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2908148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kstniOkvir 25"/>
          <p:cNvSpPr txBox="1"/>
          <p:nvPr/>
        </p:nvSpPr>
        <p:spPr>
          <a:xfrm>
            <a:off x="4253948" y="2146854"/>
            <a:ext cx="808382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sz="8800" dirty="0"/>
          </a:p>
        </p:txBody>
      </p:sp>
      <p:sp>
        <p:nvSpPr>
          <p:cNvPr id="2" name="TekstniOkvir 1"/>
          <p:cNvSpPr txBox="1"/>
          <p:nvPr/>
        </p:nvSpPr>
        <p:spPr>
          <a:xfrm>
            <a:off x="940904" y="755374"/>
            <a:ext cx="3975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/>
              <a:t>Check</a:t>
            </a:r>
            <a:r>
              <a:rPr lang="hr-HR" dirty="0"/>
              <a:t>! </a:t>
            </a:r>
          </a:p>
        </p:txBody>
      </p:sp>
      <p:sp>
        <p:nvSpPr>
          <p:cNvPr id="3" name="TekstniOkvir 2"/>
          <p:cNvSpPr txBox="1"/>
          <p:nvPr/>
        </p:nvSpPr>
        <p:spPr>
          <a:xfrm>
            <a:off x="4108174" y="1789043"/>
            <a:ext cx="591046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800" dirty="0"/>
              <a:t>4</a:t>
            </a:r>
          </a:p>
          <a:p>
            <a:r>
              <a:rPr lang="hr-HR" sz="4800" dirty="0"/>
              <a:t>2</a:t>
            </a:r>
          </a:p>
          <a:p>
            <a:r>
              <a:rPr lang="hr-HR" sz="4800" dirty="0"/>
              <a:t>5</a:t>
            </a:r>
          </a:p>
          <a:p>
            <a:r>
              <a:rPr lang="hr-HR" sz="4800" dirty="0"/>
              <a:t>1</a:t>
            </a:r>
          </a:p>
          <a:p>
            <a:r>
              <a:rPr lang="hr-HR" sz="48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3568857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kstniOkvir 25"/>
          <p:cNvSpPr txBox="1"/>
          <p:nvPr/>
        </p:nvSpPr>
        <p:spPr>
          <a:xfrm>
            <a:off x="4253948" y="2146854"/>
            <a:ext cx="808382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sz="8800" dirty="0"/>
          </a:p>
        </p:txBody>
      </p:sp>
      <p:sp>
        <p:nvSpPr>
          <p:cNvPr id="2" name="TekstniOkvir 1"/>
          <p:cNvSpPr txBox="1"/>
          <p:nvPr/>
        </p:nvSpPr>
        <p:spPr>
          <a:xfrm>
            <a:off x="940904" y="755374"/>
            <a:ext cx="3975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/>
              <a:t>listen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write</a:t>
            </a:r>
            <a:r>
              <a:rPr lang="hr-HR" dirty="0"/>
              <a:t> </a:t>
            </a:r>
          </a:p>
        </p:txBody>
      </p:sp>
      <p:pic>
        <p:nvPicPr>
          <p:cNvPr id="4" name="24736559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791200" y="1785730"/>
            <a:ext cx="1948070" cy="1948070"/>
          </a:xfrm>
          <a:prstGeom prst="rect">
            <a:avLst/>
          </a:prstGeom>
        </p:spPr>
      </p:pic>
      <p:sp>
        <p:nvSpPr>
          <p:cNvPr id="6" name="Oval 33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>
                <a:solidFill>
                  <a:schemeClr val="accent3"/>
                </a:solidFill>
              </a:rPr>
              <a:t>End</a:t>
            </a:r>
          </a:p>
        </p:txBody>
      </p:sp>
      <p:sp>
        <p:nvSpPr>
          <p:cNvPr id="7" name="Oval 32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</a:t>
            </a:r>
          </a:p>
        </p:txBody>
      </p:sp>
      <p:sp>
        <p:nvSpPr>
          <p:cNvPr id="8" name="Oval 31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</a:t>
            </a:r>
          </a:p>
        </p:txBody>
      </p:sp>
      <p:sp>
        <p:nvSpPr>
          <p:cNvPr id="9" name="Oval 30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3</a:t>
            </a:r>
          </a:p>
        </p:txBody>
      </p:sp>
      <p:sp>
        <p:nvSpPr>
          <p:cNvPr id="10" name="Oval 29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4</a:t>
            </a:r>
          </a:p>
        </p:txBody>
      </p:sp>
      <p:sp>
        <p:nvSpPr>
          <p:cNvPr id="11" name="Oval 28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5</a:t>
            </a:r>
          </a:p>
        </p:txBody>
      </p:sp>
      <p:sp>
        <p:nvSpPr>
          <p:cNvPr id="12" name="Oval 27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6</a:t>
            </a:r>
          </a:p>
        </p:txBody>
      </p:sp>
      <p:sp>
        <p:nvSpPr>
          <p:cNvPr id="13" name="Oval 26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7</a:t>
            </a:r>
          </a:p>
        </p:txBody>
      </p:sp>
      <p:sp>
        <p:nvSpPr>
          <p:cNvPr id="14" name="Oval 25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8</a:t>
            </a:r>
          </a:p>
        </p:txBody>
      </p:sp>
      <p:sp>
        <p:nvSpPr>
          <p:cNvPr id="15" name="Oval 24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9</a:t>
            </a:r>
          </a:p>
        </p:txBody>
      </p:sp>
      <p:sp>
        <p:nvSpPr>
          <p:cNvPr id="16" name="Oval 23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10</a:t>
            </a:r>
          </a:p>
        </p:txBody>
      </p:sp>
      <p:sp>
        <p:nvSpPr>
          <p:cNvPr id="17" name="Oval 22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11</a:t>
            </a:r>
          </a:p>
        </p:txBody>
      </p:sp>
      <p:sp>
        <p:nvSpPr>
          <p:cNvPr id="18" name="Oval 21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12</a:t>
            </a:r>
          </a:p>
        </p:txBody>
      </p:sp>
      <p:sp>
        <p:nvSpPr>
          <p:cNvPr id="19" name="Oval 20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13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14</a:t>
            </a:r>
          </a:p>
        </p:txBody>
      </p:sp>
      <p:sp>
        <p:nvSpPr>
          <p:cNvPr id="21" name="Oval 18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15</a:t>
            </a:r>
          </a:p>
        </p:txBody>
      </p:sp>
      <p:sp>
        <p:nvSpPr>
          <p:cNvPr id="22" name="Oval 17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16</a:t>
            </a:r>
          </a:p>
        </p:txBody>
      </p:sp>
      <p:sp>
        <p:nvSpPr>
          <p:cNvPr id="23" name="Oval 16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17</a:t>
            </a:r>
          </a:p>
        </p:txBody>
      </p:sp>
      <p:sp>
        <p:nvSpPr>
          <p:cNvPr id="24" name="Oval 15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18</a:t>
            </a:r>
          </a:p>
        </p:txBody>
      </p:sp>
      <p:sp>
        <p:nvSpPr>
          <p:cNvPr id="25" name="Oval 14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19</a:t>
            </a:r>
          </a:p>
        </p:txBody>
      </p:sp>
      <p:sp>
        <p:nvSpPr>
          <p:cNvPr id="27" name="Oval 13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20</a:t>
            </a:r>
          </a:p>
        </p:txBody>
      </p:sp>
      <p:sp>
        <p:nvSpPr>
          <p:cNvPr id="28" name="Oval 12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21</a:t>
            </a:r>
          </a:p>
        </p:txBody>
      </p:sp>
      <p:sp>
        <p:nvSpPr>
          <p:cNvPr id="29" name="Oval 11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22</a:t>
            </a:r>
          </a:p>
        </p:txBody>
      </p:sp>
      <p:sp>
        <p:nvSpPr>
          <p:cNvPr id="30" name="Oval 10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23</a:t>
            </a:r>
          </a:p>
        </p:txBody>
      </p:sp>
      <p:sp>
        <p:nvSpPr>
          <p:cNvPr id="31" name="Oval 9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24</a:t>
            </a:r>
          </a:p>
        </p:txBody>
      </p:sp>
      <p:sp>
        <p:nvSpPr>
          <p:cNvPr id="32" name="Oval 8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25</a:t>
            </a:r>
          </a:p>
        </p:txBody>
      </p:sp>
      <p:sp>
        <p:nvSpPr>
          <p:cNvPr id="33" name="Oval 7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26</a:t>
            </a:r>
          </a:p>
        </p:txBody>
      </p:sp>
      <p:sp>
        <p:nvSpPr>
          <p:cNvPr id="34" name="Oval 6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27</a:t>
            </a:r>
          </a:p>
        </p:txBody>
      </p:sp>
      <p:sp>
        <p:nvSpPr>
          <p:cNvPr id="35" name="Oval 5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28</a:t>
            </a:r>
          </a:p>
        </p:txBody>
      </p:sp>
      <p:sp>
        <p:nvSpPr>
          <p:cNvPr id="36" name="Oval 4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29</a:t>
            </a:r>
          </a:p>
        </p:txBody>
      </p:sp>
      <p:sp>
        <p:nvSpPr>
          <p:cNvPr id="37" name="Oval 3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30</a:t>
            </a:r>
          </a:p>
        </p:txBody>
      </p:sp>
    </p:spTree>
    <p:extLst>
      <p:ext uri="{BB962C8B-B14F-4D97-AF65-F5344CB8AC3E}">
        <p14:creationId xmlns:p14="http://schemas.microsoft.com/office/powerpoint/2010/main" val="169898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1000"/>
                            </p:stCondLst>
                            <p:childTnLst>
                              <p:par>
                                <p:cTn id="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3000"/>
                            </p:stCondLst>
                            <p:childTnLst>
                              <p:par>
                                <p:cTn id="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000"/>
                            </p:stCondLst>
                            <p:childTnLst>
                              <p:par>
                                <p:cTn id="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0"/>
                            </p:stCondLst>
                            <p:childTnLst>
                              <p:par>
                                <p:cTn id="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7000"/>
                            </p:stCondLst>
                            <p:childTnLst>
                              <p:par>
                                <p:cTn id="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000"/>
                            </p:stCondLst>
                            <p:childTnLst>
                              <p:par>
                                <p:cTn id="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9000"/>
                            </p:stCondLst>
                            <p:childTnLst>
                              <p:par>
                                <p:cTn id="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8" dur="2899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9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kstniOkvir 25"/>
          <p:cNvSpPr txBox="1"/>
          <p:nvPr/>
        </p:nvSpPr>
        <p:spPr>
          <a:xfrm>
            <a:off x="3896140" y="1733972"/>
            <a:ext cx="808382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sz="8800" dirty="0"/>
          </a:p>
        </p:txBody>
      </p:sp>
      <p:sp>
        <p:nvSpPr>
          <p:cNvPr id="2" name="TekstniOkvir 1"/>
          <p:cNvSpPr txBox="1"/>
          <p:nvPr/>
        </p:nvSpPr>
        <p:spPr>
          <a:xfrm>
            <a:off x="940904" y="755374"/>
            <a:ext cx="3975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/>
              <a:t>Check</a:t>
            </a:r>
            <a:r>
              <a:rPr lang="hr-HR" dirty="0"/>
              <a:t>! </a:t>
            </a:r>
          </a:p>
        </p:txBody>
      </p:sp>
      <p:pic>
        <p:nvPicPr>
          <p:cNvPr id="4" name="24736559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777948" y="755374"/>
            <a:ext cx="1948070" cy="1948070"/>
          </a:xfrm>
          <a:prstGeom prst="rect">
            <a:avLst/>
          </a:prstGeom>
        </p:spPr>
      </p:pic>
      <p:sp>
        <p:nvSpPr>
          <p:cNvPr id="3" name="TekstniOkvir 2"/>
          <p:cNvSpPr txBox="1"/>
          <p:nvPr/>
        </p:nvSpPr>
        <p:spPr>
          <a:xfrm>
            <a:off x="3995531" y="2703444"/>
            <a:ext cx="746097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8000" dirty="0" err="1"/>
              <a:t>It</a:t>
            </a:r>
            <a:r>
              <a:rPr lang="hr-HR" sz="8000" dirty="0"/>
              <a:t> </a:t>
            </a:r>
            <a:r>
              <a:rPr lang="hr-HR" sz="8000" dirty="0" err="1"/>
              <a:t>was</a:t>
            </a:r>
            <a:r>
              <a:rPr lang="hr-HR" sz="8000" dirty="0"/>
              <a:t> </a:t>
            </a:r>
            <a:r>
              <a:rPr lang="hr-HR" sz="8000" dirty="0" err="1"/>
              <a:t>cold</a:t>
            </a:r>
            <a:r>
              <a:rPr lang="hr-HR" sz="8000" dirty="0"/>
              <a:t> </a:t>
            </a:r>
            <a:r>
              <a:rPr lang="hr-HR" sz="8000" dirty="0" err="1"/>
              <a:t>and</a:t>
            </a:r>
            <a:r>
              <a:rPr lang="hr-HR" sz="8000" dirty="0"/>
              <a:t> </a:t>
            </a:r>
            <a:r>
              <a:rPr lang="hr-HR" sz="8000" dirty="0" err="1"/>
              <a:t>rainy</a:t>
            </a:r>
            <a:r>
              <a:rPr lang="hr-HR" sz="8000" dirty="0"/>
              <a:t> but </a:t>
            </a:r>
            <a:r>
              <a:rPr lang="hr-HR" sz="8000" dirty="0" err="1"/>
              <a:t>kids</a:t>
            </a:r>
            <a:r>
              <a:rPr lang="hr-HR" sz="8000" dirty="0"/>
              <a:t> </a:t>
            </a:r>
            <a:r>
              <a:rPr lang="hr-HR" sz="8000" dirty="0" err="1"/>
              <a:t>were</a:t>
            </a:r>
            <a:r>
              <a:rPr lang="hr-HR" sz="8000" dirty="0"/>
              <a:t> </a:t>
            </a:r>
            <a:r>
              <a:rPr lang="hr-HR" sz="8000" dirty="0" err="1"/>
              <a:t>happy</a:t>
            </a:r>
            <a:r>
              <a:rPr lang="hr-HR" sz="8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55404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899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kstniOkvir 25"/>
          <p:cNvSpPr txBox="1"/>
          <p:nvPr/>
        </p:nvSpPr>
        <p:spPr>
          <a:xfrm>
            <a:off x="3657600" y="1802297"/>
            <a:ext cx="808382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8800" dirty="0" err="1"/>
              <a:t>gyahpgoer</a:t>
            </a:r>
            <a:endParaRPr lang="hr-HR" sz="8800" dirty="0"/>
          </a:p>
        </p:txBody>
      </p:sp>
      <p:sp>
        <p:nvSpPr>
          <p:cNvPr id="27" name="TekstniOkvir 26"/>
          <p:cNvSpPr txBox="1"/>
          <p:nvPr/>
        </p:nvSpPr>
        <p:spPr>
          <a:xfrm>
            <a:off x="458544" y="477078"/>
            <a:ext cx="3636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/>
              <a:t>unjumble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word</a:t>
            </a:r>
          </a:p>
        </p:txBody>
      </p:sp>
      <p:sp>
        <p:nvSpPr>
          <p:cNvPr id="28" name="Oval 33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>
                <a:solidFill>
                  <a:schemeClr val="accent3"/>
                </a:solidFill>
              </a:rPr>
              <a:t>End</a:t>
            </a:r>
          </a:p>
        </p:txBody>
      </p:sp>
      <p:sp>
        <p:nvSpPr>
          <p:cNvPr id="29" name="Oval 32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</a:t>
            </a:r>
          </a:p>
        </p:txBody>
      </p:sp>
      <p:sp>
        <p:nvSpPr>
          <p:cNvPr id="30" name="Oval 31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</a:t>
            </a:r>
          </a:p>
        </p:txBody>
      </p:sp>
      <p:sp>
        <p:nvSpPr>
          <p:cNvPr id="31" name="Oval 30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3</a:t>
            </a:r>
          </a:p>
        </p:txBody>
      </p:sp>
      <p:sp>
        <p:nvSpPr>
          <p:cNvPr id="32" name="Oval 29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4</a:t>
            </a:r>
          </a:p>
        </p:txBody>
      </p:sp>
      <p:sp>
        <p:nvSpPr>
          <p:cNvPr id="33" name="Oval 28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5</a:t>
            </a:r>
          </a:p>
        </p:txBody>
      </p:sp>
      <p:sp>
        <p:nvSpPr>
          <p:cNvPr id="34" name="Oval 27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6</a:t>
            </a:r>
          </a:p>
        </p:txBody>
      </p:sp>
      <p:sp>
        <p:nvSpPr>
          <p:cNvPr id="35" name="Oval 26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7</a:t>
            </a:r>
          </a:p>
        </p:txBody>
      </p:sp>
      <p:sp>
        <p:nvSpPr>
          <p:cNvPr id="36" name="Oval 25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8</a:t>
            </a:r>
          </a:p>
        </p:txBody>
      </p:sp>
      <p:sp>
        <p:nvSpPr>
          <p:cNvPr id="37" name="Oval 24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9</a:t>
            </a:r>
          </a:p>
        </p:txBody>
      </p:sp>
      <p:sp>
        <p:nvSpPr>
          <p:cNvPr id="38" name="Oval 23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10</a:t>
            </a:r>
          </a:p>
        </p:txBody>
      </p:sp>
      <p:sp>
        <p:nvSpPr>
          <p:cNvPr id="39" name="Oval 22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11</a:t>
            </a:r>
          </a:p>
        </p:txBody>
      </p:sp>
      <p:sp>
        <p:nvSpPr>
          <p:cNvPr id="40" name="Oval 21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12</a:t>
            </a:r>
          </a:p>
        </p:txBody>
      </p:sp>
      <p:sp>
        <p:nvSpPr>
          <p:cNvPr id="41" name="Oval 20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13</a:t>
            </a:r>
          </a:p>
        </p:txBody>
      </p:sp>
      <p:sp>
        <p:nvSpPr>
          <p:cNvPr id="42" name="Oval 19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14</a:t>
            </a:r>
          </a:p>
        </p:txBody>
      </p:sp>
      <p:sp>
        <p:nvSpPr>
          <p:cNvPr id="43" name="Oval 18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15</a:t>
            </a:r>
          </a:p>
        </p:txBody>
      </p:sp>
      <p:sp>
        <p:nvSpPr>
          <p:cNvPr id="44" name="Oval 17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16</a:t>
            </a:r>
          </a:p>
        </p:txBody>
      </p:sp>
      <p:sp>
        <p:nvSpPr>
          <p:cNvPr id="45" name="Oval 16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17</a:t>
            </a:r>
          </a:p>
        </p:txBody>
      </p:sp>
      <p:sp>
        <p:nvSpPr>
          <p:cNvPr id="46" name="Oval 15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18</a:t>
            </a:r>
          </a:p>
        </p:txBody>
      </p:sp>
      <p:sp>
        <p:nvSpPr>
          <p:cNvPr id="47" name="Oval 14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19</a:t>
            </a:r>
          </a:p>
        </p:txBody>
      </p:sp>
      <p:sp>
        <p:nvSpPr>
          <p:cNvPr id="48" name="Oval 13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343448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kstniOkvir 25"/>
          <p:cNvSpPr txBox="1"/>
          <p:nvPr/>
        </p:nvSpPr>
        <p:spPr>
          <a:xfrm>
            <a:off x="4253948" y="2146854"/>
            <a:ext cx="808382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sz="8800" dirty="0"/>
          </a:p>
        </p:txBody>
      </p:sp>
      <p:sp>
        <p:nvSpPr>
          <p:cNvPr id="25" name="Oval 33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>
                <a:solidFill>
                  <a:schemeClr val="accent3"/>
                </a:solidFill>
              </a:rPr>
              <a:t>End</a:t>
            </a:r>
          </a:p>
        </p:txBody>
      </p:sp>
      <p:sp>
        <p:nvSpPr>
          <p:cNvPr id="27" name="Oval 32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</a:t>
            </a:r>
          </a:p>
        </p:txBody>
      </p:sp>
      <p:sp>
        <p:nvSpPr>
          <p:cNvPr id="28" name="Oval 31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</a:t>
            </a:r>
          </a:p>
        </p:txBody>
      </p:sp>
      <p:sp>
        <p:nvSpPr>
          <p:cNvPr id="29" name="Oval 30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3</a:t>
            </a:r>
          </a:p>
        </p:txBody>
      </p:sp>
      <p:sp>
        <p:nvSpPr>
          <p:cNvPr id="30" name="Oval 29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4</a:t>
            </a:r>
          </a:p>
        </p:txBody>
      </p:sp>
      <p:sp>
        <p:nvSpPr>
          <p:cNvPr id="31" name="Oval 28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5</a:t>
            </a:r>
          </a:p>
        </p:txBody>
      </p:sp>
      <p:sp>
        <p:nvSpPr>
          <p:cNvPr id="32" name="Oval 27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6</a:t>
            </a:r>
          </a:p>
        </p:txBody>
      </p:sp>
      <p:sp>
        <p:nvSpPr>
          <p:cNvPr id="33" name="Oval 26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7</a:t>
            </a:r>
          </a:p>
        </p:txBody>
      </p:sp>
      <p:sp>
        <p:nvSpPr>
          <p:cNvPr id="34" name="Oval 25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8</a:t>
            </a:r>
          </a:p>
        </p:txBody>
      </p:sp>
      <p:sp>
        <p:nvSpPr>
          <p:cNvPr id="35" name="Oval 24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9</a:t>
            </a:r>
          </a:p>
        </p:txBody>
      </p:sp>
      <p:sp>
        <p:nvSpPr>
          <p:cNvPr id="36" name="Oval 23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10</a:t>
            </a:r>
          </a:p>
        </p:txBody>
      </p:sp>
      <p:sp>
        <p:nvSpPr>
          <p:cNvPr id="37" name="Oval 22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11</a:t>
            </a:r>
          </a:p>
        </p:txBody>
      </p:sp>
      <p:sp>
        <p:nvSpPr>
          <p:cNvPr id="38" name="Oval 21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12</a:t>
            </a:r>
          </a:p>
        </p:txBody>
      </p:sp>
      <p:sp>
        <p:nvSpPr>
          <p:cNvPr id="39" name="Oval 20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13</a:t>
            </a:r>
          </a:p>
        </p:txBody>
      </p:sp>
      <p:sp>
        <p:nvSpPr>
          <p:cNvPr id="40" name="Oval 19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14</a:t>
            </a:r>
          </a:p>
        </p:txBody>
      </p:sp>
      <p:sp>
        <p:nvSpPr>
          <p:cNvPr id="41" name="Oval 18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15</a:t>
            </a:r>
          </a:p>
        </p:txBody>
      </p:sp>
      <p:sp>
        <p:nvSpPr>
          <p:cNvPr id="42" name="Oval 17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16</a:t>
            </a:r>
          </a:p>
        </p:txBody>
      </p:sp>
      <p:sp>
        <p:nvSpPr>
          <p:cNvPr id="43" name="Oval 16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17</a:t>
            </a:r>
          </a:p>
        </p:txBody>
      </p:sp>
      <p:sp>
        <p:nvSpPr>
          <p:cNvPr id="44" name="Oval 15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18</a:t>
            </a:r>
          </a:p>
        </p:txBody>
      </p:sp>
      <p:sp>
        <p:nvSpPr>
          <p:cNvPr id="45" name="Oval 14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19</a:t>
            </a:r>
          </a:p>
        </p:txBody>
      </p:sp>
      <p:sp>
        <p:nvSpPr>
          <p:cNvPr id="46" name="Oval 13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20</a:t>
            </a:r>
          </a:p>
        </p:txBody>
      </p:sp>
      <p:sp>
        <p:nvSpPr>
          <p:cNvPr id="47" name="Oval 12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21</a:t>
            </a:r>
          </a:p>
        </p:txBody>
      </p:sp>
      <p:sp>
        <p:nvSpPr>
          <p:cNvPr id="48" name="Oval 11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22</a:t>
            </a:r>
          </a:p>
        </p:txBody>
      </p:sp>
      <p:sp>
        <p:nvSpPr>
          <p:cNvPr id="49" name="Oval 10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23</a:t>
            </a:r>
          </a:p>
        </p:txBody>
      </p:sp>
      <p:sp>
        <p:nvSpPr>
          <p:cNvPr id="50" name="Oval 9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24</a:t>
            </a:r>
          </a:p>
        </p:txBody>
      </p:sp>
      <p:sp>
        <p:nvSpPr>
          <p:cNvPr id="51" name="Oval 8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25</a:t>
            </a:r>
          </a:p>
        </p:txBody>
      </p:sp>
      <p:sp>
        <p:nvSpPr>
          <p:cNvPr id="52" name="Oval 7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26</a:t>
            </a:r>
          </a:p>
        </p:txBody>
      </p:sp>
      <p:sp>
        <p:nvSpPr>
          <p:cNvPr id="53" name="Oval 6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27</a:t>
            </a:r>
          </a:p>
        </p:txBody>
      </p:sp>
      <p:sp>
        <p:nvSpPr>
          <p:cNvPr id="54" name="Oval 5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28</a:t>
            </a:r>
          </a:p>
        </p:txBody>
      </p:sp>
      <p:sp>
        <p:nvSpPr>
          <p:cNvPr id="55" name="Oval 4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29</a:t>
            </a:r>
          </a:p>
        </p:txBody>
      </p:sp>
      <p:sp>
        <p:nvSpPr>
          <p:cNvPr id="56" name="Oval 3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30</a:t>
            </a:r>
          </a:p>
        </p:txBody>
      </p:sp>
      <p:sp>
        <p:nvSpPr>
          <p:cNvPr id="2" name="TekstniOkvir 1"/>
          <p:cNvSpPr txBox="1"/>
          <p:nvPr/>
        </p:nvSpPr>
        <p:spPr>
          <a:xfrm>
            <a:off x="940904" y="755374"/>
            <a:ext cx="3975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/>
              <a:t>irregular</a:t>
            </a:r>
            <a:r>
              <a:rPr lang="hr-HR" dirty="0"/>
              <a:t> plural</a:t>
            </a:r>
          </a:p>
        </p:txBody>
      </p:sp>
      <p:sp>
        <p:nvSpPr>
          <p:cNvPr id="3" name="TekstniOkvir 2"/>
          <p:cNvSpPr txBox="1"/>
          <p:nvPr/>
        </p:nvSpPr>
        <p:spPr>
          <a:xfrm>
            <a:off x="3193774" y="1908313"/>
            <a:ext cx="837537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800" dirty="0"/>
              <a:t>a </a:t>
            </a:r>
            <a:r>
              <a:rPr lang="hr-HR" sz="4800" dirty="0" err="1"/>
              <a:t>tooth</a:t>
            </a:r>
            <a:r>
              <a:rPr lang="hr-HR" sz="4800" dirty="0"/>
              <a:t> - </a:t>
            </a:r>
          </a:p>
          <a:p>
            <a:r>
              <a:rPr lang="hr-HR" sz="4800" dirty="0"/>
              <a:t>a </a:t>
            </a:r>
            <a:r>
              <a:rPr lang="hr-HR" sz="4800" dirty="0" err="1"/>
              <a:t>foot</a:t>
            </a:r>
            <a:r>
              <a:rPr lang="hr-HR" sz="4800" dirty="0"/>
              <a:t> - </a:t>
            </a:r>
          </a:p>
          <a:p>
            <a:r>
              <a:rPr lang="hr-HR" sz="4800" dirty="0"/>
              <a:t>a </a:t>
            </a:r>
            <a:r>
              <a:rPr lang="hr-HR" sz="4800" dirty="0" err="1"/>
              <a:t>woman</a:t>
            </a:r>
            <a:r>
              <a:rPr lang="hr-HR" sz="4800" dirty="0"/>
              <a:t> - </a:t>
            </a:r>
          </a:p>
          <a:p>
            <a:r>
              <a:rPr lang="hr-HR" sz="4800" dirty="0"/>
              <a:t>a </a:t>
            </a:r>
            <a:r>
              <a:rPr lang="hr-HR" sz="4800" dirty="0" err="1"/>
              <a:t>fish</a:t>
            </a:r>
            <a:r>
              <a:rPr lang="hr-HR" sz="4800" dirty="0"/>
              <a:t> - </a:t>
            </a:r>
          </a:p>
          <a:p>
            <a:r>
              <a:rPr lang="hr-HR" sz="4800" dirty="0"/>
              <a:t>a </a:t>
            </a:r>
            <a:r>
              <a:rPr lang="hr-HR" sz="4800" dirty="0" err="1"/>
              <a:t>mouse</a:t>
            </a:r>
            <a:r>
              <a:rPr lang="hr-HR" sz="4800" dirty="0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3638251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1000"/>
                            </p:stCondLst>
                            <p:childTnLst>
                              <p:par>
                                <p:cTn id="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3000"/>
                            </p:stCondLst>
                            <p:childTnLst>
                              <p:par>
                                <p:cTn id="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000"/>
                            </p:stCondLst>
                            <p:childTnLst>
                              <p:par>
                                <p:cTn id="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0"/>
                            </p:stCondLst>
                            <p:childTnLst>
                              <p:par>
                                <p:cTn id="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7000"/>
                            </p:stCondLst>
                            <p:childTnLst>
                              <p:par>
                                <p:cTn id="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000"/>
                            </p:stCondLst>
                            <p:childTnLst>
                              <p:par>
                                <p:cTn id="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9000"/>
                            </p:stCondLst>
                            <p:childTnLst>
                              <p:par>
                                <p:cTn id="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kstniOkvir 25"/>
          <p:cNvSpPr txBox="1"/>
          <p:nvPr/>
        </p:nvSpPr>
        <p:spPr>
          <a:xfrm>
            <a:off x="4253948" y="2146854"/>
            <a:ext cx="808382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sz="8800" dirty="0"/>
          </a:p>
        </p:txBody>
      </p:sp>
      <p:sp>
        <p:nvSpPr>
          <p:cNvPr id="2" name="TekstniOkvir 1"/>
          <p:cNvSpPr txBox="1"/>
          <p:nvPr/>
        </p:nvSpPr>
        <p:spPr>
          <a:xfrm>
            <a:off x="940904" y="755374"/>
            <a:ext cx="3975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/>
              <a:t>Check</a:t>
            </a:r>
            <a:r>
              <a:rPr lang="hr-HR" dirty="0"/>
              <a:t>!</a:t>
            </a:r>
          </a:p>
        </p:txBody>
      </p:sp>
      <p:sp>
        <p:nvSpPr>
          <p:cNvPr id="3" name="TekstniOkvir 2"/>
          <p:cNvSpPr txBox="1"/>
          <p:nvPr/>
        </p:nvSpPr>
        <p:spPr>
          <a:xfrm>
            <a:off x="3193774" y="1908313"/>
            <a:ext cx="837537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800" dirty="0" err="1"/>
              <a:t>teeth</a:t>
            </a:r>
            <a:endParaRPr lang="hr-HR" sz="4800" dirty="0"/>
          </a:p>
          <a:p>
            <a:r>
              <a:rPr lang="hr-HR" sz="4800" dirty="0" err="1"/>
              <a:t>feet</a:t>
            </a:r>
            <a:endParaRPr lang="hr-HR" sz="4800" dirty="0"/>
          </a:p>
          <a:p>
            <a:r>
              <a:rPr lang="hr-HR" sz="4800" dirty="0" err="1"/>
              <a:t>women</a:t>
            </a:r>
            <a:r>
              <a:rPr lang="hr-HR" sz="4800" dirty="0"/>
              <a:t> </a:t>
            </a:r>
          </a:p>
          <a:p>
            <a:r>
              <a:rPr lang="hr-HR" sz="4800" dirty="0" err="1"/>
              <a:t>fish</a:t>
            </a:r>
            <a:endParaRPr lang="hr-HR" sz="4800" dirty="0"/>
          </a:p>
          <a:p>
            <a:r>
              <a:rPr lang="hr-HR" sz="4800" dirty="0" err="1"/>
              <a:t>mice</a:t>
            </a:r>
            <a:endParaRPr lang="hr-HR" sz="4800" dirty="0"/>
          </a:p>
        </p:txBody>
      </p:sp>
    </p:spTree>
    <p:extLst>
      <p:ext uri="{BB962C8B-B14F-4D97-AF65-F5344CB8AC3E}">
        <p14:creationId xmlns:p14="http://schemas.microsoft.com/office/powerpoint/2010/main" val="39054243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kstniOkvir 25"/>
          <p:cNvSpPr txBox="1"/>
          <p:nvPr/>
        </p:nvSpPr>
        <p:spPr>
          <a:xfrm>
            <a:off x="4253948" y="2146854"/>
            <a:ext cx="808382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sz="8800" dirty="0"/>
          </a:p>
        </p:txBody>
      </p:sp>
      <p:sp>
        <p:nvSpPr>
          <p:cNvPr id="25" name="Oval 33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>
                <a:solidFill>
                  <a:schemeClr val="accent3"/>
                </a:solidFill>
              </a:rPr>
              <a:t>End</a:t>
            </a:r>
          </a:p>
        </p:txBody>
      </p:sp>
      <p:sp>
        <p:nvSpPr>
          <p:cNvPr id="27" name="Oval 32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</a:t>
            </a:r>
          </a:p>
        </p:txBody>
      </p:sp>
      <p:sp>
        <p:nvSpPr>
          <p:cNvPr id="28" name="Oval 31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</a:t>
            </a:r>
          </a:p>
        </p:txBody>
      </p:sp>
      <p:sp>
        <p:nvSpPr>
          <p:cNvPr id="29" name="Oval 30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3</a:t>
            </a:r>
          </a:p>
        </p:txBody>
      </p:sp>
      <p:sp>
        <p:nvSpPr>
          <p:cNvPr id="30" name="Oval 29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4</a:t>
            </a:r>
          </a:p>
        </p:txBody>
      </p:sp>
      <p:sp>
        <p:nvSpPr>
          <p:cNvPr id="31" name="Oval 28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5</a:t>
            </a:r>
          </a:p>
        </p:txBody>
      </p:sp>
      <p:sp>
        <p:nvSpPr>
          <p:cNvPr id="32" name="Oval 27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6</a:t>
            </a:r>
          </a:p>
        </p:txBody>
      </p:sp>
      <p:sp>
        <p:nvSpPr>
          <p:cNvPr id="33" name="Oval 26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7</a:t>
            </a:r>
          </a:p>
        </p:txBody>
      </p:sp>
      <p:sp>
        <p:nvSpPr>
          <p:cNvPr id="34" name="Oval 25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8</a:t>
            </a:r>
          </a:p>
        </p:txBody>
      </p:sp>
      <p:sp>
        <p:nvSpPr>
          <p:cNvPr id="35" name="Oval 24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9</a:t>
            </a:r>
          </a:p>
        </p:txBody>
      </p:sp>
      <p:sp>
        <p:nvSpPr>
          <p:cNvPr id="36" name="Oval 23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10</a:t>
            </a:r>
          </a:p>
        </p:txBody>
      </p:sp>
      <p:sp>
        <p:nvSpPr>
          <p:cNvPr id="37" name="Oval 22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11</a:t>
            </a:r>
          </a:p>
        </p:txBody>
      </p:sp>
      <p:sp>
        <p:nvSpPr>
          <p:cNvPr id="38" name="Oval 21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12</a:t>
            </a:r>
          </a:p>
        </p:txBody>
      </p:sp>
      <p:sp>
        <p:nvSpPr>
          <p:cNvPr id="39" name="Oval 20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13</a:t>
            </a:r>
          </a:p>
        </p:txBody>
      </p:sp>
      <p:sp>
        <p:nvSpPr>
          <p:cNvPr id="40" name="Oval 19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14</a:t>
            </a:r>
          </a:p>
        </p:txBody>
      </p:sp>
      <p:sp>
        <p:nvSpPr>
          <p:cNvPr id="41" name="Oval 18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15</a:t>
            </a:r>
          </a:p>
        </p:txBody>
      </p:sp>
      <p:sp>
        <p:nvSpPr>
          <p:cNvPr id="42" name="Oval 17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16</a:t>
            </a:r>
          </a:p>
        </p:txBody>
      </p:sp>
      <p:sp>
        <p:nvSpPr>
          <p:cNvPr id="43" name="Oval 16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17</a:t>
            </a:r>
          </a:p>
        </p:txBody>
      </p:sp>
      <p:sp>
        <p:nvSpPr>
          <p:cNvPr id="44" name="Oval 15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18</a:t>
            </a:r>
          </a:p>
        </p:txBody>
      </p:sp>
      <p:sp>
        <p:nvSpPr>
          <p:cNvPr id="45" name="Oval 14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19</a:t>
            </a:r>
          </a:p>
        </p:txBody>
      </p:sp>
      <p:sp>
        <p:nvSpPr>
          <p:cNvPr id="46" name="Oval 13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20</a:t>
            </a:r>
          </a:p>
        </p:txBody>
      </p:sp>
      <p:sp>
        <p:nvSpPr>
          <p:cNvPr id="47" name="Oval 12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21</a:t>
            </a:r>
          </a:p>
        </p:txBody>
      </p:sp>
      <p:sp>
        <p:nvSpPr>
          <p:cNvPr id="48" name="Oval 11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22</a:t>
            </a:r>
          </a:p>
        </p:txBody>
      </p:sp>
      <p:sp>
        <p:nvSpPr>
          <p:cNvPr id="49" name="Oval 10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23</a:t>
            </a:r>
          </a:p>
        </p:txBody>
      </p:sp>
      <p:sp>
        <p:nvSpPr>
          <p:cNvPr id="50" name="Oval 9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24</a:t>
            </a:r>
          </a:p>
        </p:txBody>
      </p:sp>
      <p:sp>
        <p:nvSpPr>
          <p:cNvPr id="51" name="Oval 8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25</a:t>
            </a:r>
          </a:p>
        </p:txBody>
      </p:sp>
      <p:sp>
        <p:nvSpPr>
          <p:cNvPr id="52" name="Oval 7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26</a:t>
            </a:r>
          </a:p>
        </p:txBody>
      </p:sp>
      <p:sp>
        <p:nvSpPr>
          <p:cNvPr id="53" name="Oval 6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27</a:t>
            </a:r>
          </a:p>
        </p:txBody>
      </p:sp>
      <p:sp>
        <p:nvSpPr>
          <p:cNvPr id="54" name="Oval 5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28</a:t>
            </a:r>
          </a:p>
        </p:txBody>
      </p:sp>
      <p:sp>
        <p:nvSpPr>
          <p:cNvPr id="55" name="Oval 4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29</a:t>
            </a:r>
          </a:p>
        </p:txBody>
      </p:sp>
      <p:sp>
        <p:nvSpPr>
          <p:cNvPr id="56" name="Oval 3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30</a:t>
            </a:r>
          </a:p>
        </p:txBody>
      </p:sp>
      <p:sp>
        <p:nvSpPr>
          <p:cNvPr id="2" name="TekstniOkvir 1"/>
          <p:cNvSpPr txBox="1"/>
          <p:nvPr/>
        </p:nvSpPr>
        <p:spPr>
          <a:xfrm>
            <a:off x="940904" y="755374"/>
            <a:ext cx="3975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/>
              <a:t>write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date</a:t>
            </a:r>
          </a:p>
        </p:txBody>
      </p:sp>
      <p:sp>
        <p:nvSpPr>
          <p:cNvPr id="3" name="TekstniOkvir 2"/>
          <p:cNvSpPr txBox="1"/>
          <p:nvPr/>
        </p:nvSpPr>
        <p:spPr>
          <a:xfrm>
            <a:off x="3193774" y="1908313"/>
            <a:ext cx="83753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800" dirty="0" err="1"/>
              <a:t>the</a:t>
            </a:r>
            <a:r>
              <a:rPr lang="hr-HR" sz="4800" dirty="0"/>
              <a:t> </a:t>
            </a:r>
            <a:r>
              <a:rPr lang="hr-HR" sz="4800" dirty="0" err="1"/>
              <a:t>second</a:t>
            </a:r>
            <a:r>
              <a:rPr lang="hr-HR" sz="4800" dirty="0"/>
              <a:t> </a:t>
            </a:r>
            <a:r>
              <a:rPr lang="hr-HR" sz="4800" dirty="0" err="1"/>
              <a:t>of</a:t>
            </a:r>
            <a:r>
              <a:rPr lang="hr-HR" sz="4800" dirty="0"/>
              <a:t> May</a:t>
            </a:r>
          </a:p>
          <a:p>
            <a:r>
              <a:rPr lang="hr-HR" sz="4800" dirty="0" err="1"/>
              <a:t>the</a:t>
            </a:r>
            <a:r>
              <a:rPr lang="hr-HR" sz="4800" dirty="0"/>
              <a:t> </a:t>
            </a:r>
            <a:r>
              <a:rPr lang="hr-HR" sz="4800" dirty="0" err="1"/>
              <a:t>fifteenth</a:t>
            </a:r>
            <a:r>
              <a:rPr lang="hr-HR" sz="4800" dirty="0"/>
              <a:t> </a:t>
            </a:r>
            <a:r>
              <a:rPr lang="hr-HR" sz="4800" dirty="0" err="1"/>
              <a:t>of</a:t>
            </a:r>
            <a:r>
              <a:rPr lang="hr-HR" sz="4800" dirty="0"/>
              <a:t> </a:t>
            </a:r>
            <a:r>
              <a:rPr lang="hr-HR" sz="4800" dirty="0" err="1"/>
              <a:t>January</a:t>
            </a:r>
            <a:endParaRPr lang="hr-HR" sz="4800" dirty="0"/>
          </a:p>
          <a:p>
            <a:r>
              <a:rPr lang="hr-HR" sz="4800" dirty="0" err="1"/>
              <a:t>the</a:t>
            </a:r>
            <a:r>
              <a:rPr lang="hr-HR" sz="4800" dirty="0"/>
              <a:t> </a:t>
            </a:r>
            <a:r>
              <a:rPr lang="hr-HR" sz="4800" dirty="0" err="1"/>
              <a:t>twenty-third</a:t>
            </a:r>
            <a:r>
              <a:rPr lang="hr-HR" sz="4800" dirty="0"/>
              <a:t> </a:t>
            </a:r>
            <a:r>
              <a:rPr lang="hr-HR" sz="4800" dirty="0" err="1"/>
              <a:t>of</a:t>
            </a:r>
            <a:r>
              <a:rPr lang="hr-HR" sz="4800" dirty="0"/>
              <a:t> </a:t>
            </a:r>
            <a:r>
              <a:rPr lang="hr-HR" sz="4800" dirty="0" err="1"/>
              <a:t>July</a:t>
            </a:r>
            <a:r>
              <a:rPr lang="hr-HR" sz="4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60017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1000"/>
                            </p:stCondLst>
                            <p:childTnLst>
                              <p:par>
                                <p:cTn id="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3000"/>
                            </p:stCondLst>
                            <p:childTnLst>
                              <p:par>
                                <p:cTn id="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000"/>
                            </p:stCondLst>
                            <p:childTnLst>
                              <p:par>
                                <p:cTn id="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0"/>
                            </p:stCondLst>
                            <p:childTnLst>
                              <p:par>
                                <p:cTn id="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7000"/>
                            </p:stCondLst>
                            <p:childTnLst>
                              <p:par>
                                <p:cTn id="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000"/>
                            </p:stCondLst>
                            <p:childTnLst>
                              <p:par>
                                <p:cTn id="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9000"/>
                            </p:stCondLst>
                            <p:childTnLst>
                              <p:par>
                                <p:cTn id="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kstniOkvir 25"/>
          <p:cNvSpPr txBox="1"/>
          <p:nvPr/>
        </p:nvSpPr>
        <p:spPr>
          <a:xfrm>
            <a:off x="4253948" y="2146854"/>
            <a:ext cx="808382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sz="8800" dirty="0"/>
          </a:p>
        </p:txBody>
      </p:sp>
      <p:sp>
        <p:nvSpPr>
          <p:cNvPr id="2" name="TekstniOkvir 1"/>
          <p:cNvSpPr txBox="1"/>
          <p:nvPr/>
        </p:nvSpPr>
        <p:spPr>
          <a:xfrm>
            <a:off x="940904" y="755374"/>
            <a:ext cx="3975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/>
              <a:t>Check</a:t>
            </a:r>
            <a:r>
              <a:rPr lang="hr-HR" dirty="0"/>
              <a:t>!</a:t>
            </a:r>
          </a:p>
        </p:txBody>
      </p:sp>
      <p:sp>
        <p:nvSpPr>
          <p:cNvPr id="3" name="TekstniOkvir 2"/>
          <p:cNvSpPr txBox="1"/>
          <p:nvPr/>
        </p:nvSpPr>
        <p:spPr>
          <a:xfrm>
            <a:off x="3193774" y="1908313"/>
            <a:ext cx="83753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800" dirty="0"/>
              <a:t>2 May / May 2 </a:t>
            </a:r>
          </a:p>
          <a:p>
            <a:r>
              <a:rPr lang="hr-HR" sz="4800" dirty="0"/>
              <a:t>15 </a:t>
            </a:r>
            <a:r>
              <a:rPr lang="hr-HR" sz="4800" dirty="0" err="1"/>
              <a:t>January</a:t>
            </a:r>
            <a:r>
              <a:rPr lang="hr-HR" sz="4800" dirty="0"/>
              <a:t> / </a:t>
            </a:r>
            <a:r>
              <a:rPr lang="hr-HR" sz="4800" dirty="0" err="1"/>
              <a:t>January</a:t>
            </a:r>
            <a:r>
              <a:rPr lang="hr-HR" sz="4800" dirty="0"/>
              <a:t> 15</a:t>
            </a:r>
          </a:p>
          <a:p>
            <a:r>
              <a:rPr lang="hr-HR" sz="4800" dirty="0"/>
              <a:t>23 </a:t>
            </a:r>
            <a:r>
              <a:rPr lang="hr-HR" sz="4800" dirty="0" err="1"/>
              <a:t>July</a:t>
            </a:r>
            <a:r>
              <a:rPr lang="hr-HR" sz="4800" dirty="0"/>
              <a:t> / </a:t>
            </a:r>
            <a:r>
              <a:rPr lang="hr-HR" sz="4800" dirty="0" err="1"/>
              <a:t>July</a:t>
            </a:r>
            <a:r>
              <a:rPr lang="hr-HR" sz="4800" dirty="0"/>
              <a:t> 23</a:t>
            </a:r>
          </a:p>
        </p:txBody>
      </p:sp>
    </p:spTree>
    <p:extLst>
      <p:ext uri="{BB962C8B-B14F-4D97-AF65-F5344CB8AC3E}">
        <p14:creationId xmlns:p14="http://schemas.microsoft.com/office/powerpoint/2010/main" val="36841940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kstniOkvir 25"/>
          <p:cNvSpPr txBox="1"/>
          <p:nvPr/>
        </p:nvSpPr>
        <p:spPr>
          <a:xfrm>
            <a:off x="3246783" y="1601450"/>
            <a:ext cx="836212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800" dirty="0"/>
              <a:t>______ </a:t>
            </a:r>
            <a:r>
              <a:rPr lang="hr-HR" sz="4800" dirty="0" err="1"/>
              <a:t>you</a:t>
            </a:r>
            <a:r>
              <a:rPr lang="hr-HR" sz="4800" dirty="0"/>
              <a:t> </a:t>
            </a:r>
            <a:r>
              <a:rPr lang="hr-HR" sz="4800" dirty="0" err="1"/>
              <a:t>like</a:t>
            </a:r>
            <a:r>
              <a:rPr lang="hr-HR" sz="4800" dirty="0"/>
              <a:t> </a:t>
            </a:r>
            <a:r>
              <a:rPr lang="hr-HR" sz="4800" dirty="0" err="1"/>
              <a:t>pizza</a:t>
            </a:r>
            <a:r>
              <a:rPr lang="hr-HR" sz="4800" dirty="0"/>
              <a:t>?</a:t>
            </a:r>
          </a:p>
          <a:p>
            <a:r>
              <a:rPr lang="hr-HR" sz="4800" dirty="0"/>
              <a:t>______ he live </a:t>
            </a:r>
            <a:r>
              <a:rPr lang="hr-HR" sz="4800" dirty="0" err="1"/>
              <a:t>in</a:t>
            </a:r>
            <a:r>
              <a:rPr lang="hr-HR" sz="4800" dirty="0"/>
              <a:t> London?</a:t>
            </a:r>
          </a:p>
          <a:p>
            <a:r>
              <a:rPr lang="hr-HR" sz="4800" dirty="0"/>
              <a:t>______ </a:t>
            </a:r>
            <a:r>
              <a:rPr lang="hr-HR" sz="4800" dirty="0" err="1"/>
              <a:t>Elliot</a:t>
            </a:r>
            <a:r>
              <a:rPr lang="hr-HR" sz="4800" dirty="0"/>
              <a:t> </a:t>
            </a:r>
            <a:r>
              <a:rPr lang="hr-HR" sz="4800" dirty="0" err="1"/>
              <a:t>have</a:t>
            </a:r>
            <a:r>
              <a:rPr lang="hr-HR" sz="4800" dirty="0"/>
              <a:t> a pet?</a:t>
            </a:r>
          </a:p>
          <a:p>
            <a:endParaRPr lang="hr-HR" sz="4800" dirty="0"/>
          </a:p>
        </p:txBody>
      </p:sp>
      <p:sp>
        <p:nvSpPr>
          <p:cNvPr id="27" name="TekstniOkvir 26"/>
          <p:cNvSpPr txBox="1"/>
          <p:nvPr/>
        </p:nvSpPr>
        <p:spPr>
          <a:xfrm>
            <a:off x="458544" y="477078"/>
            <a:ext cx="3636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Do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Does</a:t>
            </a:r>
            <a:r>
              <a:rPr lang="hr-HR" dirty="0"/>
              <a:t>?</a:t>
            </a:r>
          </a:p>
        </p:txBody>
      </p:sp>
      <p:sp>
        <p:nvSpPr>
          <p:cNvPr id="25" name="Oval 33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>
                <a:solidFill>
                  <a:schemeClr val="accent3"/>
                </a:solidFill>
              </a:rPr>
              <a:t>End</a:t>
            </a:r>
          </a:p>
        </p:txBody>
      </p:sp>
      <p:sp>
        <p:nvSpPr>
          <p:cNvPr id="28" name="Oval 32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</a:t>
            </a:r>
          </a:p>
        </p:txBody>
      </p:sp>
      <p:sp>
        <p:nvSpPr>
          <p:cNvPr id="29" name="Oval 31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</a:t>
            </a:r>
          </a:p>
        </p:txBody>
      </p:sp>
      <p:sp>
        <p:nvSpPr>
          <p:cNvPr id="30" name="Oval 30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3</a:t>
            </a:r>
          </a:p>
        </p:txBody>
      </p:sp>
      <p:sp>
        <p:nvSpPr>
          <p:cNvPr id="31" name="Oval 29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4</a:t>
            </a:r>
          </a:p>
        </p:txBody>
      </p:sp>
      <p:sp>
        <p:nvSpPr>
          <p:cNvPr id="32" name="Oval 28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5</a:t>
            </a:r>
          </a:p>
        </p:txBody>
      </p:sp>
      <p:sp>
        <p:nvSpPr>
          <p:cNvPr id="33" name="Oval 27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6</a:t>
            </a:r>
          </a:p>
        </p:txBody>
      </p:sp>
      <p:sp>
        <p:nvSpPr>
          <p:cNvPr id="34" name="Oval 26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7</a:t>
            </a:r>
          </a:p>
        </p:txBody>
      </p:sp>
      <p:sp>
        <p:nvSpPr>
          <p:cNvPr id="35" name="Oval 25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8</a:t>
            </a:r>
          </a:p>
        </p:txBody>
      </p:sp>
      <p:sp>
        <p:nvSpPr>
          <p:cNvPr id="36" name="Oval 24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9</a:t>
            </a:r>
          </a:p>
        </p:txBody>
      </p:sp>
      <p:sp>
        <p:nvSpPr>
          <p:cNvPr id="37" name="Oval 23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10</a:t>
            </a:r>
          </a:p>
        </p:txBody>
      </p:sp>
      <p:sp>
        <p:nvSpPr>
          <p:cNvPr id="38" name="Oval 22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11</a:t>
            </a:r>
          </a:p>
        </p:txBody>
      </p:sp>
      <p:sp>
        <p:nvSpPr>
          <p:cNvPr id="39" name="Oval 21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12</a:t>
            </a:r>
          </a:p>
        </p:txBody>
      </p:sp>
      <p:sp>
        <p:nvSpPr>
          <p:cNvPr id="40" name="Oval 20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13</a:t>
            </a:r>
          </a:p>
        </p:txBody>
      </p:sp>
      <p:sp>
        <p:nvSpPr>
          <p:cNvPr id="41" name="Oval 19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14</a:t>
            </a:r>
          </a:p>
        </p:txBody>
      </p:sp>
      <p:sp>
        <p:nvSpPr>
          <p:cNvPr id="42" name="Oval 18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15</a:t>
            </a:r>
          </a:p>
        </p:txBody>
      </p:sp>
      <p:sp>
        <p:nvSpPr>
          <p:cNvPr id="43" name="Oval 17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16</a:t>
            </a:r>
          </a:p>
        </p:txBody>
      </p:sp>
      <p:sp>
        <p:nvSpPr>
          <p:cNvPr id="44" name="Oval 16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17</a:t>
            </a:r>
          </a:p>
        </p:txBody>
      </p:sp>
      <p:sp>
        <p:nvSpPr>
          <p:cNvPr id="45" name="Oval 15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18</a:t>
            </a:r>
          </a:p>
        </p:txBody>
      </p:sp>
      <p:sp>
        <p:nvSpPr>
          <p:cNvPr id="46" name="Oval 14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19</a:t>
            </a:r>
          </a:p>
        </p:txBody>
      </p:sp>
      <p:sp>
        <p:nvSpPr>
          <p:cNvPr id="47" name="Oval 13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1524299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kstniOkvir 25"/>
          <p:cNvSpPr txBox="1"/>
          <p:nvPr/>
        </p:nvSpPr>
        <p:spPr>
          <a:xfrm>
            <a:off x="3246783" y="1601450"/>
            <a:ext cx="836212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800" dirty="0"/>
              <a:t>Do</a:t>
            </a:r>
          </a:p>
          <a:p>
            <a:r>
              <a:rPr lang="hr-HR" sz="4800" dirty="0" err="1"/>
              <a:t>Does</a:t>
            </a:r>
            <a:endParaRPr lang="hr-HR" sz="4800" dirty="0"/>
          </a:p>
          <a:p>
            <a:r>
              <a:rPr lang="hr-HR" sz="4800" dirty="0" err="1"/>
              <a:t>Does</a:t>
            </a:r>
            <a:endParaRPr lang="hr-HR" sz="4800" dirty="0"/>
          </a:p>
          <a:p>
            <a:endParaRPr lang="hr-HR" sz="4800" dirty="0"/>
          </a:p>
        </p:txBody>
      </p:sp>
      <p:sp>
        <p:nvSpPr>
          <p:cNvPr id="27" name="TekstniOkvir 26"/>
          <p:cNvSpPr txBox="1"/>
          <p:nvPr/>
        </p:nvSpPr>
        <p:spPr>
          <a:xfrm>
            <a:off x="458544" y="477078"/>
            <a:ext cx="3636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/>
              <a:t>Check</a:t>
            </a:r>
            <a:r>
              <a:rPr lang="hr-HR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6429447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kstniOkvir 26"/>
          <p:cNvSpPr txBox="1"/>
          <p:nvPr/>
        </p:nvSpPr>
        <p:spPr>
          <a:xfrm>
            <a:off x="458544" y="477078"/>
            <a:ext cx="3636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/>
              <a:t>What’s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time?</a:t>
            </a:r>
          </a:p>
        </p:txBody>
      </p:sp>
      <p:pic>
        <p:nvPicPr>
          <p:cNvPr id="3" name="Slika 2" descr="&lt;strong&gt;Clock&lt;/strong&gt; by agomjo - &lt;strong&gt;Clock&lt;/strong&gt;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5349" y="1289810"/>
            <a:ext cx="4189138" cy="4152483"/>
          </a:xfrm>
          <a:prstGeom prst="rect">
            <a:avLst/>
          </a:prstGeom>
        </p:spPr>
      </p:pic>
      <p:sp>
        <p:nvSpPr>
          <p:cNvPr id="28" name="Oval 33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>
                <a:solidFill>
                  <a:schemeClr val="accent3"/>
                </a:solidFill>
              </a:rPr>
              <a:t>End</a:t>
            </a:r>
          </a:p>
        </p:txBody>
      </p:sp>
      <p:sp>
        <p:nvSpPr>
          <p:cNvPr id="29" name="Oval 32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</a:t>
            </a:r>
          </a:p>
        </p:txBody>
      </p:sp>
      <p:sp>
        <p:nvSpPr>
          <p:cNvPr id="30" name="Oval 31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</a:t>
            </a:r>
          </a:p>
        </p:txBody>
      </p:sp>
      <p:sp>
        <p:nvSpPr>
          <p:cNvPr id="31" name="Oval 30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3</a:t>
            </a:r>
          </a:p>
        </p:txBody>
      </p:sp>
      <p:sp>
        <p:nvSpPr>
          <p:cNvPr id="32" name="Oval 29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4</a:t>
            </a:r>
          </a:p>
        </p:txBody>
      </p:sp>
      <p:sp>
        <p:nvSpPr>
          <p:cNvPr id="33" name="Oval 28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5</a:t>
            </a:r>
          </a:p>
        </p:txBody>
      </p:sp>
      <p:sp>
        <p:nvSpPr>
          <p:cNvPr id="34" name="Oval 27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6</a:t>
            </a:r>
          </a:p>
        </p:txBody>
      </p:sp>
      <p:sp>
        <p:nvSpPr>
          <p:cNvPr id="35" name="Oval 26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7</a:t>
            </a:r>
          </a:p>
        </p:txBody>
      </p:sp>
      <p:sp>
        <p:nvSpPr>
          <p:cNvPr id="36" name="Oval 25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8</a:t>
            </a:r>
          </a:p>
        </p:txBody>
      </p:sp>
      <p:sp>
        <p:nvSpPr>
          <p:cNvPr id="37" name="Oval 24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9</a:t>
            </a:r>
          </a:p>
        </p:txBody>
      </p:sp>
      <p:sp>
        <p:nvSpPr>
          <p:cNvPr id="38" name="Oval 23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10</a:t>
            </a:r>
          </a:p>
        </p:txBody>
      </p:sp>
      <p:sp>
        <p:nvSpPr>
          <p:cNvPr id="39" name="Oval 22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11</a:t>
            </a:r>
          </a:p>
        </p:txBody>
      </p:sp>
      <p:sp>
        <p:nvSpPr>
          <p:cNvPr id="40" name="Oval 21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12</a:t>
            </a:r>
          </a:p>
        </p:txBody>
      </p:sp>
      <p:sp>
        <p:nvSpPr>
          <p:cNvPr id="41" name="Oval 20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13</a:t>
            </a:r>
          </a:p>
        </p:txBody>
      </p:sp>
      <p:sp>
        <p:nvSpPr>
          <p:cNvPr id="42" name="Oval 19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14</a:t>
            </a:r>
          </a:p>
        </p:txBody>
      </p:sp>
      <p:sp>
        <p:nvSpPr>
          <p:cNvPr id="43" name="Oval 18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15</a:t>
            </a:r>
          </a:p>
        </p:txBody>
      </p:sp>
      <p:sp>
        <p:nvSpPr>
          <p:cNvPr id="44" name="Oval 17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16</a:t>
            </a:r>
          </a:p>
        </p:txBody>
      </p:sp>
      <p:sp>
        <p:nvSpPr>
          <p:cNvPr id="45" name="Oval 16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17</a:t>
            </a:r>
          </a:p>
        </p:txBody>
      </p:sp>
      <p:sp>
        <p:nvSpPr>
          <p:cNvPr id="46" name="Oval 15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18</a:t>
            </a:r>
          </a:p>
        </p:txBody>
      </p:sp>
      <p:sp>
        <p:nvSpPr>
          <p:cNvPr id="47" name="Oval 14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19</a:t>
            </a:r>
          </a:p>
        </p:txBody>
      </p:sp>
      <p:sp>
        <p:nvSpPr>
          <p:cNvPr id="48" name="Oval 13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2134590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kstniOkvir 26"/>
          <p:cNvSpPr txBox="1"/>
          <p:nvPr/>
        </p:nvSpPr>
        <p:spPr>
          <a:xfrm>
            <a:off x="458544" y="477078"/>
            <a:ext cx="3636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/>
              <a:t>Check</a:t>
            </a:r>
            <a:r>
              <a:rPr lang="hr-HR" dirty="0"/>
              <a:t>!</a:t>
            </a:r>
          </a:p>
        </p:txBody>
      </p:sp>
      <p:pic>
        <p:nvPicPr>
          <p:cNvPr id="3" name="Slika 2" descr="&lt;strong&gt;Clock&lt;/strong&gt; by agomjo - &lt;strong&gt;Clock&lt;/strong&gt;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5349" y="1289810"/>
            <a:ext cx="3102460" cy="3075313"/>
          </a:xfrm>
          <a:prstGeom prst="rect">
            <a:avLst/>
          </a:prstGeom>
        </p:spPr>
      </p:pic>
      <p:sp>
        <p:nvSpPr>
          <p:cNvPr id="2" name="TekstniOkvir 1"/>
          <p:cNvSpPr txBox="1"/>
          <p:nvPr/>
        </p:nvSpPr>
        <p:spPr>
          <a:xfrm>
            <a:off x="3485322" y="4757530"/>
            <a:ext cx="65995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800" dirty="0" err="1"/>
              <a:t>It’s</a:t>
            </a:r>
            <a:r>
              <a:rPr lang="hr-HR" sz="4800" dirty="0"/>
              <a:t> </a:t>
            </a:r>
            <a:r>
              <a:rPr lang="hr-HR" sz="4800" dirty="0" err="1"/>
              <a:t>twenty-five</a:t>
            </a:r>
            <a:r>
              <a:rPr lang="hr-HR" sz="4800" dirty="0"/>
              <a:t> past </a:t>
            </a:r>
            <a:r>
              <a:rPr lang="hr-HR" sz="4800" dirty="0" err="1"/>
              <a:t>nine</a:t>
            </a:r>
            <a:r>
              <a:rPr lang="hr-HR" sz="4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370150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kstniOkvir 25"/>
          <p:cNvSpPr txBox="1"/>
          <p:nvPr/>
        </p:nvSpPr>
        <p:spPr>
          <a:xfrm>
            <a:off x="4253948" y="2146854"/>
            <a:ext cx="808382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sz="8800" dirty="0"/>
          </a:p>
        </p:txBody>
      </p:sp>
      <p:sp>
        <p:nvSpPr>
          <p:cNvPr id="25" name="Oval 33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>
                <a:solidFill>
                  <a:schemeClr val="accent3"/>
                </a:solidFill>
              </a:rPr>
              <a:t>End</a:t>
            </a:r>
          </a:p>
        </p:txBody>
      </p:sp>
      <p:sp>
        <p:nvSpPr>
          <p:cNvPr id="27" name="Oval 32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</a:t>
            </a:r>
          </a:p>
        </p:txBody>
      </p:sp>
      <p:sp>
        <p:nvSpPr>
          <p:cNvPr id="28" name="Oval 31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</a:t>
            </a:r>
          </a:p>
        </p:txBody>
      </p:sp>
      <p:sp>
        <p:nvSpPr>
          <p:cNvPr id="29" name="Oval 30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3</a:t>
            </a:r>
          </a:p>
        </p:txBody>
      </p:sp>
      <p:sp>
        <p:nvSpPr>
          <p:cNvPr id="30" name="Oval 29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4</a:t>
            </a:r>
          </a:p>
        </p:txBody>
      </p:sp>
      <p:sp>
        <p:nvSpPr>
          <p:cNvPr id="31" name="Oval 28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5</a:t>
            </a:r>
          </a:p>
        </p:txBody>
      </p:sp>
      <p:sp>
        <p:nvSpPr>
          <p:cNvPr id="32" name="Oval 27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6</a:t>
            </a:r>
          </a:p>
        </p:txBody>
      </p:sp>
      <p:sp>
        <p:nvSpPr>
          <p:cNvPr id="33" name="Oval 26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7</a:t>
            </a:r>
          </a:p>
        </p:txBody>
      </p:sp>
      <p:sp>
        <p:nvSpPr>
          <p:cNvPr id="34" name="Oval 25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8</a:t>
            </a:r>
          </a:p>
        </p:txBody>
      </p:sp>
      <p:sp>
        <p:nvSpPr>
          <p:cNvPr id="35" name="Oval 24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9</a:t>
            </a:r>
          </a:p>
        </p:txBody>
      </p:sp>
      <p:sp>
        <p:nvSpPr>
          <p:cNvPr id="36" name="Oval 23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10</a:t>
            </a:r>
          </a:p>
        </p:txBody>
      </p:sp>
      <p:sp>
        <p:nvSpPr>
          <p:cNvPr id="37" name="Oval 22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11</a:t>
            </a:r>
          </a:p>
        </p:txBody>
      </p:sp>
      <p:sp>
        <p:nvSpPr>
          <p:cNvPr id="38" name="Oval 21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12</a:t>
            </a:r>
          </a:p>
        </p:txBody>
      </p:sp>
      <p:sp>
        <p:nvSpPr>
          <p:cNvPr id="39" name="Oval 20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13</a:t>
            </a:r>
          </a:p>
        </p:txBody>
      </p:sp>
      <p:sp>
        <p:nvSpPr>
          <p:cNvPr id="40" name="Oval 19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14</a:t>
            </a:r>
          </a:p>
        </p:txBody>
      </p:sp>
      <p:sp>
        <p:nvSpPr>
          <p:cNvPr id="41" name="Oval 18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15</a:t>
            </a:r>
          </a:p>
        </p:txBody>
      </p:sp>
      <p:sp>
        <p:nvSpPr>
          <p:cNvPr id="42" name="Oval 17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16</a:t>
            </a:r>
          </a:p>
        </p:txBody>
      </p:sp>
      <p:sp>
        <p:nvSpPr>
          <p:cNvPr id="43" name="Oval 16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17</a:t>
            </a:r>
          </a:p>
        </p:txBody>
      </p:sp>
      <p:sp>
        <p:nvSpPr>
          <p:cNvPr id="44" name="Oval 15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18</a:t>
            </a:r>
          </a:p>
        </p:txBody>
      </p:sp>
      <p:sp>
        <p:nvSpPr>
          <p:cNvPr id="45" name="Oval 14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19</a:t>
            </a:r>
          </a:p>
        </p:txBody>
      </p:sp>
      <p:sp>
        <p:nvSpPr>
          <p:cNvPr id="46" name="Oval 13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20</a:t>
            </a:r>
          </a:p>
        </p:txBody>
      </p:sp>
      <p:sp>
        <p:nvSpPr>
          <p:cNvPr id="47" name="Oval 12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21</a:t>
            </a:r>
          </a:p>
        </p:txBody>
      </p:sp>
      <p:sp>
        <p:nvSpPr>
          <p:cNvPr id="48" name="Oval 11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22</a:t>
            </a:r>
          </a:p>
        </p:txBody>
      </p:sp>
      <p:sp>
        <p:nvSpPr>
          <p:cNvPr id="49" name="Oval 10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23</a:t>
            </a:r>
          </a:p>
        </p:txBody>
      </p:sp>
      <p:sp>
        <p:nvSpPr>
          <p:cNvPr id="50" name="Oval 9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24</a:t>
            </a:r>
          </a:p>
        </p:txBody>
      </p:sp>
      <p:sp>
        <p:nvSpPr>
          <p:cNvPr id="51" name="Oval 8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25</a:t>
            </a:r>
          </a:p>
        </p:txBody>
      </p:sp>
      <p:sp>
        <p:nvSpPr>
          <p:cNvPr id="52" name="Oval 7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26</a:t>
            </a:r>
          </a:p>
        </p:txBody>
      </p:sp>
      <p:sp>
        <p:nvSpPr>
          <p:cNvPr id="53" name="Oval 6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27</a:t>
            </a:r>
          </a:p>
        </p:txBody>
      </p:sp>
      <p:sp>
        <p:nvSpPr>
          <p:cNvPr id="54" name="Oval 5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28</a:t>
            </a:r>
          </a:p>
        </p:txBody>
      </p:sp>
      <p:sp>
        <p:nvSpPr>
          <p:cNvPr id="55" name="Oval 4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29</a:t>
            </a:r>
          </a:p>
        </p:txBody>
      </p:sp>
      <p:sp>
        <p:nvSpPr>
          <p:cNvPr id="56" name="Oval 3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30</a:t>
            </a:r>
          </a:p>
        </p:txBody>
      </p:sp>
      <p:sp>
        <p:nvSpPr>
          <p:cNvPr id="2" name="TekstniOkvir 1"/>
          <p:cNvSpPr txBox="1"/>
          <p:nvPr/>
        </p:nvSpPr>
        <p:spPr>
          <a:xfrm>
            <a:off x="940904" y="755374"/>
            <a:ext cx="3975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/>
              <a:t>question</a:t>
            </a:r>
            <a:r>
              <a:rPr lang="hr-HR" dirty="0"/>
              <a:t> </a:t>
            </a:r>
            <a:r>
              <a:rPr lang="hr-HR" dirty="0" err="1"/>
              <a:t>words</a:t>
            </a:r>
            <a:endParaRPr lang="hr-HR" dirty="0"/>
          </a:p>
        </p:txBody>
      </p:sp>
      <p:sp>
        <p:nvSpPr>
          <p:cNvPr id="3" name="TekstniOkvir 2"/>
          <p:cNvSpPr txBox="1"/>
          <p:nvPr/>
        </p:nvSpPr>
        <p:spPr>
          <a:xfrm>
            <a:off x="3193773" y="1908313"/>
            <a:ext cx="879944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400" dirty="0"/>
              <a:t>_____ do </a:t>
            </a:r>
            <a:r>
              <a:rPr lang="hr-HR" sz="4400" dirty="0" err="1"/>
              <a:t>you</a:t>
            </a:r>
            <a:r>
              <a:rPr lang="hr-HR" sz="4400" dirty="0"/>
              <a:t> live? In London.</a:t>
            </a:r>
          </a:p>
          <a:p>
            <a:r>
              <a:rPr lang="hr-HR" sz="4400" dirty="0"/>
              <a:t>_____ </a:t>
            </a:r>
            <a:r>
              <a:rPr lang="hr-HR" sz="4400" dirty="0" err="1"/>
              <a:t>brothers</a:t>
            </a:r>
            <a:r>
              <a:rPr lang="hr-HR" sz="4400" dirty="0"/>
              <a:t> do </a:t>
            </a:r>
            <a:r>
              <a:rPr lang="hr-HR" sz="4400" dirty="0" err="1"/>
              <a:t>you</a:t>
            </a:r>
            <a:r>
              <a:rPr lang="hr-HR" sz="4400" dirty="0"/>
              <a:t> </a:t>
            </a:r>
            <a:r>
              <a:rPr lang="hr-HR" sz="4400" dirty="0" err="1"/>
              <a:t>have</a:t>
            </a:r>
            <a:r>
              <a:rPr lang="hr-HR" sz="4400" dirty="0"/>
              <a:t>? </a:t>
            </a:r>
            <a:r>
              <a:rPr lang="hr-HR" sz="4400" dirty="0" err="1"/>
              <a:t>Two</a:t>
            </a:r>
            <a:r>
              <a:rPr lang="hr-HR" sz="4400" dirty="0"/>
              <a:t>.</a:t>
            </a:r>
          </a:p>
          <a:p>
            <a:r>
              <a:rPr lang="hr-HR" sz="4400" dirty="0"/>
              <a:t>_____ are </a:t>
            </a:r>
            <a:r>
              <a:rPr lang="hr-HR" sz="4400" dirty="0" err="1"/>
              <a:t>you</a:t>
            </a:r>
            <a:r>
              <a:rPr lang="hr-HR" sz="4400" dirty="0"/>
              <a:t> late? I </a:t>
            </a:r>
            <a:r>
              <a:rPr lang="hr-HR" sz="4400" dirty="0" err="1"/>
              <a:t>missed</a:t>
            </a:r>
            <a:r>
              <a:rPr lang="hr-HR" sz="4400" dirty="0"/>
              <a:t> </a:t>
            </a:r>
            <a:r>
              <a:rPr lang="hr-HR" sz="4400" dirty="0" err="1"/>
              <a:t>the</a:t>
            </a:r>
            <a:r>
              <a:rPr lang="hr-HR" sz="4400" dirty="0"/>
              <a:t> bus.</a:t>
            </a:r>
          </a:p>
          <a:p>
            <a:r>
              <a:rPr lang="hr-HR" sz="4800" dirty="0"/>
              <a:t>_____ do </a:t>
            </a:r>
            <a:r>
              <a:rPr lang="hr-HR" sz="4800" dirty="0" err="1"/>
              <a:t>you</a:t>
            </a:r>
            <a:r>
              <a:rPr lang="hr-HR" sz="4800" dirty="0"/>
              <a:t> </a:t>
            </a:r>
            <a:r>
              <a:rPr lang="hr-HR" sz="4800" dirty="0" err="1"/>
              <a:t>get</a:t>
            </a:r>
            <a:r>
              <a:rPr lang="hr-HR" sz="4800" dirty="0"/>
              <a:t> </a:t>
            </a:r>
            <a:r>
              <a:rPr lang="hr-HR" sz="4800" dirty="0" err="1"/>
              <a:t>up</a:t>
            </a:r>
            <a:r>
              <a:rPr lang="hr-HR" sz="4800" dirty="0"/>
              <a:t>? At 7.10.</a:t>
            </a:r>
          </a:p>
        </p:txBody>
      </p:sp>
    </p:spTree>
    <p:extLst>
      <p:ext uri="{BB962C8B-B14F-4D97-AF65-F5344CB8AC3E}">
        <p14:creationId xmlns:p14="http://schemas.microsoft.com/office/powerpoint/2010/main" val="1392884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1000"/>
                            </p:stCondLst>
                            <p:childTnLst>
                              <p:par>
                                <p:cTn id="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3000"/>
                            </p:stCondLst>
                            <p:childTnLst>
                              <p:par>
                                <p:cTn id="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000"/>
                            </p:stCondLst>
                            <p:childTnLst>
                              <p:par>
                                <p:cTn id="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0"/>
                            </p:stCondLst>
                            <p:childTnLst>
                              <p:par>
                                <p:cTn id="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7000"/>
                            </p:stCondLst>
                            <p:childTnLst>
                              <p:par>
                                <p:cTn id="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000"/>
                            </p:stCondLst>
                            <p:childTnLst>
                              <p:par>
                                <p:cTn id="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9000"/>
                            </p:stCondLst>
                            <p:childTnLst>
                              <p:par>
                                <p:cTn id="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kstniOkvir 25"/>
          <p:cNvSpPr txBox="1"/>
          <p:nvPr/>
        </p:nvSpPr>
        <p:spPr>
          <a:xfrm>
            <a:off x="4253948" y="2146854"/>
            <a:ext cx="808382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sz="8800" dirty="0"/>
          </a:p>
        </p:txBody>
      </p:sp>
      <p:sp>
        <p:nvSpPr>
          <p:cNvPr id="2" name="TekstniOkvir 1"/>
          <p:cNvSpPr txBox="1"/>
          <p:nvPr/>
        </p:nvSpPr>
        <p:spPr>
          <a:xfrm>
            <a:off x="940904" y="755374"/>
            <a:ext cx="3975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/>
              <a:t>Check</a:t>
            </a:r>
            <a:r>
              <a:rPr lang="hr-HR" dirty="0"/>
              <a:t>!</a:t>
            </a:r>
          </a:p>
        </p:txBody>
      </p:sp>
      <p:sp>
        <p:nvSpPr>
          <p:cNvPr id="3" name="TekstniOkvir 2"/>
          <p:cNvSpPr txBox="1"/>
          <p:nvPr/>
        </p:nvSpPr>
        <p:spPr>
          <a:xfrm>
            <a:off x="3392557" y="1802295"/>
            <a:ext cx="879944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400" dirty="0" err="1"/>
              <a:t>Where</a:t>
            </a:r>
            <a:endParaRPr lang="hr-HR" sz="4400" dirty="0"/>
          </a:p>
          <a:p>
            <a:r>
              <a:rPr lang="hr-HR" sz="4400" dirty="0"/>
              <a:t>How </a:t>
            </a:r>
            <a:r>
              <a:rPr lang="hr-HR" sz="4400" dirty="0" err="1"/>
              <a:t>many</a:t>
            </a:r>
            <a:endParaRPr lang="hr-HR" sz="4400" dirty="0"/>
          </a:p>
          <a:p>
            <a:r>
              <a:rPr lang="hr-HR" sz="4400" dirty="0" err="1"/>
              <a:t>Why</a:t>
            </a:r>
            <a:endParaRPr lang="hr-HR" sz="4400" dirty="0"/>
          </a:p>
          <a:p>
            <a:r>
              <a:rPr lang="hr-HR" sz="4800" dirty="0" err="1"/>
              <a:t>When</a:t>
            </a:r>
            <a:endParaRPr lang="hr-HR" sz="4800" dirty="0"/>
          </a:p>
        </p:txBody>
      </p:sp>
    </p:spTree>
    <p:extLst>
      <p:ext uri="{BB962C8B-B14F-4D97-AF65-F5344CB8AC3E}">
        <p14:creationId xmlns:p14="http://schemas.microsoft.com/office/powerpoint/2010/main" val="2444668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kstniOkvir 25"/>
          <p:cNvSpPr txBox="1"/>
          <p:nvPr/>
        </p:nvSpPr>
        <p:spPr>
          <a:xfrm>
            <a:off x="4253948" y="2146854"/>
            <a:ext cx="808382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8800" dirty="0" err="1"/>
              <a:t>geography</a:t>
            </a:r>
            <a:endParaRPr lang="hr-HR" sz="8800" dirty="0"/>
          </a:p>
        </p:txBody>
      </p:sp>
      <p:sp>
        <p:nvSpPr>
          <p:cNvPr id="3" name="TekstniOkvir 2"/>
          <p:cNvSpPr txBox="1"/>
          <p:nvPr/>
        </p:nvSpPr>
        <p:spPr>
          <a:xfrm>
            <a:off x="940904" y="755374"/>
            <a:ext cx="3975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/>
              <a:t>Check</a:t>
            </a:r>
            <a:r>
              <a:rPr lang="hr-HR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4203353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al 33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>
                <a:solidFill>
                  <a:schemeClr val="accent3"/>
                </a:solidFill>
              </a:rPr>
              <a:t>End</a:t>
            </a:r>
          </a:p>
        </p:txBody>
      </p:sp>
      <p:sp>
        <p:nvSpPr>
          <p:cNvPr id="27" name="Oval 32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</a:t>
            </a:r>
          </a:p>
        </p:txBody>
      </p:sp>
      <p:sp>
        <p:nvSpPr>
          <p:cNvPr id="28" name="Oval 31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</a:t>
            </a:r>
          </a:p>
        </p:txBody>
      </p:sp>
      <p:sp>
        <p:nvSpPr>
          <p:cNvPr id="29" name="Oval 30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3</a:t>
            </a:r>
          </a:p>
        </p:txBody>
      </p:sp>
      <p:sp>
        <p:nvSpPr>
          <p:cNvPr id="30" name="Oval 29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4</a:t>
            </a:r>
          </a:p>
        </p:txBody>
      </p:sp>
      <p:sp>
        <p:nvSpPr>
          <p:cNvPr id="31" name="Oval 28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5</a:t>
            </a:r>
          </a:p>
        </p:txBody>
      </p:sp>
      <p:sp>
        <p:nvSpPr>
          <p:cNvPr id="32" name="Oval 27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6</a:t>
            </a:r>
          </a:p>
        </p:txBody>
      </p:sp>
      <p:sp>
        <p:nvSpPr>
          <p:cNvPr id="33" name="Oval 26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7</a:t>
            </a:r>
          </a:p>
        </p:txBody>
      </p:sp>
      <p:sp>
        <p:nvSpPr>
          <p:cNvPr id="34" name="Oval 25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8</a:t>
            </a:r>
          </a:p>
        </p:txBody>
      </p:sp>
      <p:sp>
        <p:nvSpPr>
          <p:cNvPr id="35" name="Oval 24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9</a:t>
            </a:r>
          </a:p>
        </p:txBody>
      </p:sp>
      <p:sp>
        <p:nvSpPr>
          <p:cNvPr id="36" name="Oval 23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10</a:t>
            </a:r>
          </a:p>
        </p:txBody>
      </p:sp>
      <p:sp>
        <p:nvSpPr>
          <p:cNvPr id="37" name="Oval 22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11</a:t>
            </a:r>
          </a:p>
        </p:txBody>
      </p:sp>
      <p:sp>
        <p:nvSpPr>
          <p:cNvPr id="38" name="Oval 21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12</a:t>
            </a:r>
          </a:p>
        </p:txBody>
      </p:sp>
      <p:sp>
        <p:nvSpPr>
          <p:cNvPr id="39" name="Oval 20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13</a:t>
            </a:r>
          </a:p>
        </p:txBody>
      </p:sp>
      <p:sp>
        <p:nvSpPr>
          <p:cNvPr id="40" name="Oval 19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14</a:t>
            </a:r>
          </a:p>
        </p:txBody>
      </p:sp>
      <p:sp>
        <p:nvSpPr>
          <p:cNvPr id="41" name="Oval 18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15</a:t>
            </a:r>
          </a:p>
        </p:txBody>
      </p:sp>
      <p:sp>
        <p:nvSpPr>
          <p:cNvPr id="42" name="Oval 17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16</a:t>
            </a:r>
          </a:p>
        </p:txBody>
      </p:sp>
      <p:sp>
        <p:nvSpPr>
          <p:cNvPr id="43" name="Oval 16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17</a:t>
            </a:r>
          </a:p>
        </p:txBody>
      </p:sp>
      <p:sp>
        <p:nvSpPr>
          <p:cNvPr id="44" name="Oval 15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18</a:t>
            </a:r>
          </a:p>
        </p:txBody>
      </p:sp>
      <p:sp>
        <p:nvSpPr>
          <p:cNvPr id="45" name="Oval 14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19</a:t>
            </a:r>
          </a:p>
        </p:txBody>
      </p:sp>
      <p:sp>
        <p:nvSpPr>
          <p:cNvPr id="46" name="Oval 13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20</a:t>
            </a:r>
          </a:p>
        </p:txBody>
      </p:sp>
      <p:sp>
        <p:nvSpPr>
          <p:cNvPr id="47" name="Oval 12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21</a:t>
            </a:r>
          </a:p>
        </p:txBody>
      </p:sp>
      <p:sp>
        <p:nvSpPr>
          <p:cNvPr id="48" name="Oval 11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22</a:t>
            </a:r>
          </a:p>
        </p:txBody>
      </p:sp>
      <p:sp>
        <p:nvSpPr>
          <p:cNvPr id="49" name="Oval 10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23</a:t>
            </a:r>
          </a:p>
        </p:txBody>
      </p:sp>
      <p:sp>
        <p:nvSpPr>
          <p:cNvPr id="50" name="Oval 9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24</a:t>
            </a:r>
          </a:p>
        </p:txBody>
      </p:sp>
      <p:sp>
        <p:nvSpPr>
          <p:cNvPr id="51" name="Oval 8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25</a:t>
            </a:r>
          </a:p>
        </p:txBody>
      </p:sp>
      <p:sp>
        <p:nvSpPr>
          <p:cNvPr id="52" name="Oval 7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26</a:t>
            </a:r>
          </a:p>
        </p:txBody>
      </p:sp>
      <p:sp>
        <p:nvSpPr>
          <p:cNvPr id="53" name="Oval 6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27</a:t>
            </a:r>
          </a:p>
        </p:txBody>
      </p:sp>
      <p:sp>
        <p:nvSpPr>
          <p:cNvPr id="54" name="Oval 5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28</a:t>
            </a:r>
          </a:p>
        </p:txBody>
      </p:sp>
      <p:sp>
        <p:nvSpPr>
          <p:cNvPr id="55" name="Oval 4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29</a:t>
            </a:r>
          </a:p>
        </p:txBody>
      </p:sp>
      <p:sp>
        <p:nvSpPr>
          <p:cNvPr id="56" name="Oval 3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30</a:t>
            </a:r>
          </a:p>
        </p:txBody>
      </p:sp>
      <p:sp>
        <p:nvSpPr>
          <p:cNvPr id="2" name="TekstniOkvir 1"/>
          <p:cNvSpPr txBox="1"/>
          <p:nvPr/>
        </p:nvSpPr>
        <p:spPr>
          <a:xfrm>
            <a:off x="940904" y="755374"/>
            <a:ext cx="3975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/>
              <a:t>match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opposites</a:t>
            </a:r>
            <a:endParaRPr lang="hr-HR" dirty="0"/>
          </a:p>
        </p:txBody>
      </p:sp>
      <p:sp>
        <p:nvSpPr>
          <p:cNvPr id="57" name="TekstniOkvir 56"/>
          <p:cNvSpPr txBox="1"/>
          <p:nvPr/>
        </p:nvSpPr>
        <p:spPr>
          <a:xfrm>
            <a:off x="3544953" y="4895327"/>
            <a:ext cx="33925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800" dirty="0" err="1"/>
              <a:t>easy</a:t>
            </a:r>
            <a:endParaRPr lang="hr-HR" sz="4800" dirty="0"/>
          </a:p>
        </p:txBody>
      </p:sp>
      <p:sp>
        <p:nvSpPr>
          <p:cNvPr id="58" name="TekstniOkvir 57"/>
          <p:cNvSpPr txBox="1"/>
          <p:nvPr/>
        </p:nvSpPr>
        <p:spPr>
          <a:xfrm>
            <a:off x="9223512" y="4182381"/>
            <a:ext cx="25576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800" dirty="0" err="1"/>
              <a:t>old</a:t>
            </a:r>
            <a:endParaRPr lang="hr-HR" sz="4800" dirty="0"/>
          </a:p>
        </p:txBody>
      </p:sp>
      <p:sp>
        <p:nvSpPr>
          <p:cNvPr id="59" name="TekstniOkvir 58"/>
          <p:cNvSpPr txBox="1"/>
          <p:nvPr/>
        </p:nvSpPr>
        <p:spPr>
          <a:xfrm>
            <a:off x="3730484" y="1210847"/>
            <a:ext cx="33925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young</a:t>
            </a:r>
          </a:p>
        </p:txBody>
      </p:sp>
      <p:sp>
        <p:nvSpPr>
          <p:cNvPr id="60" name="TekstniOkvir 59"/>
          <p:cNvSpPr txBox="1"/>
          <p:nvPr/>
        </p:nvSpPr>
        <p:spPr>
          <a:xfrm>
            <a:off x="6937510" y="4902391"/>
            <a:ext cx="33925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800" dirty="0"/>
              <a:t>short</a:t>
            </a:r>
          </a:p>
        </p:txBody>
      </p:sp>
      <p:sp>
        <p:nvSpPr>
          <p:cNvPr id="61" name="TekstniOkvir 60"/>
          <p:cNvSpPr txBox="1"/>
          <p:nvPr/>
        </p:nvSpPr>
        <p:spPr>
          <a:xfrm>
            <a:off x="6891129" y="1428574"/>
            <a:ext cx="33925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800" dirty="0" err="1"/>
              <a:t>tall</a:t>
            </a:r>
            <a:endParaRPr lang="hr-HR" sz="4800" dirty="0"/>
          </a:p>
        </p:txBody>
      </p:sp>
      <p:sp>
        <p:nvSpPr>
          <p:cNvPr id="62" name="TekstniOkvir 61"/>
          <p:cNvSpPr txBox="1"/>
          <p:nvPr/>
        </p:nvSpPr>
        <p:spPr>
          <a:xfrm>
            <a:off x="4903304" y="3369700"/>
            <a:ext cx="33925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800" dirty="0" err="1"/>
              <a:t>lazy</a:t>
            </a:r>
            <a:endParaRPr lang="hr-HR" sz="4800" dirty="0"/>
          </a:p>
        </p:txBody>
      </p:sp>
      <p:sp>
        <p:nvSpPr>
          <p:cNvPr id="63" name="TekstniOkvir 62"/>
          <p:cNvSpPr txBox="1"/>
          <p:nvPr/>
        </p:nvSpPr>
        <p:spPr>
          <a:xfrm>
            <a:off x="7123041" y="2848548"/>
            <a:ext cx="33925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800" dirty="0" err="1"/>
              <a:t>hardworking</a:t>
            </a:r>
            <a:endParaRPr lang="hr-HR" sz="4800" dirty="0"/>
          </a:p>
        </p:txBody>
      </p:sp>
      <p:sp>
        <p:nvSpPr>
          <p:cNvPr id="64" name="TekstniOkvir 63"/>
          <p:cNvSpPr txBox="1"/>
          <p:nvPr/>
        </p:nvSpPr>
        <p:spPr>
          <a:xfrm>
            <a:off x="8832570" y="990630"/>
            <a:ext cx="33925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800" dirty="0"/>
              <a:t>hard</a:t>
            </a:r>
          </a:p>
        </p:txBody>
      </p:sp>
    </p:spTree>
    <p:extLst>
      <p:ext uri="{BB962C8B-B14F-4D97-AF65-F5344CB8AC3E}">
        <p14:creationId xmlns:p14="http://schemas.microsoft.com/office/powerpoint/2010/main" val="695561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1000"/>
                            </p:stCondLst>
                            <p:childTnLst>
                              <p:par>
                                <p:cTn id="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3000"/>
                            </p:stCondLst>
                            <p:childTnLst>
                              <p:par>
                                <p:cTn id="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000"/>
                            </p:stCondLst>
                            <p:childTnLst>
                              <p:par>
                                <p:cTn id="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0"/>
                            </p:stCondLst>
                            <p:childTnLst>
                              <p:par>
                                <p:cTn id="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7000"/>
                            </p:stCondLst>
                            <p:childTnLst>
                              <p:par>
                                <p:cTn id="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000"/>
                            </p:stCondLst>
                            <p:childTnLst>
                              <p:par>
                                <p:cTn id="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9000"/>
                            </p:stCondLst>
                            <p:childTnLst>
                              <p:par>
                                <p:cTn id="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1245704" y="819407"/>
            <a:ext cx="3975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/>
              <a:t>Check</a:t>
            </a:r>
            <a:r>
              <a:rPr lang="hr-HR" dirty="0"/>
              <a:t>!</a:t>
            </a:r>
          </a:p>
        </p:txBody>
      </p:sp>
      <p:sp>
        <p:nvSpPr>
          <p:cNvPr id="57" name="TekstniOkvir 56"/>
          <p:cNvSpPr txBox="1"/>
          <p:nvPr/>
        </p:nvSpPr>
        <p:spPr>
          <a:xfrm>
            <a:off x="2206483" y="4904981"/>
            <a:ext cx="33925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800" dirty="0" err="1"/>
              <a:t>easy</a:t>
            </a:r>
            <a:endParaRPr lang="hr-HR" sz="4800" dirty="0"/>
          </a:p>
        </p:txBody>
      </p:sp>
      <p:sp>
        <p:nvSpPr>
          <p:cNvPr id="58" name="TekstniOkvir 57"/>
          <p:cNvSpPr txBox="1"/>
          <p:nvPr/>
        </p:nvSpPr>
        <p:spPr>
          <a:xfrm>
            <a:off x="4565369" y="1826400"/>
            <a:ext cx="25576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800" dirty="0" err="1"/>
              <a:t>old</a:t>
            </a:r>
            <a:endParaRPr lang="hr-HR" sz="4800" dirty="0"/>
          </a:p>
        </p:txBody>
      </p:sp>
      <p:sp>
        <p:nvSpPr>
          <p:cNvPr id="59" name="TekstniOkvir 58"/>
          <p:cNvSpPr txBox="1"/>
          <p:nvPr/>
        </p:nvSpPr>
        <p:spPr>
          <a:xfrm>
            <a:off x="2206484" y="1775890"/>
            <a:ext cx="33925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800" dirty="0" err="1"/>
              <a:t>young</a:t>
            </a:r>
            <a:endParaRPr lang="hr-HR" sz="4800" dirty="0"/>
          </a:p>
        </p:txBody>
      </p:sp>
      <p:sp>
        <p:nvSpPr>
          <p:cNvPr id="60" name="TekstniOkvir 59"/>
          <p:cNvSpPr txBox="1"/>
          <p:nvPr/>
        </p:nvSpPr>
        <p:spPr>
          <a:xfrm>
            <a:off x="4479225" y="2967791"/>
            <a:ext cx="33925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800" dirty="0"/>
              <a:t>short</a:t>
            </a:r>
          </a:p>
        </p:txBody>
      </p:sp>
      <p:sp>
        <p:nvSpPr>
          <p:cNvPr id="61" name="TekstniOkvir 60"/>
          <p:cNvSpPr txBox="1"/>
          <p:nvPr/>
        </p:nvSpPr>
        <p:spPr>
          <a:xfrm>
            <a:off x="2206482" y="2909072"/>
            <a:ext cx="12125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800" dirty="0" err="1"/>
              <a:t>tall</a:t>
            </a:r>
            <a:endParaRPr lang="hr-HR" sz="4800" dirty="0"/>
          </a:p>
        </p:txBody>
      </p:sp>
      <p:sp>
        <p:nvSpPr>
          <p:cNvPr id="62" name="TekstniOkvir 61"/>
          <p:cNvSpPr txBox="1"/>
          <p:nvPr/>
        </p:nvSpPr>
        <p:spPr>
          <a:xfrm>
            <a:off x="2206483" y="3781189"/>
            <a:ext cx="33925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800" dirty="0" err="1"/>
              <a:t>lazy</a:t>
            </a:r>
            <a:endParaRPr lang="hr-HR" sz="4800" dirty="0"/>
          </a:p>
        </p:txBody>
      </p:sp>
      <p:sp>
        <p:nvSpPr>
          <p:cNvPr id="63" name="TekstniOkvir 62"/>
          <p:cNvSpPr txBox="1"/>
          <p:nvPr/>
        </p:nvSpPr>
        <p:spPr>
          <a:xfrm>
            <a:off x="4479225" y="3839908"/>
            <a:ext cx="33925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800" dirty="0" err="1"/>
              <a:t>hardworking</a:t>
            </a:r>
            <a:endParaRPr lang="hr-HR" sz="4800" dirty="0"/>
          </a:p>
        </p:txBody>
      </p:sp>
      <p:sp>
        <p:nvSpPr>
          <p:cNvPr id="64" name="TekstniOkvir 63"/>
          <p:cNvSpPr txBox="1"/>
          <p:nvPr/>
        </p:nvSpPr>
        <p:spPr>
          <a:xfrm>
            <a:off x="4565369" y="4866901"/>
            <a:ext cx="33925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800" dirty="0"/>
              <a:t>hard</a:t>
            </a:r>
          </a:p>
        </p:txBody>
      </p:sp>
    </p:spTree>
    <p:extLst>
      <p:ext uri="{BB962C8B-B14F-4D97-AF65-F5344CB8AC3E}">
        <p14:creationId xmlns:p14="http://schemas.microsoft.com/office/powerpoint/2010/main" val="28969016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1378634" y="1069145"/>
            <a:ext cx="59084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800" dirty="0" err="1"/>
              <a:t>Count</a:t>
            </a:r>
            <a:r>
              <a:rPr lang="hr-HR" sz="4800" dirty="0"/>
              <a:t> </a:t>
            </a:r>
            <a:r>
              <a:rPr lang="hr-HR" sz="4800" dirty="0" err="1"/>
              <a:t>the</a:t>
            </a:r>
            <a:r>
              <a:rPr lang="hr-HR" sz="4800" dirty="0"/>
              <a:t> </a:t>
            </a:r>
            <a:r>
              <a:rPr lang="hr-HR" sz="4800" dirty="0" err="1"/>
              <a:t>points</a:t>
            </a:r>
            <a:r>
              <a:rPr lang="hr-HR" sz="48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442188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kstniOkvir 25"/>
          <p:cNvSpPr txBox="1"/>
          <p:nvPr/>
        </p:nvSpPr>
        <p:spPr>
          <a:xfrm>
            <a:off x="4253948" y="2146854"/>
            <a:ext cx="808382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sz="8800" dirty="0"/>
          </a:p>
        </p:txBody>
      </p:sp>
      <p:sp>
        <p:nvSpPr>
          <p:cNvPr id="25" name="Oval 33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>
                <a:solidFill>
                  <a:schemeClr val="accent3"/>
                </a:solidFill>
              </a:rPr>
              <a:t>End</a:t>
            </a:r>
          </a:p>
        </p:txBody>
      </p:sp>
      <p:sp>
        <p:nvSpPr>
          <p:cNvPr id="27" name="Oval 32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</a:t>
            </a:r>
          </a:p>
        </p:txBody>
      </p:sp>
      <p:sp>
        <p:nvSpPr>
          <p:cNvPr id="28" name="Oval 31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</a:t>
            </a:r>
          </a:p>
        </p:txBody>
      </p:sp>
      <p:sp>
        <p:nvSpPr>
          <p:cNvPr id="29" name="Oval 30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3</a:t>
            </a:r>
          </a:p>
        </p:txBody>
      </p:sp>
      <p:sp>
        <p:nvSpPr>
          <p:cNvPr id="30" name="Oval 29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4</a:t>
            </a:r>
          </a:p>
        </p:txBody>
      </p:sp>
      <p:sp>
        <p:nvSpPr>
          <p:cNvPr id="31" name="Oval 28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5</a:t>
            </a:r>
          </a:p>
        </p:txBody>
      </p:sp>
      <p:sp>
        <p:nvSpPr>
          <p:cNvPr id="32" name="Oval 27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6</a:t>
            </a:r>
          </a:p>
        </p:txBody>
      </p:sp>
      <p:sp>
        <p:nvSpPr>
          <p:cNvPr id="33" name="Oval 26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7</a:t>
            </a:r>
          </a:p>
        </p:txBody>
      </p:sp>
      <p:sp>
        <p:nvSpPr>
          <p:cNvPr id="34" name="Oval 25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8</a:t>
            </a:r>
          </a:p>
        </p:txBody>
      </p:sp>
      <p:sp>
        <p:nvSpPr>
          <p:cNvPr id="35" name="Oval 24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9</a:t>
            </a:r>
          </a:p>
        </p:txBody>
      </p:sp>
      <p:sp>
        <p:nvSpPr>
          <p:cNvPr id="36" name="Oval 23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10</a:t>
            </a:r>
          </a:p>
        </p:txBody>
      </p:sp>
      <p:sp>
        <p:nvSpPr>
          <p:cNvPr id="37" name="Oval 22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11</a:t>
            </a:r>
          </a:p>
        </p:txBody>
      </p:sp>
      <p:sp>
        <p:nvSpPr>
          <p:cNvPr id="38" name="Oval 21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12</a:t>
            </a:r>
          </a:p>
        </p:txBody>
      </p:sp>
      <p:sp>
        <p:nvSpPr>
          <p:cNvPr id="39" name="Oval 20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13</a:t>
            </a:r>
          </a:p>
        </p:txBody>
      </p:sp>
      <p:sp>
        <p:nvSpPr>
          <p:cNvPr id="40" name="Oval 19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14</a:t>
            </a:r>
          </a:p>
        </p:txBody>
      </p:sp>
      <p:sp>
        <p:nvSpPr>
          <p:cNvPr id="41" name="Oval 18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15</a:t>
            </a:r>
          </a:p>
        </p:txBody>
      </p:sp>
      <p:sp>
        <p:nvSpPr>
          <p:cNvPr id="42" name="Oval 17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16</a:t>
            </a:r>
          </a:p>
        </p:txBody>
      </p:sp>
      <p:sp>
        <p:nvSpPr>
          <p:cNvPr id="43" name="Oval 16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17</a:t>
            </a:r>
          </a:p>
        </p:txBody>
      </p:sp>
      <p:sp>
        <p:nvSpPr>
          <p:cNvPr id="44" name="Oval 15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18</a:t>
            </a:r>
          </a:p>
        </p:txBody>
      </p:sp>
      <p:sp>
        <p:nvSpPr>
          <p:cNvPr id="45" name="Oval 14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19</a:t>
            </a:r>
          </a:p>
        </p:txBody>
      </p:sp>
      <p:sp>
        <p:nvSpPr>
          <p:cNvPr id="46" name="Oval 13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20</a:t>
            </a:r>
          </a:p>
        </p:txBody>
      </p:sp>
      <p:sp>
        <p:nvSpPr>
          <p:cNvPr id="47" name="Oval 12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21</a:t>
            </a:r>
          </a:p>
        </p:txBody>
      </p:sp>
      <p:sp>
        <p:nvSpPr>
          <p:cNvPr id="48" name="Oval 11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22</a:t>
            </a:r>
          </a:p>
        </p:txBody>
      </p:sp>
      <p:sp>
        <p:nvSpPr>
          <p:cNvPr id="49" name="Oval 10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23</a:t>
            </a:r>
          </a:p>
        </p:txBody>
      </p:sp>
      <p:sp>
        <p:nvSpPr>
          <p:cNvPr id="50" name="Oval 9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24</a:t>
            </a:r>
          </a:p>
        </p:txBody>
      </p:sp>
      <p:sp>
        <p:nvSpPr>
          <p:cNvPr id="51" name="Oval 8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25</a:t>
            </a:r>
          </a:p>
        </p:txBody>
      </p:sp>
      <p:sp>
        <p:nvSpPr>
          <p:cNvPr id="52" name="Oval 7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26</a:t>
            </a:r>
          </a:p>
        </p:txBody>
      </p:sp>
      <p:sp>
        <p:nvSpPr>
          <p:cNvPr id="53" name="Oval 6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27</a:t>
            </a:r>
          </a:p>
        </p:txBody>
      </p:sp>
      <p:sp>
        <p:nvSpPr>
          <p:cNvPr id="54" name="Oval 5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28</a:t>
            </a:r>
          </a:p>
        </p:txBody>
      </p:sp>
      <p:sp>
        <p:nvSpPr>
          <p:cNvPr id="55" name="Oval 4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29</a:t>
            </a:r>
          </a:p>
        </p:txBody>
      </p:sp>
      <p:sp>
        <p:nvSpPr>
          <p:cNvPr id="56" name="Oval 3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30</a:t>
            </a:r>
          </a:p>
        </p:txBody>
      </p:sp>
      <p:sp>
        <p:nvSpPr>
          <p:cNvPr id="2" name="TekstniOkvir 1"/>
          <p:cNvSpPr txBox="1"/>
          <p:nvPr/>
        </p:nvSpPr>
        <p:spPr>
          <a:xfrm>
            <a:off x="940904" y="755374"/>
            <a:ext cx="3975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/>
              <a:t>translate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words</a:t>
            </a:r>
            <a:endParaRPr lang="hr-HR" dirty="0"/>
          </a:p>
        </p:txBody>
      </p:sp>
      <p:sp>
        <p:nvSpPr>
          <p:cNvPr id="3" name="TekstniOkvir 2"/>
          <p:cNvSpPr txBox="1"/>
          <p:nvPr/>
        </p:nvSpPr>
        <p:spPr>
          <a:xfrm>
            <a:off x="4108174" y="1789043"/>
            <a:ext cx="591046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800" dirty="0" err="1"/>
              <a:t>lazy</a:t>
            </a:r>
            <a:endParaRPr lang="hr-HR" sz="4800" dirty="0"/>
          </a:p>
          <a:p>
            <a:r>
              <a:rPr lang="hr-HR" sz="4800" dirty="0"/>
              <a:t>a </a:t>
            </a:r>
            <a:r>
              <a:rPr lang="hr-HR" sz="4800" dirty="0" err="1"/>
              <a:t>square</a:t>
            </a:r>
            <a:endParaRPr lang="hr-HR" sz="4800" dirty="0"/>
          </a:p>
          <a:p>
            <a:r>
              <a:rPr lang="hr-HR" sz="4800" dirty="0"/>
              <a:t>a </a:t>
            </a:r>
            <a:r>
              <a:rPr lang="hr-HR" sz="4800" dirty="0" err="1"/>
              <a:t>blazer</a:t>
            </a:r>
            <a:endParaRPr lang="hr-HR" sz="4800" dirty="0"/>
          </a:p>
          <a:p>
            <a:r>
              <a:rPr lang="hr-HR" sz="4800" dirty="0"/>
              <a:t>a </a:t>
            </a:r>
            <a:r>
              <a:rPr lang="hr-HR" sz="4800" dirty="0" err="1"/>
              <a:t>nurse</a:t>
            </a:r>
            <a:endParaRPr lang="hr-HR" sz="4800" dirty="0"/>
          </a:p>
          <a:p>
            <a:r>
              <a:rPr lang="hr-HR" sz="4800" dirty="0"/>
              <a:t>a </a:t>
            </a:r>
            <a:r>
              <a:rPr lang="hr-HR" sz="4800" dirty="0" err="1"/>
              <a:t>guinea</a:t>
            </a:r>
            <a:r>
              <a:rPr lang="hr-HR" sz="4800" dirty="0"/>
              <a:t> </a:t>
            </a:r>
            <a:r>
              <a:rPr lang="hr-HR" sz="4800" dirty="0" err="1"/>
              <a:t>pig</a:t>
            </a:r>
            <a:endParaRPr lang="hr-HR" sz="4800" dirty="0"/>
          </a:p>
        </p:txBody>
      </p:sp>
    </p:spTree>
    <p:extLst>
      <p:ext uri="{BB962C8B-B14F-4D97-AF65-F5344CB8AC3E}">
        <p14:creationId xmlns:p14="http://schemas.microsoft.com/office/powerpoint/2010/main" val="2198490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1000"/>
                            </p:stCondLst>
                            <p:childTnLst>
                              <p:par>
                                <p:cTn id="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3000"/>
                            </p:stCondLst>
                            <p:childTnLst>
                              <p:par>
                                <p:cTn id="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000"/>
                            </p:stCondLst>
                            <p:childTnLst>
                              <p:par>
                                <p:cTn id="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0"/>
                            </p:stCondLst>
                            <p:childTnLst>
                              <p:par>
                                <p:cTn id="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7000"/>
                            </p:stCondLst>
                            <p:childTnLst>
                              <p:par>
                                <p:cTn id="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000"/>
                            </p:stCondLst>
                            <p:childTnLst>
                              <p:par>
                                <p:cTn id="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9000"/>
                            </p:stCondLst>
                            <p:childTnLst>
                              <p:par>
                                <p:cTn id="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kstniOkvir 25"/>
          <p:cNvSpPr txBox="1"/>
          <p:nvPr/>
        </p:nvSpPr>
        <p:spPr>
          <a:xfrm>
            <a:off x="4253948" y="2146854"/>
            <a:ext cx="808382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sz="8800" dirty="0"/>
          </a:p>
        </p:txBody>
      </p:sp>
      <p:sp>
        <p:nvSpPr>
          <p:cNvPr id="2" name="TekstniOkvir 1"/>
          <p:cNvSpPr txBox="1"/>
          <p:nvPr/>
        </p:nvSpPr>
        <p:spPr>
          <a:xfrm>
            <a:off x="940904" y="755374"/>
            <a:ext cx="3975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/>
              <a:t>Check</a:t>
            </a:r>
            <a:r>
              <a:rPr lang="hr-HR" dirty="0"/>
              <a:t>!</a:t>
            </a:r>
          </a:p>
        </p:txBody>
      </p:sp>
      <p:sp>
        <p:nvSpPr>
          <p:cNvPr id="3" name="TekstniOkvir 2"/>
          <p:cNvSpPr txBox="1"/>
          <p:nvPr/>
        </p:nvSpPr>
        <p:spPr>
          <a:xfrm>
            <a:off x="3631096" y="1789043"/>
            <a:ext cx="783203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800" dirty="0"/>
              <a:t>lijen</a:t>
            </a:r>
          </a:p>
          <a:p>
            <a:r>
              <a:rPr lang="hr-HR" sz="4800" dirty="0"/>
              <a:t>trg</a:t>
            </a:r>
          </a:p>
          <a:p>
            <a:r>
              <a:rPr lang="hr-HR" sz="4800" dirty="0"/>
              <a:t>sako</a:t>
            </a:r>
          </a:p>
          <a:p>
            <a:r>
              <a:rPr lang="hr-HR" sz="4800" dirty="0"/>
              <a:t>medicinski tehničar</a:t>
            </a:r>
          </a:p>
          <a:p>
            <a:r>
              <a:rPr lang="hr-HR" sz="4800" dirty="0"/>
              <a:t>zamorac</a:t>
            </a:r>
          </a:p>
        </p:txBody>
      </p:sp>
    </p:spTree>
    <p:extLst>
      <p:ext uri="{BB962C8B-B14F-4D97-AF65-F5344CB8AC3E}">
        <p14:creationId xmlns:p14="http://schemas.microsoft.com/office/powerpoint/2010/main" val="1660502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kstniOkvir 25"/>
          <p:cNvSpPr txBox="1"/>
          <p:nvPr/>
        </p:nvSpPr>
        <p:spPr>
          <a:xfrm>
            <a:off x="2623931" y="1561693"/>
            <a:ext cx="922351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8800" dirty="0" err="1"/>
              <a:t>is</a:t>
            </a:r>
            <a:r>
              <a:rPr lang="hr-HR" sz="8800" dirty="0"/>
              <a:t> chess</a:t>
            </a:r>
            <a:r>
              <a:rPr lang="hr-HR" sz="8800" dirty="0"/>
              <a:t> </a:t>
            </a:r>
            <a:r>
              <a:rPr lang="hr-HR" sz="8800" dirty="0" err="1"/>
              <a:t>playing</a:t>
            </a:r>
            <a:r>
              <a:rPr lang="hr-HR" sz="8800" dirty="0"/>
              <a:t> </a:t>
            </a:r>
            <a:r>
              <a:rPr lang="hr-HR" sz="8800" dirty="0" err="1"/>
              <a:t>she</a:t>
            </a:r>
            <a:r>
              <a:rPr lang="hr-HR" sz="8800" dirty="0"/>
              <a:t>.</a:t>
            </a:r>
          </a:p>
        </p:txBody>
      </p:sp>
      <p:sp>
        <p:nvSpPr>
          <p:cNvPr id="27" name="TekstniOkvir 26"/>
          <p:cNvSpPr txBox="1"/>
          <p:nvPr/>
        </p:nvSpPr>
        <p:spPr>
          <a:xfrm>
            <a:off x="458544" y="477078"/>
            <a:ext cx="3636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/>
              <a:t>unjumble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sentence</a:t>
            </a:r>
          </a:p>
        </p:txBody>
      </p:sp>
      <p:sp>
        <p:nvSpPr>
          <p:cNvPr id="25" name="Oval 33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>
                <a:solidFill>
                  <a:schemeClr val="accent3"/>
                </a:solidFill>
              </a:rPr>
              <a:t>End</a:t>
            </a:r>
          </a:p>
        </p:txBody>
      </p:sp>
      <p:sp>
        <p:nvSpPr>
          <p:cNvPr id="28" name="Oval 32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</a:t>
            </a:r>
          </a:p>
        </p:txBody>
      </p:sp>
      <p:sp>
        <p:nvSpPr>
          <p:cNvPr id="29" name="Oval 31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</a:t>
            </a:r>
          </a:p>
        </p:txBody>
      </p:sp>
      <p:sp>
        <p:nvSpPr>
          <p:cNvPr id="30" name="Oval 30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3</a:t>
            </a:r>
          </a:p>
        </p:txBody>
      </p:sp>
      <p:sp>
        <p:nvSpPr>
          <p:cNvPr id="31" name="Oval 29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4</a:t>
            </a:r>
          </a:p>
        </p:txBody>
      </p:sp>
      <p:sp>
        <p:nvSpPr>
          <p:cNvPr id="32" name="Oval 28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5</a:t>
            </a:r>
          </a:p>
        </p:txBody>
      </p:sp>
      <p:sp>
        <p:nvSpPr>
          <p:cNvPr id="33" name="Oval 27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6</a:t>
            </a:r>
          </a:p>
        </p:txBody>
      </p:sp>
      <p:sp>
        <p:nvSpPr>
          <p:cNvPr id="34" name="Oval 26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7</a:t>
            </a:r>
          </a:p>
        </p:txBody>
      </p:sp>
      <p:sp>
        <p:nvSpPr>
          <p:cNvPr id="35" name="Oval 25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8</a:t>
            </a:r>
          </a:p>
        </p:txBody>
      </p:sp>
      <p:sp>
        <p:nvSpPr>
          <p:cNvPr id="36" name="Oval 24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9</a:t>
            </a:r>
          </a:p>
        </p:txBody>
      </p:sp>
      <p:sp>
        <p:nvSpPr>
          <p:cNvPr id="37" name="Oval 23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10</a:t>
            </a:r>
          </a:p>
        </p:txBody>
      </p:sp>
      <p:sp>
        <p:nvSpPr>
          <p:cNvPr id="38" name="Oval 22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11</a:t>
            </a:r>
          </a:p>
        </p:txBody>
      </p:sp>
      <p:sp>
        <p:nvSpPr>
          <p:cNvPr id="39" name="Oval 21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12</a:t>
            </a:r>
          </a:p>
        </p:txBody>
      </p:sp>
      <p:sp>
        <p:nvSpPr>
          <p:cNvPr id="40" name="Oval 20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13</a:t>
            </a:r>
          </a:p>
        </p:txBody>
      </p:sp>
      <p:sp>
        <p:nvSpPr>
          <p:cNvPr id="41" name="Oval 19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14</a:t>
            </a:r>
          </a:p>
        </p:txBody>
      </p:sp>
      <p:sp>
        <p:nvSpPr>
          <p:cNvPr id="42" name="Oval 18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1223247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kstniOkvir 25"/>
          <p:cNvSpPr txBox="1"/>
          <p:nvPr/>
        </p:nvSpPr>
        <p:spPr>
          <a:xfrm>
            <a:off x="2319130" y="1561693"/>
            <a:ext cx="952831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8800" dirty="0" err="1"/>
              <a:t>She</a:t>
            </a:r>
            <a:r>
              <a:rPr lang="hr-HR" sz="8800" dirty="0"/>
              <a:t> </a:t>
            </a:r>
            <a:r>
              <a:rPr lang="hr-HR" sz="8800" dirty="0" err="1"/>
              <a:t>is</a:t>
            </a:r>
            <a:r>
              <a:rPr lang="hr-HR" sz="8800" dirty="0"/>
              <a:t> </a:t>
            </a:r>
            <a:r>
              <a:rPr lang="hr-HR" sz="8800" dirty="0" err="1"/>
              <a:t>playing</a:t>
            </a:r>
            <a:r>
              <a:rPr lang="hr-HR" sz="8800" dirty="0"/>
              <a:t> chess.</a:t>
            </a:r>
          </a:p>
        </p:txBody>
      </p:sp>
      <p:sp>
        <p:nvSpPr>
          <p:cNvPr id="27" name="TekstniOkvir 26"/>
          <p:cNvSpPr txBox="1"/>
          <p:nvPr/>
        </p:nvSpPr>
        <p:spPr>
          <a:xfrm>
            <a:off x="458544" y="477078"/>
            <a:ext cx="3636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/>
              <a:t>Check</a:t>
            </a:r>
            <a:r>
              <a:rPr lang="hr-HR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937928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kstniOkvir 25"/>
          <p:cNvSpPr txBox="1"/>
          <p:nvPr/>
        </p:nvSpPr>
        <p:spPr>
          <a:xfrm>
            <a:off x="4253948" y="2146854"/>
            <a:ext cx="808382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sz="8800" dirty="0"/>
          </a:p>
        </p:txBody>
      </p:sp>
      <p:sp>
        <p:nvSpPr>
          <p:cNvPr id="25" name="Oval 33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>
                <a:solidFill>
                  <a:schemeClr val="accent3"/>
                </a:solidFill>
              </a:rPr>
              <a:t>End</a:t>
            </a:r>
          </a:p>
        </p:txBody>
      </p:sp>
      <p:sp>
        <p:nvSpPr>
          <p:cNvPr id="27" name="Oval 32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</a:t>
            </a:r>
          </a:p>
        </p:txBody>
      </p:sp>
      <p:sp>
        <p:nvSpPr>
          <p:cNvPr id="28" name="Oval 31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</a:t>
            </a:r>
          </a:p>
        </p:txBody>
      </p:sp>
      <p:sp>
        <p:nvSpPr>
          <p:cNvPr id="29" name="Oval 30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3</a:t>
            </a:r>
          </a:p>
        </p:txBody>
      </p:sp>
      <p:sp>
        <p:nvSpPr>
          <p:cNvPr id="30" name="Oval 29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4</a:t>
            </a:r>
          </a:p>
        </p:txBody>
      </p:sp>
      <p:sp>
        <p:nvSpPr>
          <p:cNvPr id="31" name="Oval 28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5</a:t>
            </a:r>
          </a:p>
        </p:txBody>
      </p:sp>
      <p:sp>
        <p:nvSpPr>
          <p:cNvPr id="32" name="Oval 27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6</a:t>
            </a:r>
          </a:p>
        </p:txBody>
      </p:sp>
      <p:sp>
        <p:nvSpPr>
          <p:cNvPr id="33" name="Oval 26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7</a:t>
            </a:r>
          </a:p>
        </p:txBody>
      </p:sp>
      <p:sp>
        <p:nvSpPr>
          <p:cNvPr id="34" name="Oval 25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8</a:t>
            </a:r>
          </a:p>
        </p:txBody>
      </p:sp>
      <p:sp>
        <p:nvSpPr>
          <p:cNvPr id="35" name="Oval 24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9</a:t>
            </a:r>
          </a:p>
        </p:txBody>
      </p:sp>
      <p:sp>
        <p:nvSpPr>
          <p:cNvPr id="36" name="Oval 23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10</a:t>
            </a:r>
          </a:p>
        </p:txBody>
      </p:sp>
      <p:sp>
        <p:nvSpPr>
          <p:cNvPr id="37" name="Oval 22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11</a:t>
            </a:r>
          </a:p>
        </p:txBody>
      </p:sp>
      <p:sp>
        <p:nvSpPr>
          <p:cNvPr id="38" name="Oval 21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12</a:t>
            </a:r>
          </a:p>
        </p:txBody>
      </p:sp>
      <p:sp>
        <p:nvSpPr>
          <p:cNvPr id="39" name="Oval 20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13</a:t>
            </a:r>
          </a:p>
        </p:txBody>
      </p:sp>
      <p:sp>
        <p:nvSpPr>
          <p:cNvPr id="40" name="Oval 19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14</a:t>
            </a:r>
          </a:p>
        </p:txBody>
      </p:sp>
      <p:sp>
        <p:nvSpPr>
          <p:cNvPr id="41" name="Oval 18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15</a:t>
            </a:r>
          </a:p>
        </p:txBody>
      </p:sp>
      <p:sp>
        <p:nvSpPr>
          <p:cNvPr id="42" name="Oval 17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16</a:t>
            </a:r>
          </a:p>
        </p:txBody>
      </p:sp>
      <p:sp>
        <p:nvSpPr>
          <p:cNvPr id="43" name="Oval 16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17</a:t>
            </a:r>
          </a:p>
        </p:txBody>
      </p:sp>
      <p:sp>
        <p:nvSpPr>
          <p:cNvPr id="44" name="Oval 15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18</a:t>
            </a:r>
          </a:p>
        </p:txBody>
      </p:sp>
      <p:sp>
        <p:nvSpPr>
          <p:cNvPr id="45" name="Oval 14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19</a:t>
            </a:r>
          </a:p>
        </p:txBody>
      </p:sp>
      <p:sp>
        <p:nvSpPr>
          <p:cNvPr id="46" name="Oval 13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20</a:t>
            </a:r>
          </a:p>
        </p:txBody>
      </p:sp>
      <p:sp>
        <p:nvSpPr>
          <p:cNvPr id="47" name="Oval 12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21</a:t>
            </a:r>
          </a:p>
        </p:txBody>
      </p:sp>
      <p:sp>
        <p:nvSpPr>
          <p:cNvPr id="48" name="Oval 11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22</a:t>
            </a:r>
          </a:p>
        </p:txBody>
      </p:sp>
      <p:sp>
        <p:nvSpPr>
          <p:cNvPr id="49" name="Oval 10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23</a:t>
            </a:r>
          </a:p>
        </p:txBody>
      </p:sp>
      <p:sp>
        <p:nvSpPr>
          <p:cNvPr id="50" name="Oval 9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24</a:t>
            </a:r>
          </a:p>
        </p:txBody>
      </p:sp>
      <p:sp>
        <p:nvSpPr>
          <p:cNvPr id="51" name="Oval 8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25</a:t>
            </a:r>
          </a:p>
        </p:txBody>
      </p:sp>
      <p:sp>
        <p:nvSpPr>
          <p:cNvPr id="52" name="Oval 7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26</a:t>
            </a:r>
          </a:p>
        </p:txBody>
      </p:sp>
      <p:sp>
        <p:nvSpPr>
          <p:cNvPr id="53" name="Oval 6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27</a:t>
            </a:r>
          </a:p>
        </p:txBody>
      </p:sp>
      <p:sp>
        <p:nvSpPr>
          <p:cNvPr id="54" name="Oval 5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28</a:t>
            </a:r>
          </a:p>
        </p:txBody>
      </p:sp>
      <p:sp>
        <p:nvSpPr>
          <p:cNvPr id="55" name="Oval 4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29</a:t>
            </a:r>
          </a:p>
        </p:txBody>
      </p:sp>
      <p:sp>
        <p:nvSpPr>
          <p:cNvPr id="56" name="Oval 3"/>
          <p:cNvSpPr>
            <a:spLocks noChangeArrowheads="1"/>
          </p:cNvSpPr>
          <p:nvPr/>
        </p:nvSpPr>
        <p:spPr bwMode="auto">
          <a:xfrm>
            <a:off x="530087" y="3352801"/>
            <a:ext cx="2504662" cy="2213114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accent3"/>
                </a:solidFill>
              </a:rPr>
              <a:t>30</a:t>
            </a:r>
          </a:p>
        </p:txBody>
      </p:sp>
      <p:sp>
        <p:nvSpPr>
          <p:cNvPr id="2" name="TekstniOkvir 1"/>
          <p:cNvSpPr txBox="1"/>
          <p:nvPr/>
        </p:nvSpPr>
        <p:spPr>
          <a:xfrm>
            <a:off x="940904" y="755374"/>
            <a:ext cx="3975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/>
              <a:t>write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missing</a:t>
            </a:r>
            <a:r>
              <a:rPr lang="hr-HR" dirty="0"/>
              <a:t> </a:t>
            </a:r>
            <a:r>
              <a:rPr lang="hr-HR" dirty="0" err="1"/>
              <a:t>words</a:t>
            </a:r>
            <a:endParaRPr lang="hr-HR" dirty="0"/>
          </a:p>
        </p:txBody>
      </p:sp>
      <p:sp>
        <p:nvSpPr>
          <p:cNvPr id="3" name="TekstniOkvir 2"/>
          <p:cNvSpPr txBox="1"/>
          <p:nvPr/>
        </p:nvSpPr>
        <p:spPr>
          <a:xfrm>
            <a:off x="3220278" y="1789043"/>
            <a:ext cx="837537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800" dirty="0" err="1"/>
              <a:t>big</a:t>
            </a:r>
            <a:r>
              <a:rPr lang="hr-HR" sz="4800" dirty="0"/>
              <a:t> ________ </a:t>
            </a:r>
            <a:r>
              <a:rPr lang="hr-HR" sz="4800" dirty="0" err="1"/>
              <a:t>the</a:t>
            </a:r>
            <a:r>
              <a:rPr lang="hr-HR" sz="4800" dirty="0"/>
              <a:t> </a:t>
            </a:r>
            <a:r>
              <a:rPr lang="hr-HR" sz="4800" dirty="0" err="1"/>
              <a:t>biggest</a:t>
            </a:r>
            <a:endParaRPr lang="hr-HR" sz="4800" dirty="0"/>
          </a:p>
          <a:p>
            <a:r>
              <a:rPr lang="hr-HR" sz="4800" dirty="0" err="1"/>
              <a:t>good</a:t>
            </a:r>
            <a:r>
              <a:rPr lang="hr-HR" sz="4800" dirty="0"/>
              <a:t> </a:t>
            </a:r>
            <a:r>
              <a:rPr lang="hr-HR" sz="4800" dirty="0" err="1"/>
              <a:t>better</a:t>
            </a:r>
            <a:r>
              <a:rPr lang="hr-HR" sz="4800" dirty="0"/>
              <a:t> __________</a:t>
            </a:r>
          </a:p>
          <a:p>
            <a:r>
              <a:rPr lang="hr-HR" sz="4800" dirty="0" err="1"/>
              <a:t>hot</a:t>
            </a:r>
            <a:r>
              <a:rPr lang="hr-HR" sz="4800" dirty="0"/>
              <a:t>  </a:t>
            </a:r>
            <a:r>
              <a:rPr lang="hr-HR" sz="4800" dirty="0" err="1"/>
              <a:t>hotter</a:t>
            </a:r>
            <a:r>
              <a:rPr lang="hr-HR" sz="4800" dirty="0"/>
              <a:t> ___________</a:t>
            </a:r>
          </a:p>
          <a:p>
            <a:r>
              <a:rPr lang="hr-HR" sz="4800" dirty="0" err="1"/>
              <a:t>boring</a:t>
            </a:r>
            <a:r>
              <a:rPr lang="hr-HR" sz="4800" dirty="0"/>
              <a:t> _______ </a:t>
            </a:r>
            <a:r>
              <a:rPr lang="hr-HR" sz="4800" dirty="0" err="1"/>
              <a:t>the</a:t>
            </a:r>
            <a:r>
              <a:rPr lang="hr-HR" sz="4800" dirty="0"/>
              <a:t> most </a:t>
            </a:r>
            <a:r>
              <a:rPr lang="hr-HR" sz="4800" dirty="0" err="1"/>
              <a:t>boring</a:t>
            </a:r>
            <a:endParaRPr lang="hr-HR" sz="4800" dirty="0"/>
          </a:p>
          <a:p>
            <a:r>
              <a:rPr lang="hr-HR" sz="4800" dirty="0" err="1"/>
              <a:t>difficult</a:t>
            </a:r>
            <a:r>
              <a:rPr lang="hr-HR" sz="4800" dirty="0"/>
              <a:t>   more </a:t>
            </a:r>
            <a:r>
              <a:rPr lang="hr-HR" sz="4800" dirty="0" err="1"/>
              <a:t>difficult</a:t>
            </a:r>
            <a:r>
              <a:rPr lang="hr-HR" sz="4800" dirty="0"/>
              <a:t> _______</a:t>
            </a:r>
          </a:p>
        </p:txBody>
      </p:sp>
    </p:spTree>
    <p:extLst>
      <p:ext uri="{BB962C8B-B14F-4D97-AF65-F5344CB8AC3E}">
        <p14:creationId xmlns:p14="http://schemas.microsoft.com/office/powerpoint/2010/main" val="2761923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1000"/>
                            </p:stCondLst>
                            <p:childTnLst>
                              <p:par>
                                <p:cTn id="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3000"/>
                            </p:stCondLst>
                            <p:childTnLst>
                              <p:par>
                                <p:cTn id="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000"/>
                            </p:stCondLst>
                            <p:childTnLst>
                              <p:par>
                                <p:cTn id="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0"/>
                            </p:stCondLst>
                            <p:childTnLst>
                              <p:par>
                                <p:cTn id="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7000"/>
                            </p:stCondLst>
                            <p:childTnLst>
                              <p:par>
                                <p:cTn id="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000"/>
                            </p:stCondLst>
                            <p:childTnLst>
                              <p:par>
                                <p:cTn id="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9000"/>
                            </p:stCondLst>
                            <p:childTnLst>
                              <p:par>
                                <p:cTn id="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kstniOkvir 25"/>
          <p:cNvSpPr txBox="1"/>
          <p:nvPr/>
        </p:nvSpPr>
        <p:spPr>
          <a:xfrm>
            <a:off x="4253948" y="2146854"/>
            <a:ext cx="808382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sz="8800" dirty="0"/>
          </a:p>
        </p:txBody>
      </p:sp>
      <p:sp>
        <p:nvSpPr>
          <p:cNvPr id="2" name="TekstniOkvir 1"/>
          <p:cNvSpPr txBox="1"/>
          <p:nvPr/>
        </p:nvSpPr>
        <p:spPr>
          <a:xfrm>
            <a:off x="874644" y="711980"/>
            <a:ext cx="3975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/>
              <a:t>Check</a:t>
            </a:r>
            <a:r>
              <a:rPr lang="hr-HR" dirty="0"/>
              <a:t>!</a:t>
            </a:r>
          </a:p>
        </p:txBody>
      </p:sp>
      <p:sp>
        <p:nvSpPr>
          <p:cNvPr id="3" name="TekstniOkvir 2"/>
          <p:cNvSpPr txBox="1"/>
          <p:nvPr/>
        </p:nvSpPr>
        <p:spPr>
          <a:xfrm>
            <a:off x="3154017" y="1497496"/>
            <a:ext cx="837537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6000" dirty="0" err="1"/>
              <a:t>bigger</a:t>
            </a:r>
            <a:r>
              <a:rPr lang="hr-HR" sz="6000" dirty="0"/>
              <a:t> </a:t>
            </a:r>
          </a:p>
          <a:p>
            <a:r>
              <a:rPr lang="hr-HR" sz="6000" dirty="0" err="1"/>
              <a:t>the</a:t>
            </a:r>
            <a:r>
              <a:rPr lang="hr-HR" sz="6000" dirty="0"/>
              <a:t> </a:t>
            </a:r>
            <a:r>
              <a:rPr lang="hr-HR" sz="6000" dirty="0" err="1"/>
              <a:t>best</a:t>
            </a:r>
            <a:endParaRPr lang="hr-HR" sz="6000" dirty="0"/>
          </a:p>
          <a:p>
            <a:r>
              <a:rPr lang="hr-HR" sz="6000" dirty="0" err="1"/>
              <a:t>the</a:t>
            </a:r>
            <a:r>
              <a:rPr lang="hr-HR" sz="6000" dirty="0"/>
              <a:t> </a:t>
            </a:r>
            <a:r>
              <a:rPr lang="hr-HR" sz="6000" dirty="0" err="1"/>
              <a:t>hottest</a:t>
            </a:r>
            <a:endParaRPr lang="hr-HR" sz="6000" dirty="0"/>
          </a:p>
          <a:p>
            <a:r>
              <a:rPr lang="hr-HR" sz="6000" dirty="0"/>
              <a:t>more </a:t>
            </a:r>
            <a:r>
              <a:rPr lang="hr-HR" sz="6000" dirty="0" err="1"/>
              <a:t>boring</a:t>
            </a:r>
            <a:r>
              <a:rPr lang="hr-HR" sz="6000" dirty="0"/>
              <a:t> </a:t>
            </a:r>
          </a:p>
          <a:p>
            <a:r>
              <a:rPr lang="hr-HR" sz="6000" dirty="0" err="1"/>
              <a:t>the</a:t>
            </a:r>
            <a:r>
              <a:rPr lang="hr-HR" sz="6000" dirty="0"/>
              <a:t> most </a:t>
            </a:r>
            <a:r>
              <a:rPr lang="hr-HR" sz="6000" dirty="0" err="1"/>
              <a:t>difficult</a:t>
            </a:r>
            <a:endParaRPr lang="hr-HR" sz="6000" dirty="0"/>
          </a:p>
        </p:txBody>
      </p:sp>
    </p:spTree>
    <p:extLst>
      <p:ext uri="{BB962C8B-B14F-4D97-AF65-F5344CB8AC3E}">
        <p14:creationId xmlns:p14="http://schemas.microsoft.com/office/powerpoint/2010/main" val="12738245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972</TotalTime>
  <Words>725</Words>
  <Application>Microsoft Office PowerPoint</Application>
  <PresentationFormat>Široki zaslon</PresentationFormat>
  <Paragraphs>494</Paragraphs>
  <Slides>32</Slides>
  <Notes>1</Notes>
  <HiddenSlides>0</HiddenSlides>
  <MMClips>2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Tema sustava Office</vt:lpstr>
      <vt:lpstr>NBB5 Revision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Jumbled</dc:title>
  <dc:creator>Marinko Uremović</dc:creator>
  <cp:lastModifiedBy>Marinko Uremović</cp:lastModifiedBy>
  <cp:revision>14</cp:revision>
  <dcterms:created xsi:type="dcterms:W3CDTF">2017-06-03T14:01:35Z</dcterms:created>
  <dcterms:modified xsi:type="dcterms:W3CDTF">2017-06-04T08:02:50Z</dcterms:modified>
</cp:coreProperties>
</file>