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9" autoAdjust="0"/>
  </p:normalViewPr>
  <p:slideViewPr>
    <p:cSldViewPr>
      <p:cViewPr varScale="1">
        <p:scale>
          <a:sx n="109" d="100"/>
          <a:sy n="109" d="100"/>
        </p:scale>
        <p:origin x="168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C2DD-23A7-44E9-9017-F0008418A77C}" type="datetimeFigureOut">
              <a:rPr lang="sr-Latn-CS" smtClean="0"/>
              <a:t>20.7.2017.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BDFE1-E86D-415D-B9C5-EF7576238D5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ED8E29-1903-4217-B1AF-746AE04E1B9E}" type="datetime1">
              <a:rPr lang="sr-Latn-CS" smtClean="0"/>
              <a:t>20.7.2017.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1312-C038-4977-88EC-87BA4E974FB8}" type="datetime1">
              <a:rPr lang="sr-Latn-CS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1150-7F78-448E-83FC-6D4818FBC790}" type="datetime1">
              <a:rPr lang="sr-Latn-CS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2269-1350-4864-9B5C-FE6B524EA4D9}" type="datetime1">
              <a:rPr lang="sr-Latn-CS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D95C-E347-483A-97C5-BFD18108EF6B}" type="datetime1">
              <a:rPr lang="sr-Latn-CS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8F5C-8B67-4C76-BA11-9A843A606797}" type="datetime1">
              <a:rPr lang="sr-Latn-CS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1243-CC4E-4B8B-A24E-30A09E9A3D08}" type="datetime1">
              <a:rPr lang="sr-Latn-CS" smtClean="0"/>
              <a:t>20.7.2017.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AF15-BB6E-4240-8C4F-77964AE9466F}" type="datetime1">
              <a:rPr lang="sr-Latn-CS" smtClean="0"/>
              <a:t>20.7.2017.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8CCE7-F081-4B8D-A8B8-26D05765F32B}" type="datetime1">
              <a:rPr lang="sr-Latn-CS" smtClean="0"/>
              <a:t>20.7.2017.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F3DC666-35C2-4638-9438-73AA0A14BBF2}" type="datetime1">
              <a:rPr lang="sr-Latn-CS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307A70-2332-440A-88A8-0EB65D4208B7}" type="datetime1">
              <a:rPr lang="sr-Latn-CS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C62466-F186-4E1C-8D59-490560E786ED}" type="datetime1">
              <a:rPr lang="sr-Latn-CS" smtClean="0"/>
              <a:t>20.7.2017.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D76D3D-4B53-48FA-979E-084E59F97C8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71600" y="3655094"/>
            <a:ext cx="7443710" cy="926034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B0F0"/>
                </a:solidFill>
              </a:rPr>
              <a:t>HAVE TO/DON‘T HAVE TO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2976" y="4653136"/>
            <a:ext cx="7389464" cy="8171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Expressing obligation and no obligation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3419872" y="857232"/>
            <a:ext cx="5009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Building Bridges 6, UNIT 1, Lesson 1.4</a:t>
            </a:r>
          </a:p>
          <a:p>
            <a:r>
              <a:rPr lang="en-US" dirty="0"/>
              <a:t>School Mix</a:t>
            </a:r>
          </a:p>
        </p:txBody>
      </p:sp>
      <p:sp>
        <p:nvSpPr>
          <p:cNvPr id="14338" name="AutoShape 2" descr="Slikovni rezultat za new building blocks 6 prof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Slika 5" descr="NBB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746971"/>
            <a:ext cx="1800225" cy="2543175"/>
          </a:xfrm>
          <a:prstGeom prst="rect">
            <a:avLst/>
          </a:prstGeom>
        </p:spPr>
      </p:pic>
      <p:pic>
        <p:nvPicPr>
          <p:cNvPr id="8" name="Picture 7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7009" y="583522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use </a:t>
            </a:r>
            <a:r>
              <a:rPr lang="en-US" b="1" i="1" dirty="0"/>
              <a:t>have to </a:t>
            </a:r>
            <a:r>
              <a:rPr lang="en-US" dirty="0" err="1"/>
              <a:t>to</a:t>
            </a:r>
            <a:r>
              <a:rPr lang="en-US" dirty="0"/>
              <a:t> say something is your obligation. It means you don't have a choice: you </a:t>
            </a:r>
            <a:r>
              <a:rPr lang="en-US" i="1" dirty="0"/>
              <a:t>have to </a:t>
            </a:r>
            <a:r>
              <a:rPr lang="en-US" dirty="0"/>
              <a:t>follow the rules. It is similar to </a:t>
            </a:r>
            <a:r>
              <a:rPr lang="en-US" i="1" dirty="0"/>
              <a:t>must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/>
              <a:t>	</a:t>
            </a:r>
          </a:p>
          <a:p>
            <a:pPr marL="109728" indent="0">
              <a:buNone/>
            </a:pPr>
            <a:r>
              <a:rPr lang="en-US" dirty="0"/>
              <a:t>	*</a:t>
            </a:r>
            <a:r>
              <a:rPr lang="en-US" i="1" dirty="0"/>
              <a:t>In football, to win, you </a:t>
            </a:r>
            <a:r>
              <a:rPr lang="en-US" b="1" i="1" dirty="0"/>
              <a:t>have to </a:t>
            </a:r>
            <a:r>
              <a:rPr lang="en-US" i="1" dirty="0"/>
              <a:t>score a goal.</a:t>
            </a:r>
            <a:endParaRPr lang="hr-HR" i="1" dirty="0"/>
          </a:p>
          <a:p>
            <a:pPr>
              <a:buNone/>
            </a:pPr>
            <a:endParaRPr lang="en-US" i="1" dirty="0"/>
          </a:p>
          <a:p>
            <a:pPr algn="ctr">
              <a:buNone/>
            </a:pPr>
            <a:r>
              <a:rPr lang="en-US" sz="3200" dirty="0"/>
              <a:t>I/you/we/they </a:t>
            </a:r>
            <a:r>
              <a:rPr lang="en-US" sz="3200" b="1" dirty="0">
                <a:solidFill>
                  <a:srgbClr val="00B0F0"/>
                </a:solidFill>
              </a:rPr>
              <a:t>have to </a:t>
            </a:r>
            <a:r>
              <a:rPr lang="en-US" sz="3200" dirty="0"/>
              <a:t>learn a lot.</a:t>
            </a:r>
          </a:p>
          <a:p>
            <a:pPr algn="ctr">
              <a:buNone/>
            </a:pPr>
            <a:r>
              <a:rPr lang="en-US" sz="3200" dirty="0"/>
              <a:t>He/she/it </a:t>
            </a:r>
            <a:r>
              <a:rPr lang="en-US" sz="3200" b="1" dirty="0">
                <a:solidFill>
                  <a:srgbClr val="00B0F0"/>
                </a:solidFill>
              </a:rPr>
              <a:t>has to </a:t>
            </a:r>
            <a:r>
              <a:rPr lang="en-US" sz="3200" dirty="0"/>
              <a:t>learn a lot.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HAVE TO</a:t>
            </a:r>
          </a:p>
        </p:txBody>
      </p:sp>
      <p:pic>
        <p:nvPicPr>
          <p:cNvPr id="6" name="Picture 5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5821003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“You </a:t>
            </a:r>
            <a:r>
              <a:rPr lang="en-US" b="1" dirty="0"/>
              <a:t>don‘t have to </a:t>
            </a:r>
            <a:r>
              <a:rPr lang="en-US" dirty="0"/>
              <a:t>do it” means it is not necessary. You can do it but you don't have to, it is up to you.</a:t>
            </a:r>
          </a:p>
          <a:p>
            <a:r>
              <a:rPr lang="hr-HR" dirty="0"/>
              <a:t>“</a:t>
            </a:r>
            <a:r>
              <a:rPr lang="en-US" dirty="0"/>
              <a:t>You </a:t>
            </a:r>
            <a:r>
              <a:rPr lang="en-US" b="1" dirty="0"/>
              <a:t>mustn‘t </a:t>
            </a:r>
            <a:r>
              <a:rPr lang="en-US" dirty="0"/>
              <a:t>do it!” has a different meaning. It means it is against the rules or it is bad for you.</a:t>
            </a:r>
          </a:p>
          <a:p>
            <a:pPr marL="109728" indent="0">
              <a:buNone/>
            </a:pPr>
            <a:r>
              <a:rPr lang="en-US" b="1" dirty="0"/>
              <a:t>	</a:t>
            </a:r>
          </a:p>
          <a:p>
            <a:pPr marL="109728" indent="0">
              <a:buNone/>
            </a:pPr>
            <a:r>
              <a:rPr lang="en-US" b="1" dirty="0"/>
              <a:t>	*</a:t>
            </a:r>
            <a:r>
              <a:rPr lang="en-US" i="1" dirty="0"/>
              <a:t>You </a:t>
            </a:r>
            <a:r>
              <a:rPr lang="en-US" b="1" i="1" dirty="0"/>
              <a:t>don</a:t>
            </a:r>
            <a:r>
              <a:rPr lang="en-US" dirty="0"/>
              <a:t>‘t have to be afraid</a:t>
            </a:r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en-US" sz="3200" dirty="0"/>
              <a:t>I/you/we/they </a:t>
            </a:r>
            <a:r>
              <a:rPr lang="en-US" sz="3200" b="1" dirty="0">
                <a:solidFill>
                  <a:srgbClr val="00B0F0"/>
                </a:solidFill>
              </a:rPr>
              <a:t>don‘t have </a:t>
            </a:r>
            <a:r>
              <a:rPr lang="en-US" sz="3200" dirty="0"/>
              <a:t>to do it</a:t>
            </a:r>
          </a:p>
          <a:p>
            <a:pPr algn="ctr">
              <a:buNone/>
            </a:pPr>
            <a:r>
              <a:rPr lang="en-US" sz="3200" dirty="0"/>
              <a:t>He/she/it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B0F0"/>
                </a:solidFill>
              </a:rPr>
              <a:t>doesn‘t have to </a:t>
            </a:r>
            <a:r>
              <a:rPr lang="en-US" sz="3200" dirty="0"/>
              <a:t>do it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DON‘T HAVE TO</a:t>
            </a:r>
          </a:p>
        </p:txBody>
      </p:sp>
      <p:pic>
        <p:nvPicPr>
          <p:cNvPr id="6" name="Picture 5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312" y="5790888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NBB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9872" y="1658762"/>
            <a:ext cx="2376264" cy="3356944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00B0F0"/>
                </a:solidFill>
              </a:rPr>
              <a:t>That‘s all</a:t>
            </a:r>
            <a:r>
              <a:rPr lang="en-GB" dirty="0">
                <a:solidFill>
                  <a:srgbClr val="00B0F0"/>
                </a:solidFill>
              </a:rPr>
              <a:t>,</a:t>
            </a:r>
            <a:r>
              <a:rPr lang="hr-HR" dirty="0">
                <a:solidFill>
                  <a:srgbClr val="00B0F0"/>
                </a:solidFill>
              </a:rPr>
              <a:t> folks!</a:t>
            </a:r>
          </a:p>
        </p:txBody>
      </p:sp>
      <p:pic>
        <p:nvPicPr>
          <p:cNvPr id="7" name="Picture 6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5339" y="5835042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5AB1B7-778B-4E48-B199-A24FA44FCC0E}"/>
              </a:ext>
            </a:extLst>
          </p:cNvPr>
          <p:cNvSpPr txBox="1"/>
          <p:nvPr/>
        </p:nvSpPr>
        <p:spPr>
          <a:xfrm>
            <a:off x="899592" y="60212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/>
              <a:t>Prepared by: Igor Nikičić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NBB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9872" y="1658762"/>
            <a:ext cx="2376264" cy="3356944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00B0F0"/>
                </a:solidFill>
              </a:rPr>
              <a:t>That‘s all</a:t>
            </a:r>
            <a:r>
              <a:rPr lang="en-GB" dirty="0">
                <a:solidFill>
                  <a:srgbClr val="00B0F0"/>
                </a:solidFill>
              </a:rPr>
              <a:t>,</a:t>
            </a:r>
            <a:r>
              <a:rPr lang="hr-HR" dirty="0">
                <a:solidFill>
                  <a:srgbClr val="00B0F0"/>
                </a:solidFill>
              </a:rPr>
              <a:t> folks!</a:t>
            </a:r>
          </a:p>
        </p:txBody>
      </p:sp>
      <p:pic>
        <p:nvPicPr>
          <p:cNvPr id="7" name="Picture 6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81585B4-9011-4C0F-96B1-6C78020263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5339" y="5835042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5AB1B7-778B-4E48-B199-A24FA44FCC0E}"/>
              </a:ext>
            </a:extLst>
          </p:cNvPr>
          <p:cNvSpPr txBox="1"/>
          <p:nvPr/>
        </p:nvSpPr>
        <p:spPr>
          <a:xfrm>
            <a:off x="899592" y="60212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/>
              <a:t>Prepared by: Igor Nikičić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334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147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Verdana</vt:lpstr>
      <vt:lpstr>Wingdings 2</vt:lpstr>
      <vt:lpstr>Wingdings 3</vt:lpstr>
      <vt:lpstr>Gomilanje</vt:lpstr>
      <vt:lpstr>HAVE TO/DON‘T HAVE TO</vt:lpstr>
      <vt:lpstr>HAVE TO</vt:lpstr>
      <vt:lpstr>DON‘T HAVE TO</vt:lpstr>
      <vt:lpstr>That‘s all, folks!</vt:lpstr>
      <vt:lpstr>That‘s all, folks!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TO/DON‘T HAVE TO</dc:title>
  <dc:creator>korisnik</dc:creator>
  <cp:lastModifiedBy>Sana Perić</cp:lastModifiedBy>
  <cp:revision>10</cp:revision>
  <dcterms:created xsi:type="dcterms:W3CDTF">2016-07-07T17:42:17Z</dcterms:created>
  <dcterms:modified xsi:type="dcterms:W3CDTF">2017-07-20T10:59:40Z</dcterms:modified>
</cp:coreProperties>
</file>