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2" r:id="rId3"/>
    <p:sldId id="264" r:id="rId4"/>
    <p:sldId id="260" r:id="rId5"/>
    <p:sldId id="263" r:id="rId6"/>
    <p:sldId id="259" r:id="rId7"/>
    <p:sldId id="258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C9-ED9C-43E7-A779-8D3372D3CCB4}" type="datetimeFigureOut">
              <a:rPr lang="hr-HR" smtClean="0"/>
              <a:t>20.7.2017.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37068-C921-4345-8F25-1EA755B87D2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9B70A5-0506-4F1C-903F-3E2B5045BF00}" type="datetime1">
              <a:rPr lang="hr-HR" smtClean="0"/>
              <a:t>20.7.2017.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1A78-A700-49FC-879C-1F62ABB94A96}" type="datetime1">
              <a:rPr lang="hr-HR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42102-36C9-41B4-AED2-72B728297511}" type="datetime1">
              <a:rPr lang="hr-HR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B233-5F2E-489F-8BBE-2B539DB5F3A4}" type="datetime1">
              <a:rPr lang="hr-HR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AB8DF-B08A-4F93-8BB8-17ADAC1C9492}" type="datetime1">
              <a:rPr lang="hr-HR" smtClean="0"/>
              <a:t>20.7.2017.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BF548-0BB5-497E-AC9D-717D7DBCC86B}" type="datetime1">
              <a:rPr lang="hr-HR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4D607-BE66-4473-B3D7-038039B92AE0}" type="datetime1">
              <a:rPr lang="hr-HR" smtClean="0"/>
              <a:t>20.7.2017.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11D1-9B5B-474A-B571-13A311654F24}" type="datetime1">
              <a:rPr lang="hr-HR" smtClean="0"/>
              <a:t>20.7.2017.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0AE6-032E-468E-8775-AEBC08703219}" type="datetime1">
              <a:rPr lang="hr-HR" smtClean="0"/>
              <a:t>20.7.2017.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/>
              <a:t>Kliknite da biste uredili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540D69C-E3B8-419E-8A99-911B64F4A652}" type="datetime1">
              <a:rPr lang="hr-HR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C7C0F5-6E86-45DD-ABDA-8F67E67B8263}" type="datetime1">
              <a:rPr lang="hr-HR" smtClean="0"/>
              <a:t>20.7.2017.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Kliknite da biste uredili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4E5CA8-4633-42CF-8E0C-BCADE208C764}" type="datetime1">
              <a:rPr lang="hr-HR" smtClean="0"/>
              <a:t>20.7.2017.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04F4DF-B29E-4636-9F42-8AA804711AC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humanium.org/en/world/right-to-educ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42910" y="3805324"/>
            <a:ext cx="7772400" cy="919820"/>
          </a:xfrm>
        </p:spPr>
        <p:txBody>
          <a:bodyPr>
            <a:normAutofit/>
          </a:bodyPr>
          <a:lstStyle/>
          <a:p>
            <a:pPr algn="ctr"/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PICTURES FROM THE PAST</a:t>
            </a:r>
            <a:endParaRPr lang="en-US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2976" y="4941168"/>
            <a:ext cx="6986614" cy="792088"/>
          </a:xfrm>
        </p:spPr>
        <p:txBody>
          <a:bodyPr>
            <a:normAutofit/>
          </a:bodyPr>
          <a:lstStyle/>
          <a:p>
            <a:pPr algn="ctr"/>
            <a:r>
              <a:rPr lang="hr-HR" b="1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hr-H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hr-HR" b="1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endParaRPr lang="hr-HR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419872" y="857232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Building Bridges 7, UNIT 3, Lesson 3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Pictures from the past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38" name="AutoShape 2" descr="Slikovni rezultat za new building blocks 6 profi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9" name="Slika 8" descr="newbuildingbridges7udz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30084" y="641208"/>
            <a:ext cx="2088232" cy="2948092"/>
          </a:xfrm>
          <a:prstGeom prst="rect">
            <a:avLst/>
          </a:prstGeom>
        </p:spPr>
      </p:pic>
      <p:pic>
        <p:nvPicPr>
          <p:cNvPr id="8" name="Picture 7" descr="C:\Users\Korisnik\Desktop\mia\docs\PK promo\PK promo\Logo Profil Klett.jpg">
            <a:extLst>
              <a:ext uri="{FF2B5EF4-FFF2-40B4-BE49-F238E27FC236}">
                <a16:creationId xmlns:a16="http://schemas.microsoft.com/office/drawing/2014/main" id="{4B9FC268-E568-47BB-B623-AC50650A098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Write three things you like and dislike about school</a:t>
            </a:r>
            <a:endParaRPr lang="hr-HR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7030A0"/>
                </a:solidFill>
              </a:rPr>
              <a:t>Some people like school and some don't</a:t>
            </a:r>
            <a:endParaRPr lang="hr-HR" sz="3000" dirty="0">
              <a:solidFill>
                <a:srgbClr val="7030A0"/>
              </a:solidFill>
            </a:endParaRPr>
          </a:p>
        </p:txBody>
      </p:sp>
      <p:pic>
        <p:nvPicPr>
          <p:cNvPr id="6" name="Picture 5" descr="C:\Users\Korisnik\Desktop\mia\docs\PK promo\PK promo\Logo Profil Klett.jpg">
            <a:extLst>
              <a:ext uri="{FF2B5EF4-FFF2-40B4-BE49-F238E27FC236}">
                <a16:creationId xmlns:a16="http://schemas.microsoft.com/office/drawing/2014/main" id="{660AFB48-363B-405C-AA22-228E09CD38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5339" y="587935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B92559C-5B7E-4659-9317-FE97B7929DAA}"/>
              </a:ext>
            </a:extLst>
          </p:cNvPr>
          <p:cNvSpPr txBox="1"/>
          <p:nvPr/>
        </p:nvSpPr>
        <p:spPr>
          <a:xfrm>
            <a:off x="1259632" y="2852936"/>
            <a:ext cx="280831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rgbClr val="7030A0"/>
                </a:solidFill>
              </a:rPr>
              <a:t>I LIKE:</a:t>
            </a:r>
          </a:p>
          <a:p>
            <a:endParaRPr lang="en-GB" sz="2500" b="1" dirty="0">
              <a:solidFill>
                <a:srgbClr val="7030A0"/>
              </a:solidFill>
            </a:endParaRPr>
          </a:p>
          <a:p>
            <a:r>
              <a:rPr lang="en-GB" sz="2500" b="1" dirty="0">
                <a:solidFill>
                  <a:srgbClr val="7030A0"/>
                </a:solidFill>
              </a:rPr>
              <a:t>1</a:t>
            </a:r>
          </a:p>
          <a:p>
            <a:endParaRPr lang="en-GB" sz="2500" b="1" dirty="0">
              <a:solidFill>
                <a:srgbClr val="7030A0"/>
              </a:solidFill>
            </a:endParaRPr>
          </a:p>
          <a:p>
            <a:r>
              <a:rPr lang="en-GB" sz="2500" b="1" dirty="0">
                <a:solidFill>
                  <a:srgbClr val="7030A0"/>
                </a:solidFill>
              </a:rPr>
              <a:t>2</a:t>
            </a:r>
          </a:p>
          <a:p>
            <a:endParaRPr lang="en-GB" sz="2500" b="1" dirty="0">
              <a:solidFill>
                <a:srgbClr val="7030A0"/>
              </a:solidFill>
            </a:endParaRPr>
          </a:p>
          <a:p>
            <a:r>
              <a:rPr lang="en-GB" sz="2500" b="1" dirty="0">
                <a:solidFill>
                  <a:srgbClr val="7030A0"/>
                </a:solidFill>
              </a:rPr>
              <a:t>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500" dirty="0"/>
          </a:p>
          <a:p>
            <a:endParaRPr lang="en-GB" sz="2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33E40D-511A-404D-B974-B40B53F3A9DE}"/>
              </a:ext>
            </a:extLst>
          </p:cNvPr>
          <p:cNvSpPr txBox="1"/>
          <p:nvPr/>
        </p:nvSpPr>
        <p:spPr>
          <a:xfrm>
            <a:off x="5436096" y="2852936"/>
            <a:ext cx="266429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I DISLIKE:</a:t>
            </a:r>
          </a:p>
          <a:p>
            <a:endParaRPr lang="en-GB" sz="2500" dirty="0"/>
          </a:p>
          <a:p>
            <a:r>
              <a:rPr lang="en-GB" sz="2500" b="1" dirty="0">
                <a:solidFill>
                  <a:srgbClr val="7030A0"/>
                </a:solidFill>
              </a:rPr>
              <a:t>1</a:t>
            </a:r>
          </a:p>
          <a:p>
            <a:endParaRPr lang="en-GB" sz="2500" b="1" dirty="0">
              <a:solidFill>
                <a:srgbClr val="7030A0"/>
              </a:solidFill>
            </a:endParaRPr>
          </a:p>
          <a:p>
            <a:r>
              <a:rPr lang="en-GB" sz="2500" b="1" dirty="0">
                <a:solidFill>
                  <a:srgbClr val="7030A0"/>
                </a:solidFill>
              </a:rPr>
              <a:t>2</a:t>
            </a:r>
          </a:p>
          <a:p>
            <a:endParaRPr lang="en-GB" sz="2500" b="1" dirty="0">
              <a:solidFill>
                <a:srgbClr val="7030A0"/>
              </a:solidFill>
            </a:endParaRPr>
          </a:p>
          <a:p>
            <a:r>
              <a:rPr lang="en-GB" sz="2500" b="1" dirty="0">
                <a:solidFill>
                  <a:srgbClr val="7030A0"/>
                </a:solidFill>
              </a:rPr>
              <a:t>3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3816424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Many poor Victorian children never went to school!</a:t>
            </a:r>
          </a:p>
        </p:txBody>
      </p:sp>
      <p:pic>
        <p:nvPicPr>
          <p:cNvPr id="5" name="Picture 4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3D21A20-FE46-4743-9489-6C4894A1D6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12777"/>
          </a:xfrm>
        </p:spPr>
        <p:txBody>
          <a:bodyPr/>
          <a:lstStyle/>
          <a:p>
            <a:pPr algn="ctr"/>
            <a:r>
              <a:rPr lang="hr-HR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</a:t>
            </a:r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</a:t>
            </a:r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57200" y="1817436"/>
            <a:ext cx="8229600" cy="41898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Today, education remains an inaccessible right for millions of children around the world. More than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72 million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children of primary education age are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in school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759 million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adults are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illiterate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do not have the awareness necessary to improve both their living conditions and those of their children.</a:t>
            </a:r>
          </a:p>
          <a:p>
            <a:endParaRPr lang="hr-HR" dirty="0"/>
          </a:p>
        </p:txBody>
      </p:sp>
      <p:sp>
        <p:nvSpPr>
          <p:cNvPr id="6" name="TekstniOkvir 5"/>
          <p:cNvSpPr txBox="1"/>
          <p:nvPr/>
        </p:nvSpPr>
        <p:spPr>
          <a:xfrm>
            <a:off x="827584" y="5157192"/>
            <a:ext cx="554461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lang="hr-HR" sz="12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hr-HR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http://www.humanium.org/</a:t>
            </a:r>
            <a:r>
              <a:rPr lang="hr-HR" sz="1200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en</a:t>
            </a:r>
            <a:r>
              <a:rPr lang="hr-HR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/world/</a:t>
            </a:r>
            <a:r>
              <a:rPr lang="hr-HR" sz="1200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right</a:t>
            </a:r>
            <a:r>
              <a:rPr lang="hr-HR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-to-</a:t>
            </a:r>
            <a:r>
              <a:rPr lang="hr-HR" sz="1200" dirty="0" err="1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education</a:t>
            </a:r>
            <a:r>
              <a:rPr lang="hr-HR" sz="12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hr-HR" sz="1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7" name="Slika 6" descr="cheyennedavisgeneral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468425"/>
            <a:ext cx="1368152" cy="10261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C:\Users\Korisnik\Desktop\mia\docs\PK promo\PK promo\Logo Profil Klett.jpg">
            <a:extLst>
              <a:ext uri="{FF2B5EF4-FFF2-40B4-BE49-F238E27FC236}">
                <a16:creationId xmlns:a16="http://schemas.microsoft.com/office/drawing/2014/main" id="{B820454D-C47F-4551-AB80-F49C336E226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49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Differences around the world</a:t>
            </a:r>
          </a:p>
        </p:txBody>
      </p:sp>
      <p:pic>
        <p:nvPicPr>
          <p:cNvPr id="7" name="Slika 6" descr="skola u u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327" y="2815194"/>
            <a:ext cx="3099725" cy="19250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Rezervirano mjesto sadržaja 4" descr="skola u nigerij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6022" y="1402983"/>
            <a:ext cx="3240360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Slika 7" descr="skola u finsko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41999" y="3932536"/>
            <a:ext cx="3096064" cy="1964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Slika 5" descr="skola u kin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13867" y="1294457"/>
            <a:ext cx="2952328" cy="1942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Slika 8" descr="skola u GB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2026" y="4235337"/>
            <a:ext cx="3168353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kstniOkvir 13"/>
          <p:cNvSpPr txBox="1"/>
          <p:nvPr/>
        </p:nvSpPr>
        <p:spPr>
          <a:xfrm>
            <a:off x="332026" y="332573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NIGERIA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7411581" y="3676765"/>
            <a:ext cx="1639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FINLAND</a:t>
            </a:r>
          </a:p>
        </p:txBody>
      </p:sp>
      <p:sp>
        <p:nvSpPr>
          <p:cNvPr id="16" name="TekstniOkvir 15"/>
          <p:cNvSpPr txBox="1"/>
          <p:nvPr/>
        </p:nvSpPr>
        <p:spPr>
          <a:xfrm>
            <a:off x="4886121" y="136247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CHINA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287523" y="597905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UNITED KINGDOM</a:t>
            </a:r>
          </a:p>
        </p:txBody>
      </p:sp>
      <p:sp>
        <p:nvSpPr>
          <p:cNvPr id="18" name="TekstniOkvir 17"/>
          <p:cNvSpPr txBox="1"/>
          <p:nvPr/>
        </p:nvSpPr>
        <p:spPr>
          <a:xfrm>
            <a:off x="3373953" y="259581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chemeClr val="bg2">
                    <a:lumMod val="10000"/>
                  </a:schemeClr>
                </a:solidFill>
              </a:rPr>
              <a:t>USA</a:t>
            </a:r>
          </a:p>
        </p:txBody>
      </p:sp>
      <p:pic>
        <p:nvPicPr>
          <p:cNvPr id="19" name="Picture 18" descr="C:\Users\Korisnik\Desktop\mia\docs\PK promo\PK promo\Logo Profil Klett.jpg">
            <a:extLst>
              <a:ext uri="{FF2B5EF4-FFF2-40B4-BE49-F238E27FC236}">
                <a16:creationId xmlns:a16="http://schemas.microsoft.com/office/drawing/2014/main" id="{DF96887D-FDF7-426D-B76B-AB076C07E78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of basic human rights</a:t>
            </a:r>
            <a:r>
              <a:rPr lang="hr-HR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includes the right to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</a:t>
            </a:r>
            <a:r>
              <a:rPr lang="en-US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compulsory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education </a:t>
            </a:r>
            <a:r>
              <a:rPr lang="en-US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all</a:t>
            </a: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idea is to rule out discrimination at all levels of the educational system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Right to education</a:t>
            </a:r>
          </a:p>
        </p:txBody>
      </p:sp>
      <p:pic>
        <p:nvPicPr>
          <p:cNvPr id="4" name="Slika 3" descr="prava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356992"/>
            <a:ext cx="3175620" cy="2886927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827584" y="6095208"/>
            <a:ext cx="518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*Article 26 of the Universal Declaration of Human Rights, 10 December 1948</a:t>
            </a:r>
          </a:p>
        </p:txBody>
      </p:sp>
      <p:pic>
        <p:nvPicPr>
          <p:cNvPr id="9" name="Picture 8" descr="C:\Users\Korisnik\Desktop\mia\docs\PK promo\PK promo\Logo Profil Klett.jpg">
            <a:extLst>
              <a:ext uri="{FF2B5EF4-FFF2-40B4-BE49-F238E27FC236}">
                <a16:creationId xmlns:a16="http://schemas.microsoft.com/office/drawing/2014/main" id="{856E4F23-1A09-46CF-84B3-DCE21327B31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zervirano mjesto sadržaja 9" descr="newbuildingbridges7udz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48853" y="1484784"/>
            <a:ext cx="2547283" cy="3596164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That‘s all</a:t>
            </a:r>
            <a:r>
              <a:rPr lang="en-GB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hr-HR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folks!</a:t>
            </a:r>
          </a:p>
        </p:txBody>
      </p:sp>
      <p:pic>
        <p:nvPicPr>
          <p:cNvPr id="7" name="Picture 6" descr="C:\Users\Korisnik\Desktop\mia\docs\PK promo\PK promo\Logo Profil Klett.jpg">
            <a:extLst>
              <a:ext uri="{FF2B5EF4-FFF2-40B4-BE49-F238E27FC236}">
                <a16:creationId xmlns:a16="http://schemas.microsoft.com/office/drawing/2014/main" id="{ADA42B6B-52BF-46E2-AB4A-B7776494175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6336" y="5877270"/>
            <a:ext cx="1141933" cy="57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E093C2-F43C-45FB-AB14-4D220CCA20E1}"/>
              </a:ext>
            </a:extLst>
          </p:cNvPr>
          <p:cNvSpPr txBox="1"/>
          <p:nvPr/>
        </p:nvSpPr>
        <p:spPr>
          <a:xfrm>
            <a:off x="539552" y="587727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Prepared by: Igor </a:t>
            </a:r>
            <a:r>
              <a:rPr lang="en-GB" i="1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Nikičić</a:t>
            </a:r>
            <a:endParaRPr lang="en-GB" i="1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Prilagođeno 1">
      <a:dk1>
        <a:srgbClr val="92D050"/>
      </a:dk1>
      <a:lt1>
        <a:sysClr val="window" lastClr="FFFFFF"/>
      </a:lt1>
      <a:dk2>
        <a:srgbClr val="92D050"/>
      </a:dk2>
      <a:lt2>
        <a:srgbClr val="EEECE1"/>
      </a:lt2>
      <a:accent1>
        <a:srgbClr val="4CADC5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omil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306</TotalTime>
  <Words>204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Lucida Sans Unicode</vt:lpstr>
      <vt:lpstr>Verdana</vt:lpstr>
      <vt:lpstr>Wingdings 2</vt:lpstr>
      <vt:lpstr>Wingdings 3</vt:lpstr>
      <vt:lpstr>Gomilanje</vt:lpstr>
      <vt:lpstr>PICTURES FROM THE PAST</vt:lpstr>
      <vt:lpstr>Some people like school and some don't</vt:lpstr>
      <vt:lpstr>Many poor Victorian children never went to school!</vt:lpstr>
      <vt:lpstr>Did you know?</vt:lpstr>
      <vt:lpstr>Differences around the world</vt:lpstr>
      <vt:lpstr>Right to education</vt:lpstr>
      <vt:lpstr>That‘s all, folks!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Everyday English</dc:title>
  <dc:creator>OŠ Đuro Pilar</dc:creator>
  <cp:lastModifiedBy>Sana Perić</cp:lastModifiedBy>
  <cp:revision>37</cp:revision>
  <dcterms:created xsi:type="dcterms:W3CDTF">2016-07-21T11:59:11Z</dcterms:created>
  <dcterms:modified xsi:type="dcterms:W3CDTF">2017-07-20T11:43:57Z</dcterms:modified>
</cp:coreProperties>
</file>