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8"/>
  </p:notesMasterIdLst>
  <p:sldIdLst>
    <p:sldId id="373" r:id="rId2"/>
    <p:sldId id="256" r:id="rId3"/>
    <p:sldId id="257" r:id="rId4"/>
    <p:sldId id="284" r:id="rId5"/>
    <p:sldId id="285" r:id="rId6"/>
    <p:sldId id="337" r:id="rId7"/>
    <p:sldId id="332" r:id="rId8"/>
    <p:sldId id="333" r:id="rId9"/>
    <p:sldId id="325" r:id="rId10"/>
    <p:sldId id="326" r:id="rId11"/>
    <p:sldId id="329" r:id="rId12"/>
    <p:sldId id="264" r:id="rId13"/>
    <p:sldId id="282" r:id="rId14"/>
    <p:sldId id="283" r:id="rId15"/>
    <p:sldId id="312" r:id="rId16"/>
    <p:sldId id="335" r:id="rId17"/>
    <p:sldId id="336" r:id="rId18"/>
    <p:sldId id="330" r:id="rId19"/>
    <p:sldId id="331" r:id="rId20"/>
    <p:sldId id="334" r:id="rId21"/>
    <p:sldId id="277" r:id="rId22"/>
    <p:sldId id="278" r:id="rId23"/>
    <p:sldId id="279" r:id="rId24"/>
    <p:sldId id="266" r:id="rId25"/>
    <p:sldId id="313" r:id="rId26"/>
    <p:sldId id="314" r:id="rId27"/>
    <p:sldId id="338" r:id="rId28"/>
    <p:sldId id="339" r:id="rId29"/>
    <p:sldId id="323" r:id="rId30"/>
    <p:sldId id="340" r:id="rId31"/>
    <p:sldId id="341" r:id="rId32"/>
    <p:sldId id="301" r:id="rId33"/>
    <p:sldId id="342" r:id="rId34"/>
    <p:sldId id="343" r:id="rId35"/>
    <p:sldId id="293" r:id="rId36"/>
    <p:sldId id="344" r:id="rId37"/>
    <p:sldId id="270" r:id="rId38"/>
    <p:sldId id="319" r:id="rId39"/>
    <p:sldId id="349" r:id="rId40"/>
    <p:sldId id="308" r:id="rId41"/>
    <p:sldId id="347" r:id="rId42"/>
    <p:sldId id="350" r:id="rId43"/>
    <p:sldId id="272" r:id="rId44"/>
    <p:sldId id="348" r:id="rId45"/>
    <p:sldId id="351" r:id="rId46"/>
    <p:sldId id="352" r:id="rId47"/>
  </p:sldIdLst>
  <p:sldSz cx="9144000" cy="6858000" type="screen4x3"/>
  <p:notesSz cx="6858000" cy="9144000"/>
  <p:defaultTextStyle>
    <a:defPPr>
      <a:defRPr lang="sr-Latn-CS"/>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FF1CB"/>
    <a:srgbClr val="FF9933"/>
    <a:srgbClr val="B4DE86"/>
    <a:srgbClr val="00CC66"/>
    <a:srgbClr val="00CC99"/>
    <a:srgbClr val="FF66FF"/>
    <a:srgbClr val="FF6600"/>
    <a:srgbClr val="C9E7A7"/>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370" autoAdjust="0"/>
    <p:restoredTop sz="94660"/>
  </p:normalViewPr>
  <p:slideViewPr>
    <p:cSldViewPr>
      <p:cViewPr>
        <p:scale>
          <a:sx n="59" d="100"/>
          <a:sy n="59" d="100"/>
        </p:scale>
        <p:origin x="1181" y="-101"/>
      </p:cViewPr>
      <p:guideLst>
        <p:guide orient="horz" pos="2160"/>
        <p:guide pos="2880"/>
      </p:guideLst>
    </p:cSldViewPr>
  </p:slideViewPr>
  <p:notesTextViewPr>
    <p:cViewPr>
      <p:scale>
        <a:sx n="100" d="100"/>
        <a:sy n="100" d="100"/>
      </p:scale>
      <p:origin x="0" y="0"/>
    </p:cViewPr>
  </p:notesTextViewPr>
  <p:sorterViewPr>
    <p:cViewPr>
      <p:scale>
        <a:sx n="66" d="100"/>
        <a:sy n="66" d="100"/>
      </p:scale>
      <p:origin x="0" y="241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hr-H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254E4909-07CC-401C-B25E-550B1319269A}" type="datetimeFigureOut">
              <a:rPr lang="sr-Latn-CS"/>
              <a:pPr>
                <a:defRPr/>
              </a:pPr>
              <a:t>30.11.2016.</a:t>
            </a:fld>
            <a:endParaRPr lang="hr-HR"/>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hr-HR"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hr-HR"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hr-H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13E15545-3148-4297-AD65-73BE3BF1BD12}" type="slidenum">
              <a:rPr lang="hr-HR"/>
              <a:pPr>
                <a:defRPr/>
              </a:pPr>
              <a:t>‹#›</a:t>
            </a:fld>
            <a:endParaRPr lang="hr-HR"/>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noFill/>
          <a:ln>
            <a:solidFill>
              <a:srgbClr val="000000"/>
            </a:solidFill>
            <a:miter lim="800000"/>
            <a:headEnd/>
            <a:tailEnd/>
          </a:ln>
        </p:spPr>
      </p:sp>
      <p:sp>
        <p:nvSpPr>
          <p:cNvPr id="5017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hr-HR"/>
          </a:p>
        </p:txBody>
      </p:sp>
      <p:sp>
        <p:nvSpPr>
          <p:cNvPr id="5018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6CECED6-D965-42B8-B349-225485E9198D}" type="slidenum">
              <a:rPr lang="hr-HR" smtClean="0"/>
              <a:pPr/>
              <a:t>8</a:t>
            </a:fld>
            <a:endParaRPr lang="hr-H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Naslovni slaj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hr-HR"/>
              <a:t>Uredite stil naslova matrice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hr-HR"/>
              <a:t>Kliknite da biste uredili stil podnaslova matrice</a:t>
            </a:r>
          </a:p>
        </p:txBody>
      </p:sp>
      <p:sp>
        <p:nvSpPr>
          <p:cNvPr id="4" name="Date Placeholder 3"/>
          <p:cNvSpPr>
            <a:spLocks noGrp="1"/>
          </p:cNvSpPr>
          <p:nvPr>
            <p:ph type="dt" sz="half" idx="10"/>
          </p:nvPr>
        </p:nvSpPr>
        <p:spPr/>
        <p:txBody>
          <a:bodyPr/>
          <a:lstStyle>
            <a:lvl1pPr>
              <a:defRPr/>
            </a:lvl1pPr>
          </a:lstStyle>
          <a:p>
            <a:pPr>
              <a:defRPr/>
            </a:pPr>
            <a:fld id="{4A537D53-5B75-4C94-98FB-B32F43349A90}" type="datetimeFigureOut">
              <a:rPr lang="sr-Latn-CS"/>
              <a:pPr>
                <a:defRPr/>
              </a:pPr>
              <a:t>30.11.2016.</a:t>
            </a:fld>
            <a:endParaRPr lang="hr-HR"/>
          </a:p>
        </p:txBody>
      </p:sp>
      <p:sp>
        <p:nvSpPr>
          <p:cNvPr id="5" name="Footer Placeholder 4"/>
          <p:cNvSpPr>
            <a:spLocks noGrp="1"/>
          </p:cNvSpPr>
          <p:nvPr>
            <p:ph type="ftr" sz="quarter" idx="11"/>
          </p:nvPr>
        </p:nvSpPr>
        <p:spPr/>
        <p:txBody>
          <a:bodyPr/>
          <a:lstStyle>
            <a:lvl1pPr>
              <a:defRPr/>
            </a:lvl1pPr>
          </a:lstStyle>
          <a:p>
            <a:pPr>
              <a:defRPr/>
            </a:pPr>
            <a:endParaRPr lang="hr-HR"/>
          </a:p>
        </p:txBody>
      </p:sp>
      <p:sp>
        <p:nvSpPr>
          <p:cNvPr id="6" name="Slide Number Placeholder 5"/>
          <p:cNvSpPr>
            <a:spLocks noGrp="1"/>
          </p:cNvSpPr>
          <p:nvPr>
            <p:ph type="sldNum" sz="quarter" idx="12"/>
          </p:nvPr>
        </p:nvSpPr>
        <p:spPr/>
        <p:txBody>
          <a:bodyPr/>
          <a:lstStyle>
            <a:lvl1pPr>
              <a:defRPr/>
            </a:lvl1pPr>
          </a:lstStyle>
          <a:p>
            <a:pPr>
              <a:defRPr/>
            </a:pPr>
            <a:fld id="{4B74378F-99FF-49BA-80B3-9A2E088B60C7}" type="slidenum">
              <a:rPr lang="hr-HR"/>
              <a:pPr>
                <a:defRPr/>
              </a:pPr>
              <a:t>‹#›</a:t>
            </a:fld>
            <a:endParaRPr lang="hr-H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slov i okomiti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a:t>Uredite stil naslova matrice</a:t>
            </a:r>
          </a:p>
        </p:txBody>
      </p:sp>
      <p:sp>
        <p:nvSpPr>
          <p:cNvPr id="3" name="Vertical Text Placeholder 2"/>
          <p:cNvSpPr>
            <a:spLocks noGrp="1"/>
          </p:cNvSpPr>
          <p:nvPr>
            <p:ph type="body" orient="vert" idx="1"/>
          </p:nvPr>
        </p:nvSpPr>
        <p:spPr/>
        <p:txBody>
          <a:bodyPr vert="eaVert"/>
          <a:lstStyle/>
          <a:p>
            <a:pPr lvl="0"/>
            <a:r>
              <a:rPr lang="hr-HR"/>
              <a:t>Uredite stilove teksta matrice</a:t>
            </a:r>
          </a:p>
          <a:p>
            <a:pPr lvl="1"/>
            <a:r>
              <a:rPr lang="hr-HR"/>
              <a:t>Druga razina</a:t>
            </a:r>
          </a:p>
          <a:p>
            <a:pPr lvl="2"/>
            <a:r>
              <a:rPr lang="hr-HR"/>
              <a:t>Treća razina</a:t>
            </a:r>
          </a:p>
          <a:p>
            <a:pPr lvl="3"/>
            <a:r>
              <a:rPr lang="hr-HR"/>
              <a:t>Četvrta razina</a:t>
            </a:r>
          </a:p>
          <a:p>
            <a:pPr lvl="4"/>
            <a:r>
              <a:rPr lang="hr-HR"/>
              <a:t>Peta razina</a:t>
            </a:r>
          </a:p>
        </p:txBody>
      </p:sp>
      <p:sp>
        <p:nvSpPr>
          <p:cNvPr id="4" name="Date Placeholder 3"/>
          <p:cNvSpPr>
            <a:spLocks noGrp="1"/>
          </p:cNvSpPr>
          <p:nvPr>
            <p:ph type="dt" sz="half" idx="10"/>
          </p:nvPr>
        </p:nvSpPr>
        <p:spPr/>
        <p:txBody>
          <a:bodyPr/>
          <a:lstStyle>
            <a:lvl1pPr>
              <a:defRPr/>
            </a:lvl1pPr>
          </a:lstStyle>
          <a:p>
            <a:pPr>
              <a:defRPr/>
            </a:pPr>
            <a:fld id="{2A516DFB-32E4-4687-8225-9E3CFCC89D33}" type="datetimeFigureOut">
              <a:rPr lang="sr-Latn-CS"/>
              <a:pPr>
                <a:defRPr/>
              </a:pPr>
              <a:t>30.11.2016.</a:t>
            </a:fld>
            <a:endParaRPr lang="hr-HR"/>
          </a:p>
        </p:txBody>
      </p:sp>
      <p:sp>
        <p:nvSpPr>
          <p:cNvPr id="5" name="Footer Placeholder 4"/>
          <p:cNvSpPr>
            <a:spLocks noGrp="1"/>
          </p:cNvSpPr>
          <p:nvPr>
            <p:ph type="ftr" sz="quarter" idx="11"/>
          </p:nvPr>
        </p:nvSpPr>
        <p:spPr/>
        <p:txBody>
          <a:bodyPr/>
          <a:lstStyle>
            <a:lvl1pPr>
              <a:defRPr/>
            </a:lvl1pPr>
          </a:lstStyle>
          <a:p>
            <a:pPr>
              <a:defRPr/>
            </a:pPr>
            <a:endParaRPr lang="hr-HR"/>
          </a:p>
        </p:txBody>
      </p:sp>
      <p:sp>
        <p:nvSpPr>
          <p:cNvPr id="6" name="Slide Number Placeholder 5"/>
          <p:cNvSpPr>
            <a:spLocks noGrp="1"/>
          </p:cNvSpPr>
          <p:nvPr>
            <p:ph type="sldNum" sz="quarter" idx="12"/>
          </p:nvPr>
        </p:nvSpPr>
        <p:spPr/>
        <p:txBody>
          <a:bodyPr/>
          <a:lstStyle>
            <a:lvl1pPr>
              <a:defRPr/>
            </a:lvl1pPr>
          </a:lstStyle>
          <a:p>
            <a:pPr>
              <a:defRPr/>
            </a:pPr>
            <a:fld id="{F30F73D4-C9EB-4E26-BEAF-40114D32B2C6}" type="slidenum">
              <a:rPr lang="hr-HR"/>
              <a:pPr>
                <a:defRPr/>
              </a:pPr>
              <a:t>‹#›</a:t>
            </a:fld>
            <a:endParaRPr lang="hr-H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Okomiti naslov i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hr-HR"/>
              <a:t>Uredite stil naslova matrice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hr-HR"/>
              <a:t>Uredite stilove teksta matrice</a:t>
            </a:r>
          </a:p>
          <a:p>
            <a:pPr lvl="1"/>
            <a:r>
              <a:rPr lang="hr-HR"/>
              <a:t>Druga razina</a:t>
            </a:r>
          </a:p>
          <a:p>
            <a:pPr lvl="2"/>
            <a:r>
              <a:rPr lang="hr-HR"/>
              <a:t>Treća razina</a:t>
            </a:r>
          </a:p>
          <a:p>
            <a:pPr lvl="3"/>
            <a:r>
              <a:rPr lang="hr-HR"/>
              <a:t>Četvrta razina</a:t>
            </a:r>
          </a:p>
          <a:p>
            <a:pPr lvl="4"/>
            <a:r>
              <a:rPr lang="hr-HR"/>
              <a:t>Peta razina</a:t>
            </a:r>
          </a:p>
        </p:txBody>
      </p:sp>
      <p:sp>
        <p:nvSpPr>
          <p:cNvPr id="4" name="Date Placeholder 3"/>
          <p:cNvSpPr>
            <a:spLocks noGrp="1"/>
          </p:cNvSpPr>
          <p:nvPr>
            <p:ph type="dt" sz="half" idx="10"/>
          </p:nvPr>
        </p:nvSpPr>
        <p:spPr/>
        <p:txBody>
          <a:bodyPr/>
          <a:lstStyle>
            <a:lvl1pPr>
              <a:defRPr/>
            </a:lvl1pPr>
          </a:lstStyle>
          <a:p>
            <a:pPr>
              <a:defRPr/>
            </a:pPr>
            <a:fld id="{C3872476-34B0-417F-89F6-8BB0FF8BD786}" type="datetimeFigureOut">
              <a:rPr lang="sr-Latn-CS"/>
              <a:pPr>
                <a:defRPr/>
              </a:pPr>
              <a:t>30.11.2016.</a:t>
            </a:fld>
            <a:endParaRPr lang="hr-HR"/>
          </a:p>
        </p:txBody>
      </p:sp>
      <p:sp>
        <p:nvSpPr>
          <p:cNvPr id="5" name="Footer Placeholder 4"/>
          <p:cNvSpPr>
            <a:spLocks noGrp="1"/>
          </p:cNvSpPr>
          <p:nvPr>
            <p:ph type="ftr" sz="quarter" idx="11"/>
          </p:nvPr>
        </p:nvSpPr>
        <p:spPr/>
        <p:txBody>
          <a:bodyPr/>
          <a:lstStyle>
            <a:lvl1pPr>
              <a:defRPr/>
            </a:lvl1pPr>
          </a:lstStyle>
          <a:p>
            <a:pPr>
              <a:defRPr/>
            </a:pPr>
            <a:endParaRPr lang="hr-HR"/>
          </a:p>
        </p:txBody>
      </p:sp>
      <p:sp>
        <p:nvSpPr>
          <p:cNvPr id="6" name="Slide Number Placeholder 5"/>
          <p:cNvSpPr>
            <a:spLocks noGrp="1"/>
          </p:cNvSpPr>
          <p:nvPr>
            <p:ph type="sldNum" sz="quarter" idx="12"/>
          </p:nvPr>
        </p:nvSpPr>
        <p:spPr/>
        <p:txBody>
          <a:bodyPr/>
          <a:lstStyle>
            <a:lvl1pPr>
              <a:defRPr/>
            </a:lvl1pPr>
          </a:lstStyle>
          <a:p>
            <a:pPr>
              <a:defRPr/>
            </a:pPr>
            <a:fld id="{085AC0E1-2249-46FB-9ACE-C0B416D7F9E4}" type="slidenum">
              <a:rPr lang="hr-HR"/>
              <a:pPr>
                <a:defRPr/>
              </a:pPr>
              <a:t>‹#›</a:t>
            </a:fld>
            <a:endParaRPr lang="hr-H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 sadržaj">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a:t>Uredite stil naslova matrice</a:t>
            </a:r>
          </a:p>
        </p:txBody>
      </p:sp>
      <p:sp>
        <p:nvSpPr>
          <p:cNvPr id="3" name="Content Placeholder 2"/>
          <p:cNvSpPr>
            <a:spLocks noGrp="1"/>
          </p:cNvSpPr>
          <p:nvPr>
            <p:ph idx="1"/>
          </p:nvPr>
        </p:nvSpPr>
        <p:spPr/>
        <p:txBody>
          <a:bodyPr/>
          <a:lstStyle/>
          <a:p>
            <a:pPr lvl="0"/>
            <a:r>
              <a:rPr lang="hr-HR"/>
              <a:t>Uredite stilove teksta matrice</a:t>
            </a:r>
          </a:p>
          <a:p>
            <a:pPr lvl="1"/>
            <a:r>
              <a:rPr lang="hr-HR"/>
              <a:t>Druga razina</a:t>
            </a:r>
          </a:p>
          <a:p>
            <a:pPr lvl="2"/>
            <a:r>
              <a:rPr lang="hr-HR"/>
              <a:t>Treća razina</a:t>
            </a:r>
          </a:p>
          <a:p>
            <a:pPr lvl="3"/>
            <a:r>
              <a:rPr lang="hr-HR"/>
              <a:t>Četvrta razina</a:t>
            </a:r>
          </a:p>
          <a:p>
            <a:pPr lvl="4"/>
            <a:r>
              <a:rPr lang="hr-HR"/>
              <a:t>Peta razina</a:t>
            </a:r>
          </a:p>
        </p:txBody>
      </p:sp>
      <p:sp>
        <p:nvSpPr>
          <p:cNvPr id="4" name="Date Placeholder 3"/>
          <p:cNvSpPr>
            <a:spLocks noGrp="1"/>
          </p:cNvSpPr>
          <p:nvPr>
            <p:ph type="dt" sz="half" idx="10"/>
          </p:nvPr>
        </p:nvSpPr>
        <p:spPr/>
        <p:txBody>
          <a:bodyPr/>
          <a:lstStyle>
            <a:lvl1pPr>
              <a:defRPr/>
            </a:lvl1pPr>
          </a:lstStyle>
          <a:p>
            <a:pPr>
              <a:defRPr/>
            </a:pPr>
            <a:fld id="{C128461C-7B57-4914-8A70-9B55E254C083}" type="datetimeFigureOut">
              <a:rPr lang="sr-Latn-CS"/>
              <a:pPr>
                <a:defRPr/>
              </a:pPr>
              <a:t>30.11.2016.</a:t>
            </a:fld>
            <a:endParaRPr lang="hr-HR"/>
          </a:p>
        </p:txBody>
      </p:sp>
      <p:sp>
        <p:nvSpPr>
          <p:cNvPr id="5" name="Footer Placeholder 4"/>
          <p:cNvSpPr>
            <a:spLocks noGrp="1"/>
          </p:cNvSpPr>
          <p:nvPr>
            <p:ph type="ftr" sz="quarter" idx="11"/>
          </p:nvPr>
        </p:nvSpPr>
        <p:spPr/>
        <p:txBody>
          <a:bodyPr/>
          <a:lstStyle>
            <a:lvl1pPr>
              <a:defRPr/>
            </a:lvl1pPr>
          </a:lstStyle>
          <a:p>
            <a:pPr>
              <a:defRPr/>
            </a:pPr>
            <a:endParaRPr lang="hr-HR"/>
          </a:p>
        </p:txBody>
      </p:sp>
      <p:sp>
        <p:nvSpPr>
          <p:cNvPr id="6" name="Slide Number Placeholder 5"/>
          <p:cNvSpPr>
            <a:spLocks noGrp="1"/>
          </p:cNvSpPr>
          <p:nvPr>
            <p:ph type="sldNum" sz="quarter" idx="12"/>
          </p:nvPr>
        </p:nvSpPr>
        <p:spPr/>
        <p:txBody>
          <a:bodyPr/>
          <a:lstStyle>
            <a:lvl1pPr>
              <a:defRPr/>
            </a:lvl1pPr>
          </a:lstStyle>
          <a:p>
            <a:pPr>
              <a:defRPr/>
            </a:pPr>
            <a:fld id="{72CAD44B-ACEB-49EB-BEE2-7C43B402FBF7}" type="slidenum">
              <a:rPr lang="hr-HR"/>
              <a:pPr>
                <a:defRPr/>
              </a:pPr>
              <a:t>‹#›</a:t>
            </a:fld>
            <a:endParaRPr lang="hr-H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aglavlje sekcije">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hr-HR"/>
              <a:t>Uredite stil naslova matrice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r-HR"/>
              <a:t>Uredite stilove teksta matrice</a:t>
            </a:r>
          </a:p>
        </p:txBody>
      </p:sp>
      <p:sp>
        <p:nvSpPr>
          <p:cNvPr id="4" name="Date Placeholder 3"/>
          <p:cNvSpPr>
            <a:spLocks noGrp="1"/>
          </p:cNvSpPr>
          <p:nvPr>
            <p:ph type="dt" sz="half" idx="10"/>
          </p:nvPr>
        </p:nvSpPr>
        <p:spPr/>
        <p:txBody>
          <a:bodyPr/>
          <a:lstStyle>
            <a:lvl1pPr>
              <a:defRPr/>
            </a:lvl1pPr>
          </a:lstStyle>
          <a:p>
            <a:pPr>
              <a:defRPr/>
            </a:pPr>
            <a:fld id="{ABFF088C-0A47-48C8-A284-4B4D7D46ECE2}" type="datetimeFigureOut">
              <a:rPr lang="sr-Latn-CS"/>
              <a:pPr>
                <a:defRPr/>
              </a:pPr>
              <a:t>30.11.2016.</a:t>
            </a:fld>
            <a:endParaRPr lang="hr-HR"/>
          </a:p>
        </p:txBody>
      </p:sp>
      <p:sp>
        <p:nvSpPr>
          <p:cNvPr id="5" name="Footer Placeholder 4"/>
          <p:cNvSpPr>
            <a:spLocks noGrp="1"/>
          </p:cNvSpPr>
          <p:nvPr>
            <p:ph type="ftr" sz="quarter" idx="11"/>
          </p:nvPr>
        </p:nvSpPr>
        <p:spPr/>
        <p:txBody>
          <a:bodyPr/>
          <a:lstStyle>
            <a:lvl1pPr>
              <a:defRPr/>
            </a:lvl1pPr>
          </a:lstStyle>
          <a:p>
            <a:pPr>
              <a:defRPr/>
            </a:pPr>
            <a:endParaRPr lang="hr-HR"/>
          </a:p>
        </p:txBody>
      </p:sp>
      <p:sp>
        <p:nvSpPr>
          <p:cNvPr id="6" name="Slide Number Placeholder 5"/>
          <p:cNvSpPr>
            <a:spLocks noGrp="1"/>
          </p:cNvSpPr>
          <p:nvPr>
            <p:ph type="sldNum" sz="quarter" idx="12"/>
          </p:nvPr>
        </p:nvSpPr>
        <p:spPr/>
        <p:txBody>
          <a:bodyPr/>
          <a:lstStyle>
            <a:lvl1pPr>
              <a:defRPr/>
            </a:lvl1pPr>
          </a:lstStyle>
          <a:p>
            <a:pPr>
              <a:defRPr/>
            </a:pPr>
            <a:fld id="{2F6C973E-FBE8-4553-841A-B7BFAFD757E9}" type="slidenum">
              <a:rPr lang="hr-HR"/>
              <a:pPr>
                <a:defRPr/>
              </a:pPr>
              <a:t>‹#›</a:t>
            </a:fld>
            <a:endParaRPr lang="hr-H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sadržaj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a:t>Uredite stil naslova matrice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r-HR"/>
              <a:t>Uredite stilove teksta matrice</a:t>
            </a:r>
          </a:p>
          <a:p>
            <a:pPr lvl="1"/>
            <a:r>
              <a:rPr lang="hr-HR"/>
              <a:t>Druga razina</a:t>
            </a:r>
          </a:p>
          <a:p>
            <a:pPr lvl="2"/>
            <a:r>
              <a:rPr lang="hr-HR"/>
              <a:t>Treća razina</a:t>
            </a:r>
          </a:p>
          <a:p>
            <a:pPr lvl="3"/>
            <a:r>
              <a:rPr lang="hr-HR"/>
              <a:t>Četvrta razina</a:t>
            </a:r>
          </a:p>
          <a:p>
            <a:pPr lvl="4"/>
            <a:r>
              <a:rPr lang="hr-HR"/>
              <a:t>Peta razina</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r-HR"/>
              <a:t>Uredite stilove teksta matrice</a:t>
            </a:r>
          </a:p>
          <a:p>
            <a:pPr lvl="1"/>
            <a:r>
              <a:rPr lang="hr-HR"/>
              <a:t>Druga razina</a:t>
            </a:r>
          </a:p>
          <a:p>
            <a:pPr lvl="2"/>
            <a:r>
              <a:rPr lang="hr-HR"/>
              <a:t>Treća razina</a:t>
            </a:r>
          </a:p>
          <a:p>
            <a:pPr lvl="3"/>
            <a:r>
              <a:rPr lang="hr-HR"/>
              <a:t>Četvrta razina</a:t>
            </a:r>
          </a:p>
          <a:p>
            <a:pPr lvl="4"/>
            <a:r>
              <a:rPr lang="hr-HR"/>
              <a:t>Peta razina</a:t>
            </a:r>
          </a:p>
        </p:txBody>
      </p:sp>
      <p:sp>
        <p:nvSpPr>
          <p:cNvPr id="5" name="Date Placeholder 3"/>
          <p:cNvSpPr>
            <a:spLocks noGrp="1"/>
          </p:cNvSpPr>
          <p:nvPr>
            <p:ph type="dt" sz="half" idx="10"/>
          </p:nvPr>
        </p:nvSpPr>
        <p:spPr/>
        <p:txBody>
          <a:bodyPr/>
          <a:lstStyle>
            <a:lvl1pPr>
              <a:defRPr/>
            </a:lvl1pPr>
          </a:lstStyle>
          <a:p>
            <a:pPr>
              <a:defRPr/>
            </a:pPr>
            <a:fld id="{F236E9F9-EA3B-479A-BFB8-7297344EE07A}" type="datetimeFigureOut">
              <a:rPr lang="sr-Latn-CS"/>
              <a:pPr>
                <a:defRPr/>
              </a:pPr>
              <a:t>30.11.2016.</a:t>
            </a:fld>
            <a:endParaRPr lang="hr-HR"/>
          </a:p>
        </p:txBody>
      </p:sp>
      <p:sp>
        <p:nvSpPr>
          <p:cNvPr id="6" name="Footer Placeholder 4"/>
          <p:cNvSpPr>
            <a:spLocks noGrp="1"/>
          </p:cNvSpPr>
          <p:nvPr>
            <p:ph type="ftr" sz="quarter" idx="11"/>
          </p:nvPr>
        </p:nvSpPr>
        <p:spPr/>
        <p:txBody>
          <a:bodyPr/>
          <a:lstStyle>
            <a:lvl1pPr>
              <a:defRPr/>
            </a:lvl1pPr>
          </a:lstStyle>
          <a:p>
            <a:pPr>
              <a:defRPr/>
            </a:pPr>
            <a:endParaRPr lang="hr-HR"/>
          </a:p>
        </p:txBody>
      </p:sp>
      <p:sp>
        <p:nvSpPr>
          <p:cNvPr id="7" name="Slide Number Placeholder 5"/>
          <p:cNvSpPr>
            <a:spLocks noGrp="1"/>
          </p:cNvSpPr>
          <p:nvPr>
            <p:ph type="sldNum" sz="quarter" idx="12"/>
          </p:nvPr>
        </p:nvSpPr>
        <p:spPr/>
        <p:txBody>
          <a:bodyPr/>
          <a:lstStyle>
            <a:lvl1pPr>
              <a:defRPr/>
            </a:lvl1pPr>
          </a:lstStyle>
          <a:p>
            <a:pPr>
              <a:defRPr/>
            </a:pPr>
            <a:fld id="{776DF794-AC8D-4D3A-81B6-69EAE64174E6}" type="slidenum">
              <a:rPr lang="hr-HR"/>
              <a:pPr>
                <a:defRPr/>
              </a:pPr>
              <a:t>‹#›</a:t>
            </a:fld>
            <a:endParaRPr lang="hr-H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Usporedb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hr-HR"/>
              <a:t>Uredite stil naslova matrice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r-HR"/>
              <a:t>Uredite stilove teksta matrice</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r-HR"/>
              <a:t>Uredite stilove teksta matrice</a:t>
            </a:r>
          </a:p>
          <a:p>
            <a:pPr lvl="1"/>
            <a:r>
              <a:rPr lang="hr-HR"/>
              <a:t>Druga razina</a:t>
            </a:r>
          </a:p>
          <a:p>
            <a:pPr lvl="2"/>
            <a:r>
              <a:rPr lang="hr-HR"/>
              <a:t>Treća razina</a:t>
            </a:r>
          </a:p>
          <a:p>
            <a:pPr lvl="3"/>
            <a:r>
              <a:rPr lang="hr-HR"/>
              <a:t>Četvrta razina</a:t>
            </a:r>
          </a:p>
          <a:p>
            <a:pPr lvl="4"/>
            <a:r>
              <a:rPr lang="hr-HR"/>
              <a:t>Peta razina</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r-HR"/>
              <a:t>Uredite stilove teksta matrice</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r-HR"/>
              <a:t>Uredite stilove teksta matrice</a:t>
            </a:r>
          </a:p>
          <a:p>
            <a:pPr lvl="1"/>
            <a:r>
              <a:rPr lang="hr-HR"/>
              <a:t>Druga razina</a:t>
            </a:r>
          </a:p>
          <a:p>
            <a:pPr lvl="2"/>
            <a:r>
              <a:rPr lang="hr-HR"/>
              <a:t>Treća razina</a:t>
            </a:r>
          </a:p>
          <a:p>
            <a:pPr lvl="3"/>
            <a:r>
              <a:rPr lang="hr-HR"/>
              <a:t>Četvrta razina</a:t>
            </a:r>
          </a:p>
          <a:p>
            <a:pPr lvl="4"/>
            <a:r>
              <a:rPr lang="hr-HR"/>
              <a:t>Peta razina</a:t>
            </a:r>
          </a:p>
        </p:txBody>
      </p:sp>
      <p:sp>
        <p:nvSpPr>
          <p:cNvPr id="7" name="Date Placeholder 3"/>
          <p:cNvSpPr>
            <a:spLocks noGrp="1"/>
          </p:cNvSpPr>
          <p:nvPr>
            <p:ph type="dt" sz="half" idx="10"/>
          </p:nvPr>
        </p:nvSpPr>
        <p:spPr/>
        <p:txBody>
          <a:bodyPr/>
          <a:lstStyle>
            <a:lvl1pPr>
              <a:defRPr/>
            </a:lvl1pPr>
          </a:lstStyle>
          <a:p>
            <a:pPr>
              <a:defRPr/>
            </a:pPr>
            <a:fld id="{6DB26C74-93C6-4BC3-9BA7-F966D0F3A738}" type="datetimeFigureOut">
              <a:rPr lang="sr-Latn-CS"/>
              <a:pPr>
                <a:defRPr/>
              </a:pPr>
              <a:t>30.11.2016.</a:t>
            </a:fld>
            <a:endParaRPr lang="hr-HR"/>
          </a:p>
        </p:txBody>
      </p:sp>
      <p:sp>
        <p:nvSpPr>
          <p:cNvPr id="8" name="Footer Placeholder 4"/>
          <p:cNvSpPr>
            <a:spLocks noGrp="1"/>
          </p:cNvSpPr>
          <p:nvPr>
            <p:ph type="ftr" sz="quarter" idx="11"/>
          </p:nvPr>
        </p:nvSpPr>
        <p:spPr/>
        <p:txBody>
          <a:bodyPr/>
          <a:lstStyle>
            <a:lvl1pPr>
              <a:defRPr/>
            </a:lvl1pPr>
          </a:lstStyle>
          <a:p>
            <a:pPr>
              <a:defRPr/>
            </a:pPr>
            <a:endParaRPr lang="hr-HR"/>
          </a:p>
        </p:txBody>
      </p:sp>
      <p:sp>
        <p:nvSpPr>
          <p:cNvPr id="9" name="Slide Number Placeholder 5"/>
          <p:cNvSpPr>
            <a:spLocks noGrp="1"/>
          </p:cNvSpPr>
          <p:nvPr>
            <p:ph type="sldNum" sz="quarter" idx="12"/>
          </p:nvPr>
        </p:nvSpPr>
        <p:spPr/>
        <p:txBody>
          <a:bodyPr/>
          <a:lstStyle>
            <a:lvl1pPr>
              <a:defRPr/>
            </a:lvl1pPr>
          </a:lstStyle>
          <a:p>
            <a:pPr>
              <a:defRPr/>
            </a:pPr>
            <a:fld id="{75D0F2FD-CCC5-4525-A594-36CE21221643}" type="slidenum">
              <a:rPr lang="hr-HR"/>
              <a:pPr>
                <a:defRPr/>
              </a:pPr>
              <a:t>‹#›</a:t>
            </a:fld>
            <a:endParaRPr lang="hr-H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a:t>Uredite stil naslova matrice</a:t>
            </a:r>
          </a:p>
        </p:txBody>
      </p:sp>
      <p:sp>
        <p:nvSpPr>
          <p:cNvPr id="3" name="Date Placeholder 3"/>
          <p:cNvSpPr>
            <a:spLocks noGrp="1"/>
          </p:cNvSpPr>
          <p:nvPr>
            <p:ph type="dt" sz="half" idx="10"/>
          </p:nvPr>
        </p:nvSpPr>
        <p:spPr/>
        <p:txBody>
          <a:bodyPr/>
          <a:lstStyle>
            <a:lvl1pPr>
              <a:defRPr/>
            </a:lvl1pPr>
          </a:lstStyle>
          <a:p>
            <a:pPr>
              <a:defRPr/>
            </a:pPr>
            <a:fld id="{11E9FCAD-123C-476D-A30C-E606F117DF4A}" type="datetimeFigureOut">
              <a:rPr lang="sr-Latn-CS"/>
              <a:pPr>
                <a:defRPr/>
              </a:pPr>
              <a:t>30.11.2016.</a:t>
            </a:fld>
            <a:endParaRPr lang="hr-HR"/>
          </a:p>
        </p:txBody>
      </p:sp>
      <p:sp>
        <p:nvSpPr>
          <p:cNvPr id="4" name="Footer Placeholder 4"/>
          <p:cNvSpPr>
            <a:spLocks noGrp="1"/>
          </p:cNvSpPr>
          <p:nvPr>
            <p:ph type="ftr" sz="quarter" idx="11"/>
          </p:nvPr>
        </p:nvSpPr>
        <p:spPr/>
        <p:txBody>
          <a:bodyPr/>
          <a:lstStyle>
            <a:lvl1pPr>
              <a:defRPr/>
            </a:lvl1pPr>
          </a:lstStyle>
          <a:p>
            <a:pPr>
              <a:defRPr/>
            </a:pPr>
            <a:endParaRPr lang="hr-HR"/>
          </a:p>
        </p:txBody>
      </p:sp>
      <p:sp>
        <p:nvSpPr>
          <p:cNvPr id="5" name="Slide Number Placeholder 5"/>
          <p:cNvSpPr>
            <a:spLocks noGrp="1"/>
          </p:cNvSpPr>
          <p:nvPr>
            <p:ph type="sldNum" sz="quarter" idx="12"/>
          </p:nvPr>
        </p:nvSpPr>
        <p:spPr/>
        <p:txBody>
          <a:bodyPr/>
          <a:lstStyle>
            <a:lvl1pPr>
              <a:defRPr/>
            </a:lvl1pPr>
          </a:lstStyle>
          <a:p>
            <a:pPr>
              <a:defRPr/>
            </a:pPr>
            <a:fld id="{EB1B67E7-3F46-4CCA-B16B-C56DE07895FA}" type="slidenum">
              <a:rPr lang="hr-HR"/>
              <a:pPr>
                <a:defRPr/>
              </a:pPr>
              <a:t>‹#›</a:t>
            </a:fld>
            <a:endParaRPr lang="hr-H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azno">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5EB9929F-1A68-4D69-AE16-E5252F5F0C6D}" type="datetimeFigureOut">
              <a:rPr lang="sr-Latn-CS"/>
              <a:pPr>
                <a:defRPr/>
              </a:pPr>
              <a:t>30.11.2016.</a:t>
            </a:fld>
            <a:endParaRPr lang="hr-HR"/>
          </a:p>
        </p:txBody>
      </p:sp>
      <p:sp>
        <p:nvSpPr>
          <p:cNvPr id="3" name="Footer Placeholder 4"/>
          <p:cNvSpPr>
            <a:spLocks noGrp="1"/>
          </p:cNvSpPr>
          <p:nvPr>
            <p:ph type="ftr" sz="quarter" idx="11"/>
          </p:nvPr>
        </p:nvSpPr>
        <p:spPr/>
        <p:txBody>
          <a:bodyPr/>
          <a:lstStyle>
            <a:lvl1pPr>
              <a:defRPr/>
            </a:lvl1pPr>
          </a:lstStyle>
          <a:p>
            <a:pPr>
              <a:defRPr/>
            </a:pPr>
            <a:endParaRPr lang="hr-HR"/>
          </a:p>
        </p:txBody>
      </p:sp>
      <p:sp>
        <p:nvSpPr>
          <p:cNvPr id="4" name="Slide Number Placeholder 5"/>
          <p:cNvSpPr>
            <a:spLocks noGrp="1"/>
          </p:cNvSpPr>
          <p:nvPr>
            <p:ph type="sldNum" sz="quarter" idx="12"/>
          </p:nvPr>
        </p:nvSpPr>
        <p:spPr/>
        <p:txBody>
          <a:bodyPr/>
          <a:lstStyle>
            <a:lvl1pPr>
              <a:defRPr/>
            </a:lvl1pPr>
          </a:lstStyle>
          <a:p>
            <a:pPr>
              <a:defRPr/>
            </a:pPr>
            <a:fld id="{85A26574-3556-409B-8FC1-BCAA031D93A1}" type="slidenum">
              <a:rPr lang="hr-HR"/>
              <a:pPr>
                <a:defRPr/>
              </a:pPr>
              <a:t>‹#›</a:t>
            </a:fld>
            <a:endParaRPr lang="hr-H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Sadržaj s opisom">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hr-HR"/>
              <a:t>Uredite stil naslova matrice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r-HR"/>
              <a:t>Uredite stilove teksta matrice</a:t>
            </a:r>
          </a:p>
          <a:p>
            <a:pPr lvl="1"/>
            <a:r>
              <a:rPr lang="hr-HR"/>
              <a:t>Druga razina</a:t>
            </a:r>
          </a:p>
          <a:p>
            <a:pPr lvl="2"/>
            <a:r>
              <a:rPr lang="hr-HR"/>
              <a:t>Treća razina</a:t>
            </a:r>
          </a:p>
          <a:p>
            <a:pPr lvl="3"/>
            <a:r>
              <a:rPr lang="hr-HR"/>
              <a:t>Četvrta razina</a:t>
            </a:r>
          </a:p>
          <a:p>
            <a:pPr lvl="4"/>
            <a:r>
              <a:rPr lang="hr-HR"/>
              <a:t>Peta razina</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r-HR"/>
              <a:t>Uredite stilove teksta matrice</a:t>
            </a:r>
          </a:p>
        </p:txBody>
      </p:sp>
      <p:sp>
        <p:nvSpPr>
          <p:cNvPr id="5" name="Date Placeholder 3"/>
          <p:cNvSpPr>
            <a:spLocks noGrp="1"/>
          </p:cNvSpPr>
          <p:nvPr>
            <p:ph type="dt" sz="half" idx="10"/>
          </p:nvPr>
        </p:nvSpPr>
        <p:spPr/>
        <p:txBody>
          <a:bodyPr/>
          <a:lstStyle>
            <a:lvl1pPr>
              <a:defRPr/>
            </a:lvl1pPr>
          </a:lstStyle>
          <a:p>
            <a:pPr>
              <a:defRPr/>
            </a:pPr>
            <a:fld id="{9AD77CDC-65D9-4CA7-BEA7-BB4D2E363720}" type="datetimeFigureOut">
              <a:rPr lang="sr-Latn-CS"/>
              <a:pPr>
                <a:defRPr/>
              </a:pPr>
              <a:t>30.11.2016.</a:t>
            </a:fld>
            <a:endParaRPr lang="hr-HR"/>
          </a:p>
        </p:txBody>
      </p:sp>
      <p:sp>
        <p:nvSpPr>
          <p:cNvPr id="6" name="Footer Placeholder 4"/>
          <p:cNvSpPr>
            <a:spLocks noGrp="1"/>
          </p:cNvSpPr>
          <p:nvPr>
            <p:ph type="ftr" sz="quarter" idx="11"/>
          </p:nvPr>
        </p:nvSpPr>
        <p:spPr/>
        <p:txBody>
          <a:bodyPr/>
          <a:lstStyle>
            <a:lvl1pPr>
              <a:defRPr/>
            </a:lvl1pPr>
          </a:lstStyle>
          <a:p>
            <a:pPr>
              <a:defRPr/>
            </a:pPr>
            <a:endParaRPr lang="hr-HR"/>
          </a:p>
        </p:txBody>
      </p:sp>
      <p:sp>
        <p:nvSpPr>
          <p:cNvPr id="7" name="Slide Number Placeholder 5"/>
          <p:cNvSpPr>
            <a:spLocks noGrp="1"/>
          </p:cNvSpPr>
          <p:nvPr>
            <p:ph type="sldNum" sz="quarter" idx="12"/>
          </p:nvPr>
        </p:nvSpPr>
        <p:spPr/>
        <p:txBody>
          <a:bodyPr/>
          <a:lstStyle>
            <a:lvl1pPr>
              <a:defRPr/>
            </a:lvl1pPr>
          </a:lstStyle>
          <a:p>
            <a:pPr>
              <a:defRPr/>
            </a:pPr>
            <a:fld id="{E19A22CA-F8FE-4F1A-B700-24BC084390ED}" type="slidenum">
              <a:rPr lang="hr-HR"/>
              <a:pPr>
                <a:defRPr/>
              </a:pPr>
              <a:t>‹#›</a:t>
            </a:fld>
            <a:endParaRPr lang="hr-H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Slika s opisom">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hr-HR"/>
              <a:t>Uredite stil naslova matrice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hr-HR" noProof="0"/>
              <a:t>Kliknite ikonu da biste dodali  sliku</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r-HR"/>
              <a:t>Uredite stilove teksta matrice</a:t>
            </a:r>
          </a:p>
        </p:txBody>
      </p:sp>
      <p:sp>
        <p:nvSpPr>
          <p:cNvPr id="5" name="Date Placeholder 3"/>
          <p:cNvSpPr>
            <a:spLocks noGrp="1"/>
          </p:cNvSpPr>
          <p:nvPr>
            <p:ph type="dt" sz="half" idx="10"/>
          </p:nvPr>
        </p:nvSpPr>
        <p:spPr/>
        <p:txBody>
          <a:bodyPr/>
          <a:lstStyle>
            <a:lvl1pPr>
              <a:defRPr/>
            </a:lvl1pPr>
          </a:lstStyle>
          <a:p>
            <a:pPr>
              <a:defRPr/>
            </a:pPr>
            <a:fld id="{7512C0A7-745E-4EE4-9BA1-4DFA1F931F5B}" type="datetimeFigureOut">
              <a:rPr lang="sr-Latn-CS"/>
              <a:pPr>
                <a:defRPr/>
              </a:pPr>
              <a:t>30.11.2016.</a:t>
            </a:fld>
            <a:endParaRPr lang="hr-HR"/>
          </a:p>
        </p:txBody>
      </p:sp>
      <p:sp>
        <p:nvSpPr>
          <p:cNvPr id="6" name="Footer Placeholder 4"/>
          <p:cNvSpPr>
            <a:spLocks noGrp="1"/>
          </p:cNvSpPr>
          <p:nvPr>
            <p:ph type="ftr" sz="quarter" idx="11"/>
          </p:nvPr>
        </p:nvSpPr>
        <p:spPr/>
        <p:txBody>
          <a:bodyPr/>
          <a:lstStyle>
            <a:lvl1pPr>
              <a:defRPr/>
            </a:lvl1pPr>
          </a:lstStyle>
          <a:p>
            <a:pPr>
              <a:defRPr/>
            </a:pPr>
            <a:endParaRPr lang="hr-HR"/>
          </a:p>
        </p:txBody>
      </p:sp>
      <p:sp>
        <p:nvSpPr>
          <p:cNvPr id="7" name="Slide Number Placeholder 5"/>
          <p:cNvSpPr>
            <a:spLocks noGrp="1"/>
          </p:cNvSpPr>
          <p:nvPr>
            <p:ph type="sldNum" sz="quarter" idx="12"/>
          </p:nvPr>
        </p:nvSpPr>
        <p:spPr/>
        <p:txBody>
          <a:bodyPr/>
          <a:lstStyle>
            <a:lvl1pPr>
              <a:defRPr/>
            </a:lvl1pPr>
          </a:lstStyle>
          <a:p>
            <a:pPr>
              <a:defRPr/>
            </a:pPr>
            <a:fld id="{0EBAC54F-F3DA-4C7B-91A4-C0E900E2900B}" type="slidenum">
              <a:rPr lang="hr-HR"/>
              <a:pPr>
                <a:defRPr/>
              </a:pPr>
              <a:t>‹#›</a:t>
            </a:fld>
            <a:endParaRPr lang="hr-H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hr-HR"/>
              <a:t>Uredite stil naslova matrice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hr-HR"/>
              <a:t>Uredite stilove teksta matrice</a:t>
            </a:r>
          </a:p>
          <a:p>
            <a:pPr lvl="1"/>
            <a:r>
              <a:rPr lang="hr-HR"/>
              <a:t>Druga razina</a:t>
            </a:r>
          </a:p>
          <a:p>
            <a:pPr lvl="2"/>
            <a:r>
              <a:rPr lang="hr-HR"/>
              <a:t>Treća razina</a:t>
            </a:r>
          </a:p>
          <a:p>
            <a:pPr lvl="3"/>
            <a:r>
              <a:rPr lang="hr-HR"/>
              <a:t>Četvrta razina</a:t>
            </a:r>
          </a:p>
          <a:p>
            <a:pPr lvl="4"/>
            <a:r>
              <a:rPr lang="hr-HR"/>
              <a:t>Peta razina</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7C172DB8-E8A6-4CEA-A290-32A1B96C3CCD}" type="datetimeFigureOut">
              <a:rPr lang="sr-Latn-CS"/>
              <a:pPr>
                <a:defRPr/>
              </a:pPr>
              <a:t>30.11.2016.</a:t>
            </a:fld>
            <a:endParaRPr lang="hr-H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hr-H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A7582E72-326C-4BC3-930A-E0B7CD18334B}" type="slidenum">
              <a:rPr lang="hr-HR"/>
              <a:pPr>
                <a:defRPr/>
              </a:pPr>
              <a:t>‹#›</a:t>
            </a:fld>
            <a:endParaRPr lang="hr-H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r-Latn-C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6.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DFF1CB">
            <a:alpha val="13000"/>
          </a:srgbClr>
        </a:solidFill>
        <a:effectLst/>
      </p:bgPr>
    </p:bg>
    <p:spTree>
      <p:nvGrpSpPr>
        <p:cNvPr id="1" name=""/>
        <p:cNvGrpSpPr/>
        <p:nvPr/>
      </p:nvGrpSpPr>
      <p:grpSpPr>
        <a:xfrm>
          <a:off x="0" y="0"/>
          <a:ext cx="0" cy="0"/>
          <a:chOff x="0" y="0"/>
          <a:chExt cx="0" cy="0"/>
        </a:xfrm>
      </p:grpSpPr>
      <p:grpSp>
        <p:nvGrpSpPr>
          <p:cNvPr id="5" name="Group 24"/>
          <p:cNvGrpSpPr>
            <a:grpSpLocks/>
          </p:cNvGrpSpPr>
          <p:nvPr/>
        </p:nvGrpSpPr>
        <p:grpSpPr bwMode="auto">
          <a:xfrm>
            <a:off x="0" y="285728"/>
            <a:ext cx="4841875" cy="4572000"/>
            <a:chOff x="-785850" y="2484742"/>
            <a:chExt cx="7045105" cy="6572296"/>
          </a:xfrm>
          <a:scene3d>
            <a:camera prst="orthographicFront">
              <a:rot lat="0" lon="0" rev="0"/>
            </a:camera>
            <a:lightRig rig="balanced" dir="t">
              <a:rot lat="0" lon="0" rev="8700000"/>
            </a:lightRig>
          </a:scene3d>
        </p:grpSpPr>
        <p:grpSp>
          <p:nvGrpSpPr>
            <p:cNvPr id="6" name="Group 10"/>
            <p:cNvGrpSpPr>
              <a:grpSpLocks/>
            </p:cNvGrpSpPr>
            <p:nvPr/>
          </p:nvGrpSpPr>
          <p:grpSpPr bwMode="auto">
            <a:xfrm>
              <a:off x="-384478" y="2484742"/>
              <a:ext cx="6643733" cy="6572296"/>
              <a:chOff x="5307973" y="2887324"/>
              <a:chExt cx="3357554" cy="3143272"/>
            </a:xfrm>
            <a:effectLst>
              <a:outerShdw blurRad="63500" sx="102000" sy="102000" algn="ctr" rotWithShape="0">
                <a:srgbClr val="FFFFCC">
                  <a:alpha val="40000"/>
                </a:srgbClr>
              </a:outerShdw>
            </a:effectLst>
          </p:grpSpPr>
          <p:sp>
            <p:nvSpPr>
              <p:cNvPr id="10" name="Oval 9"/>
              <p:cNvSpPr/>
              <p:nvPr/>
            </p:nvSpPr>
            <p:spPr>
              <a:xfrm>
                <a:off x="5307973" y="2887324"/>
                <a:ext cx="3357554" cy="3143272"/>
              </a:xfrm>
              <a:prstGeom prst="ellipse">
                <a:avLst/>
              </a:prstGeom>
              <a:solidFill>
                <a:srgbClr val="8AAC46"/>
              </a:solidFill>
              <a:ln>
                <a:noFill/>
              </a:ln>
              <a:effectLst>
                <a:glow rad="101600">
                  <a:schemeClr val="accent3">
                    <a:satMod val="175000"/>
                    <a:alpha val="40000"/>
                  </a:schemeClr>
                </a:glow>
                <a:outerShdw blurRad="44450" dist="27940" dir="5400000" algn="ctr">
                  <a:srgbClr val="000000">
                    <a:alpha val="32000"/>
                  </a:srgbClr>
                </a:outerShdw>
              </a:effectLst>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hr-HR" sz="2400" dirty="0">
                  <a:solidFill>
                    <a:srgbClr val="FFFFCC"/>
                  </a:solidFill>
                </a:endParaRPr>
              </a:p>
            </p:txBody>
          </p:sp>
          <p:sp>
            <p:nvSpPr>
              <p:cNvPr id="11" name="Rectangle 9"/>
              <p:cNvSpPr>
                <a:spLocks noChangeArrowheads="1"/>
              </p:cNvSpPr>
              <p:nvPr/>
            </p:nvSpPr>
            <p:spPr bwMode="auto">
              <a:xfrm>
                <a:off x="5429287" y="3509963"/>
                <a:ext cx="3143243" cy="441596"/>
              </a:xfrm>
              <a:prstGeom prst="rect">
                <a:avLst/>
              </a:prstGeom>
              <a:noFill/>
              <a:ln w="9525">
                <a:noFill/>
                <a:miter lim="800000"/>
                <a:headEnd/>
                <a:tailEnd/>
              </a:ln>
              <a:effectLst>
                <a:outerShdw blurRad="44450" dist="27940" dir="5400000" algn="ctr">
                  <a:srgbClr val="000000">
                    <a:alpha val="32000"/>
                  </a:srgbClr>
                </a:outerShdw>
              </a:effectLst>
              <a:sp3d>
                <a:bevelT w="190500" h="38100"/>
              </a:sp3d>
            </p:spPr>
            <p:txBody>
              <a:bodyPr>
                <a:spAutoFit/>
              </a:bodyPr>
              <a:lstStyle/>
              <a:p>
                <a:pPr algn="ctr">
                  <a:defRPr/>
                </a:pPr>
                <a:endParaRPr lang="hr-HR" sz="2400" dirty="0">
                  <a:latin typeface="+mn-lt"/>
                  <a:cs typeface="Arial" charset="0"/>
                </a:endParaRPr>
              </a:p>
            </p:txBody>
          </p:sp>
        </p:grpSp>
        <p:grpSp>
          <p:nvGrpSpPr>
            <p:cNvPr id="7" name="Group 15"/>
            <p:cNvGrpSpPr/>
            <p:nvPr/>
          </p:nvGrpSpPr>
          <p:grpSpPr>
            <a:xfrm>
              <a:off x="-785850" y="3562139"/>
              <a:ext cx="6394651" cy="5368972"/>
              <a:chOff x="422516" y="-1019952"/>
              <a:chExt cx="2875760" cy="2424698"/>
            </a:xfrm>
            <a:effectLst>
              <a:glow rad="101600">
                <a:schemeClr val="accent2">
                  <a:satMod val="175000"/>
                  <a:alpha val="40000"/>
                </a:schemeClr>
              </a:glow>
            </a:effectLst>
          </p:grpSpPr>
          <p:sp>
            <p:nvSpPr>
              <p:cNvPr id="8" name="Rectangle 9"/>
              <p:cNvSpPr>
                <a:spLocks noChangeArrowheads="1"/>
              </p:cNvSpPr>
              <p:nvPr/>
            </p:nvSpPr>
            <p:spPr bwMode="auto">
              <a:xfrm>
                <a:off x="422516" y="983223"/>
                <a:ext cx="2875760" cy="421523"/>
              </a:xfrm>
              <a:prstGeom prst="rect">
                <a:avLst/>
              </a:prstGeom>
              <a:noFill/>
              <a:ln w="9525">
                <a:noFill/>
                <a:miter lim="800000"/>
                <a:headEnd/>
                <a:tailEnd/>
              </a:ln>
              <a:effectLst>
                <a:outerShdw blurRad="44450" dist="27940" dir="5400000" algn="ctr">
                  <a:srgbClr val="000000">
                    <a:alpha val="32000"/>
                  </a:srgbClr>
                </a:outerShdw>
              </a:effectLst>
              <a:sp3d>
                <a:bevelT w="190500" h="38100"/>
              </a:sp3d>
            </p:spPr>
            <p:txBody>
              <a:bodyPr>
                <a:spAutoFit/>
              </a:bodyPr>
              <a:lstStyle/>
              <a:p>
                <a:pPr algn="ctr">
                  <a:defRPr/>
                </a:pPr>
                <a:endParaRPr lang="hr-HR" sz="2400" dirty="0">
                  <a:latin typeface="+mn-lt"/>
                  <a:cs typeface="Arial" charset="0"/>
                </a:endParaRPr>
              </a:p>
            </p:txBody>
          </p:sp>
          <p:sp>
            <p:nvSpPr>
              <p:cNvPr id="9" name="Rectangle 8"/>
              <p:cNvSpPr/>
              <p:nvPr/>
            </p:nvSpPr>
            <p:spPr>
              <a:xfrm>
                <a:off x="786070" y="-1019952"/>
                <a:ext cx="2487035" cy="2333193"/>
              </a:xfrm>
              <a:prstGeom prst="rect">
                <a:avLst/>
              </a:prstGeom>
              <a:ln>
                <a:noFill/>
              </a:ln>
              <a:effectLst>
                <a:outerShdw blurRad="44450" dist="27940" dir="5400000" algn="ctr">
                  <a:srgbClr val="000000">
                    <a:alpha val="32000"/>
                  </a:srgbClr>
                </a:outerShdw>
              </a:effectLst>
              <a:sp3d>
                <a:bevelT w="190500" h="38100"/>
              </a:sp3d>
            </p:spPr>
            <p:txBody>
              <a:bodyPr>
                <a:spAutoFit/>
              </a:bodyPr>
              <a:lstStyle/>
              <a:p>
                <a:pPr algn="ctr">
                  <a:defRPr/>
                </a:pPr>
                <a:r>
                  <a:rPr lang="hr-HR" sz="3400" dirty="0">
                    <a:solidFill>
                      <a:srgbClr val="FFFFCC"/>
                    </a:solidFill>
                    <a:latin typeface="Calibri"/>
                    <a:ea typeface="Calibri"/>
                    <a:cs typeface="Times New Roman"/>
                  </a:rPr>
                  <a:t>Današnjoj su djeci </a:t>
                </a:r>
              </a:p>
              <a:p>
                <a:pPr algn="ctr">
                  <a:defRPr/>
                </a:pPr>
                <a:r>
                  <a:rPr lang="hr-HR" sz="3400" dirty="0">
                    <a:solidFill>
                      <a:srgbClr val="FFFFCC"/>
                    </a:solidFill>
                    <a:latin typeface="Calibri"/>
                    <a:ea typeface="Calibri"/>
                    <a:cs typeface="Times New Roman"/>
                  </a:rPr>
                  <a:t>digitalne tehnologije „urođene“ – prate ih od rođenja i utječu na njihov razvoj.</a:t>
                </a:r>
                <a:r>
                  <a:rPr lang="vi-VN" sz="3400" dirty="0">
                    <a:solidFill>
                      <a:srgbClr val="FFFFCC"/>
                    </a:solidFill>
                    <a:latin typeface="Arial" charset="0"/>
                    <a:cs typeface="Arial" charset="0"/>
                  </a:rPr>
                  <a:t> </a:t>
                </a:r>
                <a:endParaRPr lang="hr-HR" sz="3400" dirty="0">
                  <a:solidFill>
                    <a:srgbClr val="FFFFCC"/>
                  </a:solidFill>
                  <a:latin typeface="Arial" charset="0"/>
                  <a:cs typeface="Arial" charset="0"/>
                </a:endParaRPr>
              </a:p>
              <a:p>
                <a:pPr algn="ctr">
                  <a:defRPr/>
                </a:pPr>
                <a:endParaRPr lang="hr-HR" sz="3200" dirty="0">
                  <a:solidFill>
                    <a:srgbClr val="FFFFCC"/>
                  </a:solidFill>
                  <a:latin typeface="Arial" charset="0"/>
                  <a:cs typeface="Arial" charset="0"/>
                </a:endParaRPr>
              </a:p>
            </p:txBody>
          </p:sp>
        </p:grpSp>
      </p:grpSp>
      <p:grpSp>
        <p:nvGrpSpPr>
          <p:cNvPr id="12" name="Group 15"/>
          <p:cNvGrpSpPr/>
          <p:nvPr/>
        </p:nvGrpSpPr>
        <p:grpSpPr>
          <a:xfrm>
            <a:off x="4357686" y="2214554"/>
            <a:ext cx="4643470" cy="4500594"/>
            <a:chOff x="357158" y="428604"/>
            <a:chExt cx="3071834" cy="3000396"/>
          </a:xfrm>
          <a:effectLst>
            <a:glow rad="101600">
              <a:schemeClr val="accent2">
                <a:satMod val="175000"/>
                <a:alpha val="40000"/>
              </a:schemeClr>
            </a:glow>
          </a:effectLst>
          <a:scene3d>
            <a:camera prst="orthographicFront">
              <a:rot lat="0" lon="0" rev="0"/>
            </a:camera>
            <a:lightRig rig="balanced" dir="t">
              <a:rot lat="0" lon="0" rev="8700000"/>
            </a:lightRig>
          </a:scene3d>
        </p:grpSpPr>
        <p:grpSp>
          <p:nvGrpSpPr>
            <p:cNvPr id="13" name="Group 10"/>
            <p:cNvGrpSpPr>
              <a:grpSpLocks/>
            </p:cNvGrpSpPr>
            <p:nvPr/>
          </p:nvGrpSpPr>
          <p:grpSpPr bwMode="auto">
            <a:xfrm>
              <a:off x="357158" y="428604"/>
              <a:ext cx="3071834" cy="3000396"/>
              <a:chOff x="5357850" y="2928934"/>
              <a:chExt cx="3357554" cy="3143272"/>
            </a:xfrm>
            <a:effectLst>
              <a:outerShdw blurRad="63500" sx="102000" sy="102000" algn="ctr" rotWithShape="0">
                <a:srgbClr val="FFFFCC">
                  <a:alpha val="40000"/>
                </a:srgbClr>
              </a:outerShdw>
            </a:effectLst>
          </p:grpSpPr>
          <p:sp>
            <p:nvSpPr>
              <p:cNvPr id="15" name="Oval 14"/>
              <p:cNvSpPr/>
              <p:nvPr/>
            </p:nvSpPr>
            <p:spPr>
              <a:xfrm>
                <a:off x="5357850" y="2928934"/>
                <a:ext cx="3357554" cy="3143272"/>
              </a:xfrm>
              <a:prstGeom prst="ellipse">
                <a:avLst/>
              </a:prstGeom>
              <a:solidFill>
                <a:srgbClr val="D32737"/>
              </a:solidFill>
              <a:ln>
                <a:noFill/>
              </a:ln>
              <a:effectLst>
                <a:glow rad="63500">
                  <a:schemeClr val="accent2">
                    <a:satMod val="175000"/>
                    <a:alpha val="40000"/>
                  </a:schemeClr>
                </a:glow>
                <a:outerShdw blurRad="44450" dist="27940" dir="5400000" algn="ctr">
                  <a:srgbClr val="000000">
                    <a:alpha val="32000"/>
                  </a:srgbClr>
                </a:outerShdw>
              </a:effectLst>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hr-HR" sz="2400" dirty="0">
                  <a:solidFill>
                    <a:srgbClr val="FFFFCC"/>
                  </a:solidFill>
                </a:endParaRPr>
              </a:p>
            </p:txBody>
          </p:sp>
          <p:sp>
            <p:nvSpPr>
              <p:cNvPr id="16" name="Rectangle 9"/>
              <p:cNvSpPr>
                <a:spLocks noChangeArrowheads="1"/>
              </p:cNvSpPr>
              <p:nvPr/>
            </p:nvSpPr>
            <p:spPr bwMode="auto">
              <a:xfrm>
                <a:off x="5429287" y="3509963"/>
                <a:ext cx="3143243" cy="441596"/>
              </a:xfrm>
              <a:prstGeom prst="rect">
                <a:avLst/>
              </a:prstGeom>
              <a:noFill/>
              <a:ln w="9525">
                <a:noFill/>
                <a:miter lim="800000"/>
                <a:headEnd/>
                <a:tailEnd/>
              </a:ln>
              <a:effectLst>
                <a:outerShdw blurRad="44450" dist="27940" dir="5400000" algn="ctr">
                  <a:srgbClr val="000000">
                    <a:alpha val="32000"/>
                  </a:srgbClr>
                </a:outerShdw>
              </a:effectLst>
              <a:sp3d>
                <a:bevelT w="190500" h="38100"/>
              </a:sp3d>
            </p:spPr>
            <p:txBody>
              <a:bodyPr>
                <a:spAutoFit/>
              </a:bodyPr>
              <a:lstStyle/>
              <a:p>
                <a:pPr algn="ctr">
                  <a:defRPr/>
                </a:pPr>
                <a:endParaRPr lang="hr-HR" sz="2400" dirty="0">
                  <a:latin typeface="+mn-lt"/>
                  <a:cs typeface="Arial" charset="0"/>
                </a:endParaRPr>
              </a:p>
            </p:txBody>
          </p:sp>
        </p:grpSp>
        <p:sp>
          <p:nvSpPr>
            <p:cNvPr id="14" name="Rectangle 2"/>
            <p:cNvSpPr/>
            <p:nvPr/>
          </p:nvSpPr>
          <p:spPr>
            <a:xfrm>
              <a:off x="457874" y="1068743"/>
              <a:ext cx="2857520" cy="1504574"/>
            </a:xfrm>
            <a:prstGeom prst="rect">
              <a:avLst/>
            </a:prstGeom>
            <a:ln>
              <a:noFill/>
            </a:ln>
            <a:effectLst>
              <a:outerShdw blurRad="44450" dist="27940" dir="5400000" algn="ctr">
                <a:srgbClr val="000000">
                  <a:alpha val="32000"/>
                </a:srgbClr>
              </a:outerShdw>
            </a:effectLst>
            <a:sp3d>
              <a:bevelT w="190500" h="38100"/>
            </a:sp3d>
          </p:spPr>
          <p:txBody>
            <a:bodyPr>
              <a:spAutoFit/>
            </a:bodyPr>
            <a:lstStyle/>
            <a:p>
              <a:pPr algn="ctr">
                <a:defRPr/>
              </a:pPr>
              <a:r>
                <a:rPr lang="hr-HR" sz="3400" dirty="0">
                  <a:ln w="18415" cmpd="sng">
                    <a:solidFill>
                      <a:srgbClr val="FFFFFF"/>
                    </a:solidFill>
                    <a:prstDash val="solid"/>
                  </a:ln>
                  <a:solidFill>
                    <a:srgbClr val="FFFFCC"/>
                  </a:solidFill>
                  <a:effectLst>
                    <a:outerShdw blurRad="63500" dir="3600000" algn="tl" rotWithShape="0">
                      <a:srgbClr val="000000">
                        <a:alpha val="70000"/>
                      </a:srgbClr>
                    </a:outerShdw>
                  </a:effectLst>
                  <a:latin typeface="Calibri" pitchFamily="34" charset="0"/>
                  <a:cs typeface="Calibri" pitchFamily="34" charset="0"/>
                </a:rPr>
                <a:t>Sveprisutnim medijskim sadržajima moramo konkurirati </a:t>
              </a:r>
              <a:r>
                <a:rPr lang="hr-HR" sz="3400" b="1" dirty="0">
                  <a:ln w="18415" cmpd="sng">
                    <a:solidFill>
                      <a:srgbClr val="FFFFFF"/>
                    </a:solidFill>
                    <a:prstDash val="solid"/>
                  </a:ln>
                  <a:solidFill>
                    <a:srgbClr val="FFFFCC"/>
                  </a:solidFill>
                  <a:effectLst>
                    <a:outerShdw blurRad="63500" dir="3600000" algn="tl" rotWithShape="0">
                      <a:srgbClr val="000000">
                        <a:alpha val="70000"/>
                      </a:srgbClr>
                    </a:outerShdw>
                  </a:effectLst>
                  <a:latin typeface="Calibri" pitchFamily="34" charset="0"/>
                  <a:cs typeface="Calibri" pitchFamily="34" charset="0"/>
                </a:rPr>
                <a:t>zanimljivim učenjem</a:t>
              </a:r>
              <a:r>
                <a:rPr lang="hr-HR" sz="3400" dirty="0">
                  <a:ln w="18415" cmpd="sng">
                    <a:solidFill>
                      <a:srgbClr val="FFFFFF"/>
                    </a:solidFill>
                    <a:prstDash val="solid"/>
                  </a:ln>
                  <a:solidFill>
                    <a:srgbClr val="FFFFCC"/>
                  </a:solidFill>
                  <a:effectLst>
                    <a:outerShdw blurRad="63500" dir="3600000" algn="tl" rotWithShape="0">
                      <a:srgbClr val="000000">
                        <a:alpha val="70000"/>
                      </a:srgbClr>
                    </a:outerShdw>
                  </a:effectLst>
                  <a:latin typeface="Calibri" pitchFamily="34" charset="0"/>
                  <a:cs typeface="Calibri" pitchFamily="34" charset="0"/>
                </a:rPr>
                <a:t>. </a:t>
              </a:r>
            </a:p>
          </p:txBody>
        </p:sp>
      </p:grpSp>
      <p:sp>
        <p:nvSpPr>
          <p:cNvPr id="17" name="TextBox 16"/>
          <p:cNvSpPr txBox="1"/>
          <p:nvPr/>
        </p:nvSpPr>
        <p:spPr>
          <a:xfrm>
            <a:off x="428596" y="5572140"/>
            <a:ext cx="3857652" cy="923330"/>
          </a:xfrm>
          <a:prstGeom prst="rect">
            <a:avLst/>
          </a:prstGeom>
          <a:noFill/>
        </p:spPr>
        <p:txBody>
          <a:bodyPr wrap="square" rtlCol="0">
            <a:spAutoFit/>
          </a:bodyPr>
          <a:lstStyle/>
          <a:p>
            <a:r>
              <a:rPr lang="vi-VN" dirty="0"/>
              <a:t>Marc Prensky</a:t>
            </a:r>
            <a:r>
              <a:rPr lang="hr-HR" dirty="0"/>
              <a:t>: </a:t>
            </a:r>
            <a:r>
              <a:rPr lang="vi-VN" i="1" dirty="0"/>
              <a:t>Digitalni urođenici, digitalne pridošlice: Razmišljaju li doista drugačije?</a:t>
            </a:r>
            <a:r>
              <a:rPr lang="hr-HR" i="1" dirty="0"/>
              <a:t> </a:t>
            </a:r>
            <a:endParaRPr lang="hr-H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2000" fill="hold"/>
                                        <p:tgtEl>
                                          <p:spTgt spid="5"/>
                                        </p:tgtEl>
                                        <p:attrNameLst>
                                          <p:attrName>ppt_x</p:attrName>
                                        </p:attrNameLst>
                                      </p:cBhvr>
                                      <p:tavLst>
                                        <p:tav tm="0">
                                          <p:val>
                                            <p:strVal val="1+#ppt_w/2"/>
                                          </p:val>
                                        </p:tav>
                                        <p:tav tm="100000">
                                          <p:val>
                                            <p:strVal val="#ppt_x"/>
                                          </p:val>
                                        </p:tav>
                                      </p:tavLst>
                                    </p:anim>
                                    <p:anim calcmode="lin" valueType="num">
                                      <p:cBhvr additive="base">
                                        <p:cTn id="8" dur="20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2000"/>
                            </p:stCondLst>
                            <p:childTnLst>
                              <p:par>
                                <p:cTn id="10" presetID="2" presetClass="entr" presetSubtype="6"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1000" fill="hold"/>
                                        <p:tgtEl>
                                          <p:spTgt spid="12"/>
                                        </p:tgtEl>
                                        <p:attrNameLst>
                                          <p:attrName>ppt_x</p:attrName>
                                        </p:attrNameLst>
                                      </p:cBhvr>
                                      <p:tavLst>
                                        <p:tav tm="0">
                                          <p:val>
                                            <p:strVal val="1+#ppt_w/2"/>
                                          </p:val>
                                        </p:tav>
                                        <p:tav tm="100000">
                                          <p:val>
                                            <p:strVal val="#ppt_x"/>
                                          </p:val>
                                        </p:tav>
                                      </p:tavLst>
                                    </p:anim>
                                    <p:anim calcmode="lin" valueType="num">
                                      <p:cBhvr additive="base">
                                        <p:cTn id="13"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Box 1"/>
          <p:cNvSpPr txBox="1">
            <a:spLocks noChangeArrowheads="1"/>
          </p:cNvSpPr>
          <p:nvPr/>
        </p:nvSpPr>
        <p:spPr bwMode="auto">
          <a:xfrm>
            <a:off x="428625" y="1289050"/>
            <a:ext cx="8572500" cy="5016500"/>
          </a:xfrm>
          <a:prstGeom prst="rect">
            <a:avLst/>
          </a:prstGeom>
          <a:noFill/>
          <a:ln w="9525">
            <a:noFill/>
            <a:miter lim="800000"/>
            <a:headEnd/>
            <a:tailEnd/>
          </a:ln>
        </p:spPr>
        <p:txBody>
          <a:bodyPr>
            <a:spAutoFit/>
          </a:bodyPr>
          <a:lstStyle/>
          <a:p>
            <a:pPr>
              <a:spcBef>
                <a:spcPts val="1800"/>
              </a:spcBef>
              <a:buClr>
                <a:schemeClr val="accent1">
                  <a:lumMod val="75000"/>
                </a:schemeClr>
              </a:buClr>
              <a:buSzPct val="100000"/>
              <a:defRPr/>
            </a:pPr>
            <a:r>
              <a:rPr lang="hr-HR" sz="2400" b="1" dirty="0">
                <a:solidFill>
                  <a:schemeClr val="accent1">
                    <a:lumMod val="75000"/>
                  </a:schemeClr>
                </a:solidFill>
                <a:latin typeface="Arial" charset="0"/>
                <a:cs typeface="Arial" charset="0"/>
              </a:rPr>
              <a:t>1. Pročitaj </a:t>
            </a:r>
            <a:r>
              <a:rPr lang="hr-HR" sz="2400" dirty="0">
                <a:solidFill>
                  <a:schemeClr val="accent1">
                    <a:lumMod val="50000"/>
                  </a:schemeClr>
                </a:solidFill>
                <a:latin typeface="Arial" charset="0"/>
                <a:cs typeface="Arial" charset="0"/>
              </a:rPr>
              <a:t>strip</a:t>
            </a:r>
            <a:r>
              <a:rPr lang="hr-HR" sz="2400" dirty="0">
                <a:latin typeface="Arial" charset="0"/>
                <a:cs typeface="Arial" charset="0"/>
              </a:rPr>
              <a:t> i sažeto ga usmeno </a:t>
            </a:r>
            <a:r>
              <a:rPr lang="hr-HR" sz="2400" b="1" dirty="0">
                <a:solidFill>
                  <a:schemeClr val="accent1">
                    <a:lumMod val="75000"/>
                  </a:schemeClr>
                </a:solidFill>
                <a:latin typeface="Arial" charset="0"/>
                <a:cs typeface="Arial" charset="0"/>
              </a:rPr>
              <a:t>prepričaj</a:t>
            </a:r>
            <a:r>
              <a:rPr lang="hr-HR" sz="2400" dirty="0">
                <a:latin typeface="Arial" charset="0"/>
                <a:cs typeface="Arial" charset="0"/>
              </a:rPr>
              <a:t>.</a:t>
            </a:r>
          </a:p>
          <a:p>
            <a:pPr>
              <a:spcBef>
                <a:spcPts val="2400"/>
              </a:spcBef>
              <a:buClr>
                <a:schemeClr val="accent1">
                  <a:lumMod val="75000"/>
                </a:schemeClr>
              </a:buClr>
              <a:buSzPct val="100000"/>
              <a:buFont typeface="Wingdings 3" pitchFamily="18" charset="2"/>
              <a:buChar char=""/>
              <a:defRPr/>
            </a:pPr>
            <a:r>
              <a:rPr lang="hr-HR" sz="2400" b="1" dirty="0">
                <a:solidFill>
                  <a:schemeClr val="accent1">
                    <a:lumMod val="75000"/>
                  </a:schemeClr>
                </a:solidFill>
                <a:latin typeface="Arial" charset="0"/>
                <a:cs typeface="Arial" charset="0"/>
              </a:rPr>
              <a:t> Napiši </a:t>
            </a:r>
            <a:r>
              <a:rPr lang="hr-HR" sz="2400" dirty="0">
                <a:latin typeface="Arial" charset="0"/>
                <a:cs typeface="Arial" charset="0"/>
              </a:rPr>
              <a:t>četiri </a:t>
            </a:r>
            <a:r>
              <a:rPr lang="hr-HR" sz="2400" b="1" dirty="0">
                <a:latin typeface="Arial" charset="0"/>
                <a:cs typeface="Arial" charset="0"/>
              </a:rPr>
              <a:t>pitanja</a:t>
            </a:r>
            <a:r>
              <a:rPr lang="hr-HR" sz="2400" dirty="0">
                <a:latin typeface="Arial" charset="0"/>
                <a:cs typeface="Arial" charset="0"/>
              </a:rPr>
              <a:t> na koja u stripu saznaješ odgovore, a potom </a:t>
            </a:r>
            <a:r>
              <a:rPr lang="hr-HR" sz="2400" b="1" dirty="0">
                <a:solidFill>
                  <a:schemeClr val="accent1">
                    <a:lumMod val="75000"/>
                  </a:schemeClr>
                </a:solidFill>
                <a:latin typeface="Arial" charset="0"/>
                <a:cs typeface="Arial" charset="0"/>
              </a:rPr>
              <a:t>napiši</a:t>
            </a:r>
            <a:r>
              <a:rPr lang="hr-HR" sz="2400" dirty="0">
                <a:latin typeface="Arial" charset="0"/>
                <a:cs typeface="Arial" charset="0"/>
              </a:rPr>
              <a:t> i </a:t>
            </a:r>
            <a:r>
              <a:rPr lang="hr-HR" sz="2400" b="1" dirty="0">
                <a:latin typeface="Arial" charset="0"/>
                <a:cs typeface="Arial" charset="0"/>
              </a:rPr>
              <a:t>odgovore</a:t>
            </a:r>
            <a:r>
              <a:rPr lang="hr-HR" sz="2400" dirty="0">
                <a:latin typeface="Arial" charset="0"/>
                <a:cs typeface="Arial" charset="0"/>
              </a:rPr>
              <a:t> na ta pitanja.                                 Ako već ne znaš, istraži tko je bio Ezop.</a:t>
            </a:r>
          </a:p>
          <a:p>
            <a:pPr>
              <a:spcBef>
                <a:spcPts val="2400"/>
              </a:spcBef>
              <a:buClr>
                <a:schemeClr val="accent1">
                  <a:lumMod val="75000"/>
                </a:schemeClr>
              </a:buClr>
              <a:buSzPct val="100000"/>
              <a:defRPr/>
            </a:pPr>
            <a:r>
              <a:rPr lang="hr-HR" sz="2400" b="1" dirty="0">
                <a:solidFill>
                  <a:schemeClr val="accent1">
                    <a:lumMod val="75000"/>
                  </a:schemeClr>
                </a:solidFill>
                <a:latin typeface="Arial" charset="0"/>
                <a:cs typeface="Arial" charset="0"/>
              </a:rPr>
              <a:t>2.</a:t>
            </a:r>
            <a:r>
              <a:rPr lang="hr-HR" sz="2400" dirty="0">
                <a:latin typeface="Arial" charset="0"/>
                <a:cs typeface="Arial" charset="0"/>
              </a:rPr>
              <a:t> I zečevi i kornjače imaju jednu osobinu po kojoj su poznati, kojom se osobito ističu. </a:t>
            </a:r>
            <a:r>
              <a:rPr lang="hr-HR" sz="2400" b="1" dirty="0">
                <a:solidFill>
                  <a:schemeClr val="accent1">
                    <a:lumMod val="75000"/>
                  </a:schemeClr>
                </a:solidFill>
                <a:latin typeface="Arial" charset="0"/>
                <a:cs typeface="Arial" charset="0"/>
              </a:rPr>
              <a:t>Dopuni</a:t>
            </a:r>
            <a:r>
              <a:rPr lang="hr-HR" sz="2400" dirty="0">
                <a:latin typeface="Arial" charset="0"/>
                <a:cs typeface="Arial" charset="0"/>
              </a:rPr>
              <a:t> sljedeće </a:t>
            </a:r>
            <a:r>
              <a:rPr lang="hr-HR" sz="2400" b="1" dirty="0">
                <a:latin typeface="Arial" charset="0"/>
                <a:cs typeface="Arial" charset="0"/>
              </a:rPr>
              <a:t>usporedbe</a:t>
            </a:r>
            <a:r>
              <a:rPr lang="hr-HR" sz="2400" dirty="0">
                <a:latin typeface="Arial" charset="0"/>
                <a:cs typeface="Arial" charset="0"/>
              </a:rPr>
              <a:t> pridjevima koji izriču te osobine.</a:t>
            </a:r>
          </a:p>
          <a:p>
            <a:pPr>
              <a:spcBef>
                <a:spcPts val="1800"/>
              </a:spcBef>
              <a:buClr>
                <a:schemeClr val="accent1">
                  <a:lumMod val="75000"/>
                </a:schemeClr>
              </a:buClr>
              <a:buSzPct val="100000"/>
              <a:defRPr/>
            </a:pPr>
            <a:r>
              <a:rPr lang="hr-HR" sz="2400" dirty="0">
                <a:latin typeface="Arial" charset="0"/>
                <a:cs typeface="Arial" charset="0"/>
              </a:rPr>
              <a:t>__________ kao zec		___________ kao kornjača </a:t>
            </a:r>
          </a:p>
          <a:p>
            <a:pPr>
              <a:spcBef>
                <a:spcPts val="3000"/>
              </a:spcBef>
              <a:buClr>
                <a:schemeClr val="accent1">
                  <a:lumMod val="75000"/>
                </a:schemeClr>
              </a:buClr>
              <a:buSzPct val="100000"/>
              <a:buFont typeface="Wingdings 3" pitchFamily="18" charset="2"/>
              <a:buChar char="}"/>
              <a:defRPr/>
            </a:pPr>
            <a:r>
              <a:rPr lang="hr-HR" sz="2400" b="1" dirty="0">
                <a:solidFill>
                  <a:schemeClr val="accent1">
                    <a:lumMod val="75000"/>
                  </a:schemeClr>
                </a:solidFill>
                <a:latin typeface="Arial" charset="0"/>
                <a:cs typeface="Arial" charset="0"/>
              </a:rPr>
              <a:t> Smisli </a:t>
            </a:r>
            <a:r>
              <a:rPr lang="hr-HR" sz="2400" dirty="0">
                <a:latin typeface="Arial" charset="0"/>
                <a:cs typeface="Arial" charset="0"/>
              </a:rPr>
              <a:t>i </a:t>
            </a:r>
            <a:r>
              <a:rPr lang="hr-HR" sz="2400" b="1" dirty="0">
                <a:solidFill>
                  <a:schemeClr val="accent1">
                    <a:lumMod val="75000"/>
                  </a:schemeClr>
                </a:solidFill>
                <a:latin typeface="Arial" charset="0"/>
                <a:cs typeface="Arial" charset="0"/>
              </a:rPr>
              <a:t>ispričaj </a:t>
            </a:r>
            <a:r>
              <a:rPr lang="hr-HR" sz="2400" dirty="0">
                <a:latin typeface="Arial" charset="0"/>
                <a:cs typeface="Arial" charset="0"/>
              </a:rPr>
              <a:t>kratku priču o zecu i kornjači </a:t>
            </a:r>
            <a:r>
              <a:rPr lang="hr-HR" sz="2400" b="1" dirty="0">
                <a:latin typeface="Arial" charset="0"/>
                <a:cs typeface="Arial" charset="0"/>
              </a:rPr>
              <a:t>u 3. osobi/ licu </a:t>
            </a:r>
            <a:r>
              <a:rPr lang="hr-HR" sz="2400" dirty="0">
                <a:latin typeface="Arial" charset="0"/>
                <a:cs typeface="Arial" charset="0"/>
              </a:rPr>
              <a:t>imajući na umu navedene osobine zeca i kornjače.</a:t>
            </a:r>
          </a:p>
        </p:txBody>
      </p:sp>
      <p:sp>
        <p:nvSpPr>
          <p:cNvPr id="10243" name="TextBox 5"/>
          <p:cNvSpPr txBox="1">
            <a:spLocks noChangeArrowheads="1"/>
          </p:cNvSpPr>
          <p:nvPr/>
        </p:nvSpPr>
        <p:spPr bwMode="auto">
          <a:xfrm>
            <a:off x="8358188" y="142875"/>
            <a:ext cx="500062" cy="646113"/>
          </a:xfrm>
          <a:prstGeom prst="rect">
            <a:avLst/>
          </a:prstGeom>
          <a:noFill/>
          <a:ln w="9525">
            <a:noFill/>
            <a:miter lim="800000"/>
            <a:headEnd/>
            <a:tailEnd/>
          </a:ln>
        </p:spPr>
        <p:txBody>
          <a:bodyPr>
            <a:spAutoFit/>
          </a:bodyPr>
          <a:lstStyle/>
          <a:p>
            <a:r>
              <a:rPr lang="hr-HR" sz="3600"/>
              <a:t>1</a:t>
            </a:r>
          </a:p>
        </p:txBody>
      </p:sp>
      <p:sp>
        <p:nvSpPr>
          <p:cNvPr id="5" name="Rounded Rectangle 4"/>
          <p:cNvSpPr/>
          <p:nvPr/>
        </p:nvSpPr>
        <p:spPr>
          <a:xfrm>
            <a:off x="-428625" y="0"/>
            <a:ext cx="5572125" cy="928688"/>
          </a:xfrm>
          <a:prstGeom prst="roundRect">
            <a:avLst>
              <a:gd name="adj" fmla="val 50000"/>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hr-HR" sz="3200" b="1" dirty="0">
                <a:solidFill>
                  <a:schemeClr val="bg1"/>
                </a:solidFill>
                <a:latin typeface="Arial" charset="0"/>
                <a:cs typeface="Arial" charset="0"/>
              </a:rPr>
              <a:t>VJEŽBE</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357188" y="285750"/>
            <a:ext cx="8572500" cy="6216650"/>
          </a:xfrm>
          <a:prstGeom prst="rect">
            <a:avLst/>
          </a:prstGeom>
          <a:noFill/>
          <a:ln w="9525">
            <a:noFill/>
            <a:miter lim="800000"/>
            <a:headEnd/>
            <a:tailEnd/>
          </a:ln>
        </p:spPr>
        <p:txBody>
          <a:bodyPr>
            <a:spAutoFit/>
          </a:bodyPr>
          <a:lstStyle/>
          <a:p>
            <a:pPr>
              <a:spcBef>
                <a:spcPts val="1800"/>
              </a:spcBef>
              <a:buClr>
                <a:schemeClr val="accent1">
                  <a:lumMod val="75000"/>
                </a:schemeClr>
              </a:buClr>
              <a:buSzPct val="100000"/>
              <a:defRPr/>
            </a:pPr>
            <a:r>
              <a:rPr lang="hr-HR" sz="2400" b="1" dirty="0">
                <a:solidFill>
                  <a:schemeClr val="accent1">
                    <a:lumMod val="75000"/>
                  </a:schemeClr>
                </a:solidFill>
                <a:latin typeface="Arial" charset="0"/>
                <a:cs typeface="Arial" charset="0"/>
              </a:rPr>
              <a:t>3. Pročitaj </a:t>
            </a:r>
            <a:r>
              <a:rPr lang="hr-HR" sz="2400" dirty="0">
                <a:solidFill>
                  <a:schemeClr val="accent1">
                    <a:lumMod val="50000"/>
                  </a:schemeClr>
                </a:solidFill>
                <a:latin typeface="Arial" charset="0"/>
                <a:cs typeface="Arial" charset="0"/>
              </a:rPr>
              <a:t>Ezopovu basnu </a:t>
            </a:r>
            <a:r>
              <a:rPr lang="hr-HR" sz="2400" i="1" dirty="0">
                <a:solidFill>
                  <a:schemeClr val="accent1">
                    <a:lumMod val="50000"/>
                  </a:schemeClr>
                </a:solidFill>
                <a:latin typeface="Arial" charset="0"/>
                <a:cs typeface="Arial" charset="0"/>
              </a:rPr>
              <a:t>Kornjača i zec</a:t>
            </a:r>
            <a:r>
              <a:rPr lang="hr-HR" sz="2400" dirty="0">
                <a:latin typeface="Arial" charset="0"/>
                <a:cs typeface="Arial" charset="0"/>
              </a:rPr>
              <a:t>.</a:t>
            </a:r>
          </a:p>
          <a:p>
            <a:pPr>
              <a:spcBef>
                <a:spcPts val="1200"/>
              </a:spcBef>
              <a:defRPr/>
            </a:pPr>
            <a:r>
              <a:rPr lang="hr-HR" sz="2400" dirty="0"/>
              <a:t>Kornjača i zec prepirali su se zbog brzine. Zec je prvi počeo prepirku, a kornjača je </a:t>
            </a:r>
            <a:r>
              <a:rPr lang="vi-VN" sz="2400" dirty="0"/>
              <a:t>predložila da se utrkuju. Zajedno su odredili put i cilj. Zec, zbog prirođene brzine, nije</a:t>
            </a:r>
            <a:r>
              <a:rPr lang="hr-HR" sz="2400" dirty="0"/>
              <a:t> toliko mario za trku, nego legne pokraj puta i počne drijemati, a kornjača, znajući svoju </a:t>
            </a:r>
            <a:r>
              <a:rPr lang="pl-PL" sz="2400" dirty="0"/>
              <a:t>sporost, trčala je bez prekida i tako, dok je zec spavao, stigla prva na cilj. Na cilju su </a:t>
            </a:r>
            <a:r>
              <a:rPr lang="vi-VN" sz="2400" dirty="0"/>
              <a:t>je dočekale iznenađene šumske životinje i sve joj redom čestitale. Bilo im je drago što</a:t>
            </a:r>
          </a:p>
          <a:p>
            <a:pPr>
              <a:defRPr/>
            </a:pPr>
            <a:r>
              <a:rPr lang="vi-VN" sz="2400" dirty="0"/>
              <a:t>je kornjača pobijedila. Njezina je ustrajnost nagrađena, a zec je kažnjen zbog svoje</a:t>
            </a:r>
            <a:r>
              <a:rPr lang="hr-HR" sz="2400" dirty="0"/>
              <a:t> hvalisavosti, lijenosti i podcjenjivanja protivnika.</a:t>
            </a:r>
            <a:endParaRPr lang="hr-HR" sz="2400" dirty="0">
              <a:latin typeface="Arial" charset="0"/>
              <a:cs typeface="Arial" charset="0"/>
            </a:endParaRPr>
          </a:p>
          <a:p>
            <a:pPr>
              <a:spcBef>
                <a:spcPts val="3000"/>
              </a:spcBef>
              <a:buClr>
                <a:schemeClr val="accent1">
                  <a:lumMod val="75000"/>
                </a:schemeClr>
              </a:buClr>
              <a:buSzPct val="100000"/>
              <a:buFont typeface="Wingdings 3" pitchFamily="18" charset="2"/>
              <a:buChar char="}"/>
              <a:defRPr/>
            </a:pPr>
            <a:r>
              <a:rPr lang="hr-HR" sz="2400" b="1" dirty="0">
                <a:solidFill>
                  <a:schemeClr val="accent1">
                    <a:lumMod val="75000"/>
                  </a:schemeClr>
                </a:solidFill>
                <a:latin typeface="Arial" charset="0"/>
                <a:cs typeface="Arial" charset="0"/>
              </a:rPr>
              <a:t> Prouči </a:t>
            </a:r>
            <a:r>
              <a:rPr lang="hr-HR" sz="2400" dirty="0">
                <a:latin typeface="Arial" charset="0"/>
                <a:cs typeface="Arial" charset="0"/>
              </a:rPr>
              <a:t>sastavnice izvorne priče: kompoziciju basne i osobine likova. </a:t>
            </a:r>
          </a:p>
          <a:p>
            <a:pPr>
              <a:spcBef>
                <a:spcPts val="600"/>
              </a:spcBef>
              <a:buClr>
                <a:schemeClr val="accent1">
                  <a:lumMod val="75000"/>
                </a:schemeClr>
              </a:buClr>
              <a:buSzPct val="100000"/>
              <a:defRPr/>
            </a:pPr>
            <a:r>
              <a:rPr lang="hr-HR" sz="2300" b="1" dirty="0">
                <a:solidFill>
                  <a:schemeClr val="accent1">
                    <a:lumMod val="75000"/>
                  </a:schemeClr>
                </a:solidFill>
                <a:latin typeface="Arial" charset="0"/>
                <a:cs typeface="Arial" charset="0"/>
              </a:rPr>
              <a:t>Ispripovijedaj </a:t>
            </a:r>
            <a:r>
              <a:rPr lang="hr-HR" sz="2300" dirty="0">
                <a:latin typeface="Arial" charset="0"/>
                <a:cs typeface="Arial" charset="0"/>
              </a:rPr>
              <a:t>priču </a:t>
            </a:r>
            <a:r>
              <a:rPr lang="hr-HR" sz="2300" b="1" dirty="0">
                <a:latin typeface="Arial" charset="0"/>
                <a:cs typeface="Arial" charset="0"/>
              </a:rPr>
              <a:t>u 1. osobi/licu </a:t>
            </a:r>
            <a:r>
              <a:rPr lang="hr-HR" sz="2300" dirty="0">
                <a:latin typeface="Arial" charset="0"/>
                <a:cs typeface="Arial" charset="0"/>
              </a:rPr>
              <a:t>tako da ulogu pripovjedača dobije jedan od likova prema tvojemu izboru (zec ili kornjača).</a:t>
            </a:r>
          </a:p>
        </p:txBody>
      </p:sp>
      <p:sp>
        <p:nvSpPr>
          <p:cNvPr id="11267" name="TextBox 5"/>
          <p:cNvSpPr txBox="1">
            <a:spLocks noChangeArrowheads="1"/>
          </p:cNvSpPr>
          <p:nvPr/>
        </p:nvSpPr>
        <p:spPr bwMode="auto">
          <a:xfrm>
            <a:off x="8358188" y="142875"/>
            <a:ext cx="500062" cy="646113"/>
          </a:xfrm>
          <a:prstGeom prst="rect">
            <a:avLst/>
          </a:prstGeom>
          <a:noFill/>
          <a:ln w="9525">
            <a:noFill/>
            <a:miter lim="800000"/>
            <a:headEnd/>
            <a:tailEnd/>
          </a:ln>
        </p:spPr>
        <p:txBody>
          <a:bodyPr>
            <a:spAutoFit/>
          </a:bodyPr>
          <a:lstStyle/>
          <a:p>
            <a:r>
              <a:rPr lang="hr-HR" sz="3600"/>
              <a:t>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1000" t="-2000" r="-11000"/>
          </a:stretch>
        </a:blipFill>
        <a:effectLst/>
      </p:bgPr>
    </p:bg>
    <p:spTree>
      <p:nvGrpSpPr>
        <p:cNvPr id="1" name=""/>
        <p:cNvGrpSpPr/>
        <p:nvPr/>
      </p:nvGrpSpPr>
      <p:grpSpPr>
        <a:xfrm>
          <a:off x="0" y="0"/>
          <a:ext cx="0" cy="0"/>
          <a:chOff x="0" y="0"/>
          <a:chExt cx="0" cy="0"/>
        </a:xfrm>
      </p:grpSpPr>
      <p:sp>
        <p:nvSpPr>
          <p:cNvPr id="2" name="Title 1"/>
          <p:cNvSpPr txBox="1">
            <a:spLocks/>
          </p:cNvSpPr>
          <p:nvPr/>
        </p:nvSpPr>
        <p:spPr bwMode="auto">
          <a:xfrm>
            <a:off x="7000875" y="285750"/>
            <a:ext cx="2143125" cy="571500"/>
          </a:xfrm>
          <a:prstGeom prst="rect">
            <a:avLst/>
          </a:prstGeom>
          <a:noFill/>
          <a:ln w="9525">
            <a:noFill/>
            <a:miter lim="800000"/>
            <a:headEnd/>
            <a:tailEnd/>
          </a:ln>
        </p:spPr>
        <p:txBody>
          <a:bodyPr anchor="ctr"/>
          <a:lstStyle/>
          <a:p>
            <a:pPr algn="ctr" eaLnBrk="0" hangingPunct="0">
              <a:defRPr/>
            </a:pPr>
            <a:r>
              <a:rPr lang="hr-HR" sz="2800" b="1" dirty="0">
                <a:solidFill>
                  <a:schemeClr val="bg1"/>
                </a:solidFill>
                <a:latin typeface="+mj-lt"/>
                <a:ea typeface="+mj-ea"/>
                <a:cs typeface="+mj-cs"/>
              </a:rPr>
              <a:t>6. razred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D:\ELA\PROFIL\NOVE_RIJEČI_HRVATSKE\RADIONICE\radionica_DUHOVITO_I_NEOČEKIVANO\IZBOR_ILUSTRACIJA\STARE\6\7.tif"/>
          <p:cNvPicPr>
            <a:picLocks noChangeAspect="1" noChangeArrowheads="1"/>
          </p:cNvPicPr>
          <p:nvPr/>
        </p:nvPicPr>
        <p:blipFill>
          <a:blip r:embed="rId2" cstate="print"/>
          <a:srcRect/>
          <a:stretch>
            <a:fillRect/>
          </a:stretch>
        </p:blipFill>
        <p:spPr bwMode="auto">
          <a:xfrm>
            <a:off x="1276350" y="0"/>
            <a:ext cx="6221413" cy="6858000"/>
          </a:xfrm>
          <a:prstGeom prst="rect">
            <a:avLst/>
          </a:prstGeom>
          <a:noFill/>
          <a:ln w="9525">
            <a:noFill/>
            <a:miter lim="800000"/>
            <a:headEnd/>
            <a:tailEnd/>
          </a:ln>
        </p:spPr>
      </p:pic>
      <p:sp>
        <p:nvSpPr>
          <p:cNvPr id="13315" name="TextBox 2"/>
          <p:cNvSpPr txBox="1">
            <a:spLocks noChangeArrowheads="1"/>
          </p:cNvSpPr>
          <p:nvPr/>
        </p:nvSpPr>
        <p:spPr bwMode="auto">
          <a:xfrm>
            <a:off x="428625" y="2071688"/>
            <a:ext cx="1285875" cy="461962"/>
          </a:xfrm>
          <a:prstGeom prst="rect">
            <a:avLst/>
          </a:prstGeom>
          <a:noFill/>
          <a:ln w="9525">
            <a:noFill/>
            <a:miter lim="800000"/>
            <a:headEnd/>
            <a:tailEnd/>
          </a:ln>
        </p:spPr>
        <p:txBody>
          <a:bodyPr>
            <a:spAutoFit/>
          </a:bodyPr>
          <a:lstStyle/>
          <a:p>
            <a:pPr algn="ctr"/>
            <a:r>
              <a:rPr lang="hr-HR" sz="2400"/>
              <a:t>Diego</a:t>
            </a:r>
          </a:p>
        </p:txBody>
      </p:sp>
      <p:sp>
        <p:nvSpPr>
          <p:cNvPr id="13316" name="TextBox 3"/>
          <p:cNvSpPr txBox="1">
            <a:spLocks noChangeArrowheads="1"/>
          </p:cNvSpPr>
          <p:nvPr/>
        </p:nvSpPr>
        <p:spPr bwMode="auto">
          <a:xfrm>
            <a:off x="6286500" y="1428750"/>
            <a:ext cx="1285875" cy="461963"/>
          </a:xfrm>
          <a:prstGeom prst="rect">
            <a:avLst/>
          </a:prstGeom>
          <a:noFill/>
          <a:ln w="9525">
            <a:noFill/>
            <a:miter lim="800000"/>
            <a:headEnd/>
            <a:tailEnd/>
          </a:ln>
        </p:spPr>
        <p:txBody>
          <a:bodyPr>
            <a:spAutoFit/>
          </a:bodyPr>
          <a:lstStyle/>
          <a:p>
            <a:pPr algn="ctr"/>
            <a:r>
              <a:rPr lang="hr-HR" sz="2400"/>
              <a:t>John</a:t>
            </a:r>
          </a:p>
        </p:txBody>
      </p:sp>
      <p:sp>
        <p:nvSpPr>
          <p:cNvPr id="13317" name="TextBox 4"/>
          <p:cNvSpPr txBox="1">
            <a:spLocks noChangeArrowheads="1"/>
          </p:cNvSpPr>
          <p:nvPr/>
        </p:nvSpPr>
        <p:spPr bwMode="auto">
          <a:xfrm>
            <a:off x="1643063" y="5500688"/>
            <a:ext cx="1571625" cy="461962"/>
          </a:xfrm>
          <a:prstGeom prst="rect">
            <a:avLst/>
          </a:prstGeom>
          <a:noFill/>
          <a:ln w="9525">
            <a:noFill/>
            <a:miter lim="800000"/>
            <a:headEnd/>
            <a:tailEnd/>
          </a:ln>
        </p:spPr>
        <p:txBody>
          <a:bodyPr>
            <a:spAutoFit/>
          </a:bodyPr>
          <a:lstStyle/>
          <a:p>
            <a:pPr algn="ctr"/>
            <a:r>
              <a:rPr lang="hr-HR" sz="2400"/>
              <a:t>Liu Xin Lu</a:t>
            </a:r>
          </a:p>
        </p:txBody>
      </p:sp>
      <p:sp>
        <p:nvSpPr>
          <p:cNvPr id="13318" name="TextBox 5"/>
          <p:cNvSpPr txBox="1">
            <a:spLocks noChangeArrowheads="1"/>
          </p:cNvSpPr>
          <p:nvPr/>
        </p:nvSpPr>
        <p:spPr bwMode="auto">
          <a:xfrm>
            <a:off x="7429500" y="4714875"/>
            <a:ext cx="1285875" cy="461963"/>
          </a:xfrm>
          <a:prstGeom prst="rect">
            <a:avLst/>
          </a:prstGeom>
          <a:noFill/>
          <a:ln w="9525">
            <a:noFill/>
            <a:miter lim="800000"/>
            <a:headEnd/>
            <a:tailEnd/>
          </a:ln>
        </p:spPr>
        <p:txBody>
          <a:bodyPr>
            <a:spAutoFit/>
          </a:bodyPr>
          <a:lstStyle/>
          <a:p>
            <a:pPr algn="ctr"/>
            <a:r>
              <a:rPr lang="hr-HR" sz="2400"/>
              <a:t>Nikolaj</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Box 1"/>
          <p:cNvSpPr txBox="1">
            <a:spLocks noChangeArrowheads="1"/>
          </p:cNvSpPr>
          <p:nvPr/>
        </p:nvSpPr>
        <p:spPr bwMode="auto">
          <a:xfrm>
            <a:off x="357188" y="1271588"/>
            <a:ext cx="8429625" cy="5032375"/>
          </a:xfrm>
          <a:prstGeom prst="rect">
            <a:avLst/>
          </a:prstGeom>
          <a:noFill/>
          <a:ln w="9525">
            <a:noFill/>
            <a:miter lim="800000"/>
            <a:headEnd/>
            <a:tailEnd/>
          </a:ln>
        </p:spPr>
        <p:txBody>
          <a:bodyPr>
            <a:spAutoFit/>
          </a:bodyPr>
          <a:lstStyle/>
          <a:p>
            <a:pPr>
              <a:spcAft>
                <a:spcPts val="1800"/>
              </a:spcAft>
              <a:buClr>
                <a:schemeClr val="accent1">
                  <a:lumMod val="75000"/>
                </a:schemeClr>
              </a:buClr>
              <a:defRPr/>
            </a:pPr>
            <a:r>
              <a:rPr lang="hr-HR" sz="2600" b="1" dirty="0">
                <a:solidFill>
                  <a:schemeClr val="accent1">
                    <a:lumMod val="75000"/>
                  </a:schemeClr>
                </a:solidFill>
              </a:rPr>
              <a:t>1. </a:t>
            </a:r>
            <a:r>
              <a:rPr lang="vi-VN" sz="2600" dirty="0"/>
              <a:t>Na međunarodnoj izložbi narodnih nošnja neki su modeli zabunom uzeli tuđe kape.</a:t>
            </a:r>
            <a:r>
              <a:rPr lang="hr-HR" sz="2600" dirty="0"/>
              <a:t> </a:t>
            </a:r>
            <a:r>
              <a:rPr lang="hr-HR" sz="2600" b="1" dirty="0">
                <a:solidFill>
                  <a:schemeClr val="accent1">
                    <a:lumMod val="75000"/>
                  </a:schemeClr>
                </a:solidFill>
              </a:rPr>
              <a:t>Promotri</a:t>
            </a:r>
            <a:r>
              <a:rPr lang="hr-HR" sz="2600" dirty="0"/>
              <a:t> slike pa </a:t>
            </a:r>
            <a:r>
              <a:rPr lang="hr-HR" sz="2600" b="1" dirty="0">
                <a:solidFill>
                  <a:schemeClr val="accent1">
                    <a:lumMod val="75000"/>
                  </a:schemeClr>
                </a:solidFill>
              </a:rPr>
              <a:t>zaokruži</a:t>
            </a:r>
            <a:r>
              <a:rPr lang="hr-HR" sz="2600" dirty="0"/>
              <a:t> zamijenjene kape</a:t>
            </a:r>
            <a:r>
              <a:rPr lang="hr-HR" sz="2600" dirty="0">
                <a:latin typeface="Arial" charset="0"/>
                <a:cs typeface="Arial" charset="0"/>
              </a:rPr>
              <a:t>. </a:t>
            </a:r>
          </a:p>
          <a:p>
            <a:pPr>
              <a:spcAft>
                <a:spcPts val="600"/>
              </a:spcAft>
              <a:buClr>
                <a:schemeClr val="accent1">
                  <a:lumMod val="75000"/>
                </a:schemeClr>
              </a:buClr>
              <a:buFont typeface="Wingdings 3" pitchFamily="18" charset="2"/>
              <a:buChar char="}"/>
              <a:defRPr/>
            </a:pPr>
            <a:r>
              <a:rPr lang="hr-HR" sz="2600" dirty="0"/>
              <a:t> Prema prethodnim crtežima uz točne tvrdnje </a:t>
            </a:r>
            <a:r>
              <a:rPr lang="hr-HR" sz="2600" b="1" dirty="0">
                <a:solidFill>
                  <a:schemeClr val="accent1">
                    <a:lumMod val="75000"/>
                  </a:schemeClr>
                </a:solidFill>
              </a:rPr>
              <a:t>napiši</a:t>
            </a:r>
            <a:r>
              <a:rPr lang="hr-HR" sz="2600" b="1" dirty="0"/>
              <a:t> </a:t>
            </a:r>
            <a:r>
              <a:rPr lang="hr-HR" sz="2600" dirty="0"/>
              <a:t>T, a uz netočne N.</a:t>
            </a:r>
          </a:p>
          <a:p>
            <a:pPr>
              <a:defRPr/>
            </a:pPr>
            <a:r>
              <a:rPr lang="hr-HR" sz="2600" dirty="0">
                <a:solidFill>
                  <a:schemeClr val="accent1">
                    <a:lumMod val="75000"/>
                  </a:schemeClr>
                </a:solidFill>
              </a:rPr>
              <a:t>a)</a:t>
            </a:r>
            <a:r>
              <a:rPr lang="hr-HR" sz="2600" dirty="0"/>
              <a:t> Kinez Liu Xin Lu nosi </a:t>
            </a:r>
            <a:r>
              <a:rPr lang="hr-HR" sz="2600" b="1" dirty="0">
                <a:solidFill>
                  <a:schemeClr val="accent1">
                    <a:lumMod val="75000"/>
                  </a:schemeClr>
                </a:solidFill>
              </a:rPr>
              <a:t>njegov</a:t>
            </a:r>
            <a:r>
              <a:rPr lang="hr-HR" sz="2600" dirty="0"/>
              <a:t> (kaubojev) šešir.</a:t>
            </a:r>
          </a:p>
          <a:p>
            <a:pPr>
              <a:defRPr/>
            </a:pPr>
            <a:r>
              <a:rPr lang="hr-HR" sz="2600" dirty="0">
                <a:solidFill>
                  <a:schemeClr val="accent1">
                    <a:lumMod val="75000"/>
                  </a:schemeClr>
                </a:solidFill>
              </a:rPr>
              <a:t>b)</a:t>
            </a:r>
            <a:r>
              <a:rPr lang="hr-HR" sz="2600" dirty="0"/>
              <a:t> Meksikanac Diego nosi </a:t>
            </a:r>
            <a:r>
              <a:rPr lang="hr-HR" sz="2600" b="1" dirty="0">
                <a:solidFill>
                  <a:schemeClr val="accent1">
                    <a:lumMod val="75000"/>
                  </a:schemeClr>
                </a:solidFill>
              </a:rPr>
              <a:t>njegov</a:t>
            </a:r>
            <a:r>
              <a:rPr lang="hr-HR" sz="2600" dirty="0"/>
              <a:t> (kaubojev) šešir.</a:t>
            </a:r>
          </a:p>
          <a:p>
            <a:pPr>
              <a:defRPr/>
            </a:pPr>
            <a:r>
              <a:rPr lang="hr-HR" sz="2600" dirty="0">
                <a:solidFill>
                  <a:schemeClr val="accent1">
                    <a:lumMod val="75000"/>
                  </a:schemeClr>
                </a:solidFill>
              </a:rPr>
              <a:t>c)</a:t>
            </a:r>
            <a:r>
              <a:rPr lang="hr-HR" sz="2600" dirty="0"/>
              <a:t> Kinez Liu Xin Lu nosi </a:t>
            </a:r>
            <a:r>
              <a:rPr lang="hr-HR" sz="2600" b="1" dirty="0">
                <a:solidFill>
                  <a:schemeClr val="accent1">
                    <a:lumMod val="75000"/>
                  </a:schemeClr>
                </a:solidFill>
              </a:rPr>
              <a:t>svoj</a:t>
            </a:r>
            <a:r>
              <a:rPr lang="hr-HR" sz="2600" dirty="0"/>
              <a:t> šešir.</a:t>
            </a:r>
          </a:p>
          <a:p>
            <a:pPr>
              <a:spcAft>
                <a:spcPts val="1800"/>
              </a:spcAft>
              <a:defRPr/>
            </a:pPr>
            <a:r>
              <a:rPr lang="hr-HR" sz="2600" dirty="0">
                <a:solidFill>
                  <a:schemeClr val="accent1">
                    <a:lumMod val="75000"/>
                  </a:schemeClr>
                </a:solidFill>
              </a:rPr>
              <a:t>d)</a:t>
            </a:r>
            <a:r>
              <a:rPr lang="hr-HR" sz="2600" dirty="0"/>
              <a:t> Meksikanac Diego nosi </a:t>
            </a:r>
            <a:r>
              <a:rPr lang="hr-HR" sz="2600" b="1" dirty="0">
                <a:solidFill>
                  <a:schemeClr val="accent1">
                    <a:lumMod val="75000"/>
                  </a:schemeClr>
                </a:solidFill>
              </a:rPr>
              <a:t>svoj </a:t>
            </a:r>
            <a:r>
              <a:rPr lang="hr-HR" sz="2600" dirty="0"/>
              <a:t>šešir.</a:t>
            </a:r>
          </a:p>
          <a:p>
            <a:pPr>
              <a:spcAft>
                <a:spcPts val="1800"/>
              </a:spcAft>
              <a:buClr>
                <a:schemeClr val="tx2">
                  <a:lumMod val="75000"/>
                </a:schemeClr>
              </a:buClr>
              <a:buFont typeface="Wingdings 3" pitchFamily="18" charset="2"/>
              <a:buChar char="}"/>
              <a:defRPr/>
            </a:pPr>
            <a:r>
              <a:rPr lang="hr-HR" sz="2600" dirty="0"/>
              <a:t> Kakva je po vrsti zamjenica </a:t>
            </a:r>
            <a:r>
              <a:rPr lang="hr-HR" sz="2600" i="1" dirty="0"/>
              <a:t>njegov</a:t>
            </a:r>
            <a:r>
              <a:rPr lang="hr-HR" sz="2600" dirty="0"/>
              <a:t>? </a:t>
            </a:r>
            <a:r>
              <a:rPr lang="hr-HR" sz="2600" b="1" dirty="0">
                <a:solidFill>
                  <a:schemeClr val="accent1">
                    <a:lumMod val="75000"/>
                  </a:schemeClr>
                </a:solidFill>
              </a:rPr>
              <a:t>Nabroji</a:t>
            </a:r>
            <a:r>
              <a:rPr lang="hr-HR" sz="2600" dirty="0"/>
              <a:t> ostale zamjenice koje pripadaju toj vrsti zamjenica. </a:t>
            </a:r>
          </a:p>
        </p:txBody>
      </p:sp>
      <p:sp>
        <p:nvSpPr>
          <p:cNvPr id="14339" name="TextBox 5"/>
          <p:cNvSpPr txBox="1">
            <a:spLocks noChangeArrowheads="1"/>
          </p:cNvSpPr>
          <p:nvPr/>
        </p:nvSpPr>
        <p:spPr bwMode="auto">
          <a:xfrm>
            <a:off x="8358188" y="142875"/>
            <a:ext cx="500062" cy="646113"/>
          </a:xfrm>
          <a:prstGeom prst="rect">
            <a:avLst/>
          </a:prstGeom>
          <a:noFill/>
          <a:ln w="9525">
            <a:noFill/>
            <a:miter lim="800000"/>
            <a:headEnd/>
            <a:tailEnd/>
          </a:ln>
        </p:spPr>
        <p:txBody>
          <a:bodyPr>
            <a:spAutoFit/>
          </a:bodyPr>
          <a:lstStyle/>
          <a:p>
            <a:r>
              <a:rPr lang="hr-HR" sz="3600"/>
              <a:t>1</a:t>
            </a:r>
          </a:p>
        </p:txBody>
      </p:sp>
      <p:sp>
        <p:nvSpPr>
          <p:cNvPr id="5" name="Rounded Rectangle 4"/>
          <p:cNvSpPr/>
          <p:nvPr/>
        </p:nvSpPr>
        <p:spPr>
          <a:xfrm>
            <a:off x="-428625" y="0"/>
            <a:ext cx="5572125" cy="928688"/>
          </a:xfrm>
          <a:prstGeom prst="roundRect">
            <a:avLst>
              <a:gd name="adj" fmla="val 50000"/>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hr-HR" sz="3200" b="1" dirty="0">
                <a:solidFill>
                  <a:schemeClr val="bg1"/>
                </a:solidFill>
                <a:latin typeface="Arial" charset="0"/>
                <a:cs typeface="Arial" charset="0"/>
              </a:rPr>
              <a:t>VJEŽBE</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Box 5"/>
          <p:cNvSpPr txBox="1">
            <a:spLocks noChangeArrowheads="1"/>
          </p:cNvSpPr>
          <p:nvPr/>
        </p:nvSpPr>
        <p:spPr bwMode="auto">
          <a:xfrm>
            <a:off x="8358188" y="142875"/>
            <a:ext cx="500062" cy="646113"/>
          </a:xfrm>
          <a:prstGeom prst="rect">
            <a:avLst/>
          </a:prstGeom>
          <a:noFill/>
          <a:ln w="9525">
            <a:noFill/>
            <a:miter lim="800000"/>
            <a:headEnd/>
            <a:tailEnd/>
          </a:ln>
        </p:spPr>
        <p:txBody>
          <a:bodyPr>
            <a:spAutoFit/>
          </a:bodyPr>
          <a:lstStyle/>
          <a:p>
            <a:r>
              <a:rPr lang="hr-HR" sz="3600"/>
              <a:t>2</a:t>
            </a:r>
          </a:p>
        </p:txBody>
      </p:sp>
      <p:sp>
        <p:nvSpPr>
          <p:cNvPr id="3" name="Rectangle 2"/>
          <p:cNvSpPr/>
          <p:nvPr/>
        </p:nvSpPr>
        <p:spPr>
          <a:xfrm>
            <a:off x="428625" y="706438"/>
            <a:ext cx="8429625" cy="3508375"/>
          </a:xfrm>
          <a:prstGeom prst="rect">
            <a:avLst/>
          </a:prstGeom>
        </p:spPr>
        <p:txBody>
          <a:bodyPr>
            <a:spAutoFit/>
          </a:bodyPr>
          <a:lstStyle/>
          <a:p>
            <a:pPr>
              <a:buClr>
                <a:srgbClr val="4F81BD">
                  <a:lumMod val="75000"/>
                </a:srgbClr>
              </a:buClr>
              <a:buFont typeface="Wingdings 3" pitchFamily="18" charset="2"/>
              <a:buChar char="}"/>
              <a:defRPr/>
            </a:pPr>
            <a:r>
              <a:rPr lang="hr-HR" sz="2600" b="1" dirty="0">
                <a:solidFill>
                  <a:srgbClr val="4F81BD">
                    <a:lumMod val="75000"/>
                  </a:srgbClr>
                </a:solidFill>
              </a:rPr>
              <a:t> Podcrtaj</a:t>
            </a:r>
            <a:r>
              <a:rPr lang="hr-HR" sz="2600" dirty="0">
                <a:solidFill>
                  <a:prstClr val="black"/>
                </a:solidFill>
              </a:rPr>
              <a:t> u prethodnim rečenicama </a:t>
            </a:r>
            <a:r>
              <a:rPr lang="hr-HR" sz="2600" b="1" dirty="0">
                <a:solidFill>
                  <a:prstClr val="black"/>
                </a:solidFill>
              </a:rPr>
              <a:t>subjekte</a:t>
            </a:r>
            <a:r>
              <a:rPr lang="hr-HR" sz="2600" dirty="0">
                <a:solidFill>
                  <a:prstClr val="black"/>
                </a:solidFill>
              </a:rPr>
              <a:t>.</a:t>
            </a:r>
          </a:p>
          <a:p>
            <a:pPr>
              <a:spcBef>
                <a:spcPts val="1200"/>
              </a:spcBef>
              <a:spcAft>
                <a:spcPts val="2400"/>
              </a:spcAft>
              <a:defRPr/>
            </a:pPr>
            <a:r>
              <a:rPr lang="hr-HR" sz="2600" dirty="0">
                <a:solidFill>
                  <a:prstClr val="black"/>
                </a:solidFill>
              </a:rPr>
              <a:t>U kojim dvjema rečenicama istaknuta zamjenica izriče da šešir</a:t>
            </a:r>
            <a:r>
              <a:rPr lang="hr-HR" sz="2600" i="1" dirty="0">
                <a:solidFill>
                  <a:prstClr val="black"/>
                </a:solidFill>
              </a:rPr>
              <a:t> </a:t>
            </a:r>
            <a:r>
              <a:rPr lang="hr-HR" sz="2600" b="1" dirty="0">
                <a:solidFill>
                  <a:prstClr val="black"/>
                </a:solidFill>
              </a:rPr>
              <a:t>pripada</a:t>
            </a:r>
            <a:r>
              <a:rPr lang="hr-HR" sz="2600" b="1" i="1" dirty="0">
                <a:solidFill>
                  <a:prstClr val="black"/>
                </a:solidFill>
              </a:rPr>
              <a:t> </a:t>
            </a:r>
            <a:r>
              <a:rPr lang="hr-HR" sz="2600" b="1" dirty="0">
                <a:solidFill>
                  <a:prstClr val="black"/>
                </a:solidFill>
              </a:rPr>
              <a:t>subjektu?</a:t>
            </a:r>
          </a:p>
          <a:p>
            <a:pPr>
              <a:buClr>
                <a:srgbClr val="4F81BD">
                  <a:lumMod val="75000"/>
                </a:srgbClr>
              </a:buClr>
              <a:defRPr/>
            </a:pPr>
            <a:r>
              <a:rPr lang="hr-HR" sz="2600" b="1" dirty="0">
                <a:solidFill>
                  <a:srgbClr val="4F81BD">
                    <a:lumMod val="75000"/>
                  </a:srgbClr>
                </a:solidFill>
              </a:rPr>
              <a:t>2. Izmisli </a:t>
            </a:r>
            <a:r>
              <a:rPr lang="hr-HR" sz="2600" dirty="0">
                <a:solidFill>
                  <a:prstClr val="black"/>
                </a:solidFill>
              </a:rPr>
              <a:t>šaljivu priču o tome kako je došlo do zamjene kapa. U natuknicama </a:t>
            </a:r>
            <a:r>
              <a:rPr lang="hr-HR" sz="2600" b="1" dirty="0">
                <a:solidFill>
                  <a:srgbClr val="4F81BD">
                    <a:lumMod val="75000"/>
                  </a:srgbClr>
                </a:solidFill>
              </a:rPr>
              <a:t>napiši</a:t>
            </a:r>
            <a:r>
              <a:rPr lang="hr-HR" sz="2600" dirty="0">
                <a:solidFill>
                  <a:prstClr val="black"/>
                </a:solidFill>
              </a:rPr>
              <a:t> plan te priče prema zadanim elementima kompozicije:</a:t>
            </a:r>
          </a:p>
          <a:p>
            <a:pPr marL="514350" indent="-514350">
              <a:spcBef>
                <a:spcPts val="1200"/>
              </a:spcBef>
              <a:buClr>
                <a:srgbClr val="4F81BD">
                  <a:lumMod val="75000"/>
                </a:srgbClr>
              </a:buClr>
              <a:defRPr/>
            </a:pPr>
            <a:r>
              <a:rPr lang="hr-HR" sz="2600" dirty="0">
                <a:solidFill>
                  <a:prstClr val="black"/>
                </a:solidFill>
                <a:latin typeface="Arial" charset="0"/>
                <a:cs typeface="Arial" charset="0"/>
              </a:rPr>
              <a:t>1. uvod, 2. zaplet, 3. vrhunac, 4. rasplet.</a:t>
            </a:r>
          </a:p>
        </p:txBody>
      </p:sp>
      <p:sp>
        <p:nvSpPr>
          <p:cNvPr id="4" name="TextBox 3"/>
          <p:cNvSpPr txBox="1"/>
          <p:nvPr/>
        </p:nvSpPr>
        <p:spPr>
          <a:xfrm>
            <a:off x="428625" y="4394200"/>
            <a:ext cx="8143875" cy="1692275"/>
          </a:xfrm>
          <a:prstGeom prst="rect">
            <a:avLst/>
          </a:prstGeom>
          <a:noFill/>
        </p:spPr>
        <p:txBody>
          <a:bodyPr>
            <a:spAutoFit/>
          </a:bodyPr>
          <a:lstStyle/>
          <a:p>
            <a:pPr>
              <a:buClr>
                <a:schemeClr val="accent1">
                  <a:lumMod val="75000"/>
                </a:schemeClr>
              </a:buClr>
              <a:buFont typeface="Wingdings 3" pitchFamily="18" charset="2"/>
              <a:buChar char="}"/>
              <a:defRPr/>
            </a:pPr>
            <a:r>
              <a:rPr lang="hr-HR" sz="2600" dirty="0">
                <a:solidFill>
                  <a:prstClr val="black"/>
                </a:solidFill>
                <a:latin typeface="Arial" charset="0"/>
                <a:cs typeface="Arial" charset="0"/>
              </a:rPr>
              <a:t> U plan priče </a:t>
            </a:r>
            <a:r>
              <a:rPr lang="hr-HR" sz="2600" b="1" dirty="0">
                <a:solidFill>
                  <a:schemeClr val="accent1">
                    <a:lumMod val="75000"/>
                  </a:schemeClr>
                </a:solidFill>
                <a:latin typeface="Arial" charset="0"/>
                <a:cs typeface="Arial" charset="0"/>
              </a:rPr>
              <a:t>uvrsti</a:t>
            </a:r>
            <a:r>
              <a:rPr lang="hr-HR" sz="2600" dirty="0">
                <a:solidFill>
                  <a:prstClr val="black"/>
                </a:solidFill>
                <a:latin typeface="Arial" charset="0"/>
                <a:cs typeface="Arial" charset="0"/>
              </a:rPr>
              <a:t>:</a:t>
            </a:r>
          </a:p>
          <a:p>
            <a:pPr lvl="1">
              <a:buClr>
                <a:schemeClr val="accent1">
                  <a:lumMod val="75000"/>
                </a:schemeClr>
              </a:buClr>
              <a:buFont typeface="Arial" pitchFamily="34" charset="0"/>
              <a:buChar char="•"/>
              <a:defRPr/>
            </a:pPr>
            <a:r>
              <a:rPr lang="hr-HR" sz="2600" dirty="0">
                <a:solidFill>
                  <a:prstClr val="black"/>
                </a:solidFill>
                <a:latin typeface="Arial" charset="0"/>
                <a:cs typeface="Arial" charset="0"/>
              </a:rPr>
              <a:t> natuknice za kratak opis likova </a:t>
            </a:r>
          </a:p>
          <a:p>
            <a:pPr lvl="1">
              <a:buClr>
                <a:schemeClr val="accent1">
                  <a:lumMod val="75000"/>
                </a:schemeClr>
              </a:buClr>
              <a:buFont typeface="Arial" pitchFamily="34" charset="0"/>
              <a:buChar char="•"/>
              <a:defRPr/>
            </a:pPr>
            <a:r>
              <a:rPr lang="hr-HR" sz="2600" dirty="0">
                <a:solidFill>
                  <a:prstClr val="black"/>
                </a:solidFill>
                <a:latin typeface="Arial" charset="0"/>
                <a:cs typeface="Arial" charset="0"/>
              </a:rPr>
              <a:t> po jedan primjer </a:t>
            </a:r>
            <a:r>
              <a:rPr lang="hr-HR" sz="2600" b="1" dirty="0">
                <a:solidFill>
                  <a:prstClr val="black"/>
                </a:solidFill>
                <a:latin typeface="Arial" charset="0"/>
                <a:cs typeface="Arial" charset="0"/>
              </a:rPr>
              <a:t>osobne, posvojne, povratne i povratno-posvojne zamjenice</a:t>
            </a:r>
            <a:r>
              <a:rPr lang="hr-HR" sz="2600" dirty="0">
                <a:solidFill>
                  <a:prstClr val="black"/>
                </a:solidFill>
                <a:latin typeface="Arial" charset="0"/>
                <a:cs typeface="Arial" charset="0"/>
              </a:rPr>
              <a:t>.</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D:\ELA\PROFIL\NOVE_RIJEČI_HRVATSKE\RADIONICE\radionica_DUHOVITO_I_NEOČEKIVANO\IZBOR_ILUSTRACIJA\STARE\6\60-vj3.tif"/>
          <p:cNvPicPr>
            <a:picLocks noChangeAspect="1" noChangeArrowheads="1"/>
          </p:cNvPicPr>
          <p:nvPr/>
        </p:nvPicPr>
        <p:blipFill>
          <a:blip r:embed="rId2" cstate="print"/>
          <a:srcRect l="4630" t="11256" r="3703" b="3911"/>
          <a:stretch>
            <a:fillRect/>
          </a:stretch>
        </p:blipFill>
        <p:spPr bwMode="auto">
          <a:xfrm>
            <a:off x="714375" y="244475"/>
            <a:ext cx="7500938" cy="6440488"/>
          </a:xfrm>
          <a:prstGeom prst="rect">
            <a:avLst/>
          </a:prstGeom>
          <a:noFill/>
          <a:ln w="9525">
            <a:noFill/>
            <a:miter lim="800000"/>
            <a:headEnd/>
            <a:tailEnd/>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
          <p:cNvSpPr txBox="1">
            <a:spLocks noChangeArrowheads="1"/>
          </p:cNvSpPr>
          <p:nvPr/>
        </p:nvSpPr>
        <p:spPr bwMode="auto">
          <a:xfrm>
            <a:off x="214313" y="1047750"/>
            <a:ext cx="8786812" cy="5524500"/>
          </a:xfrm>
          <a:prstGeom prst="rect">
            <a:avLst/>
          </a:prstGeom>
          <a:noFill/>
          <a:ln w="9525">
            <a:noFill/>
            <a:miter lim="800000"/>
            <a:headEnd/>
            <a:tailEnd/>
          </a:ln>
        </p:spPr>
        <p:txBody>
          <a:bodyPr>
            <a:spAutoFit/>
          </a:bodyPr>
          <a:lstStyle/>
          <a:p>
            <a:pPr>
              <a:spcAft>
                <a:spcPts val="1200"/>
              </a:spcAft>
              <a:buClr>
                <a:schemeClr val="accent1">
                  <a:lumMod val="75000"/>
                </a:schemeClr>
              </a:buClr>
              <a:defRPr/>
            </a:pPr>
            <a:r>
              <a:rPr lang="hr-HR" sz="2050" b="1" dirty="0">
                <a:solidFill>
                  <a:schemeClr val="accent1">
                    <a:lumMod val="75000"/>
                  </a:schemeClr>
                </a:solidFill>
              </a:rPr>
              <a:t>1. Dopuni</a:t>
            </a:r>
            <a:r>
              <a:rPr lang="hr-HR" sz="2050" dirty="0"/>
              <a:t> tekst šaljivoga prijenosa nogometne utakmice zadanim </a:t>
            </a:r>
            <a:r>
              <a:rPr lang="hr-HR" sz="2050" b="1" dirty="0"/>
              <a:t>glagolima</a:t>
            </a:r>
            <a:r>
              <a:rPr lang="hr-HR" sz="2050" b="1" dirty="0">
                <a:latin typeface="Arial" charset="0"/>
                <a:cs typeface="Arial" charset="0"/>
              </a:rPr>
              <a:t> </a:t>
            </a:r>
            <a:r>
              <a:rPr lang="hr-HR" sz="2050" b="1" dirty="0"/>
              <a:t>u prezentu</a:t>
            </a:r>
            <a:r>
              <a:rPr lang="hr-HR" sz="2050" dirty="0"/>
              <a:t>.</a:t>
            </a:r>
          </a:p>
          <a:p>
            <a:pPr>
              <a:spcAft>
                <a:spcPts val="600"/>
              </a:spcAft>
              <a:buClr>
                <a:schemeClr val="accent1">
                  <a:lumMod val="75000"/>
                </a:schemeClr>
              </a:buClr>
              <a:defRPr/>
            </a:pPr>
            <a:r>
              <a:rPr lang="hr-HR" sz="2050" dirty="0"/>
              <a:t>Današnja utakmica nimalo ne ______ (</a:t>
            </a:r>
            <a:r>
              <a:rPr lang="hr-HR" sz="2050" dirty="0">
                <a:solidFill>
                  <a:schemeClr val="accent1">
                    <a:lumMod val="75000"/>
                  </a:schemeClr>
                </a:solidFill>
              </a:rPr>
              <a:t>ispunjavati</a:t>
            </a:r>
            <a:r>
              <a:rPr lang="hr-HR" sz="2050" dirty="0"/>
              <a:t>) naša očekivanja. Navijači razočarano ______ (</a:t>
            </a:r>
            <a:r>
              <a:rPr lang="hr-HR" sz="2050" dirty="0">
                <a:solidFill>
                  <a:schemeClr val="accent1">
                    <a:lumMod val="75000"/>
                  </a:schemeClr>
                </a:solidFill>
              </a:rPr>
              <a:t>vikati</a:t>
            </a:r>
            <a:r>
              <a:rPr lang="hr-HR" sz="2050" dirty="0"/>
              <a:t>). Lopta ____ (</a:t>
            </a:r>
            <a:r>
              <a:rPr lang="hr-HR" sz="2050" dirty="0">
                <a:solidFill>
                  <a:schemeClr val="accent1">
                    <a:lumMod val="75000"/>
                  </a:schemeClr>
                </a:solidFill>
              </a:rPr>
              <a:t>biti</a:t>
            </a:r>
            <a:r>
              <a:rPr lang="hr-HR" sz="2050" dirty="0"/>
              <a:t>) slobodna. Dvojica protivničkih igrača ______ (</a:t>
            </a:r>
            <a:r>
              <a:rPr lang="hr-HR" sz="2050" dirty="0">
                <a:solidFill>
                  <a:schemeClr val="accent1">
                    <a:lumMod val="75000"/>
                  </a:schemeClr>
                </a:solidFill>
              </a:rPr>
              <a:t>skakutati</a:t>
            </a:r>
            <a:r>
              <a:rPr lang="hr-HR" sz="2050" dirty="0"/>
              <a:t>) prema lopti i pritom ______ (</a:t>
            </a:r>
            <a:r>
              <a:rPr lang="hr-HR" sz="2050" dirty="0">
                <a:solidFill>
                  <a:schemeClr val="accent1">
                    <a:lumMod val="75000"/>
                  </a:schemeClr>
                </a:solidFill>
              </a:rPr>
              <a:t>mahati</a:t>
            </a:r>
            <a:r>
              <a:rPr lang="hr-HR" sz="2050" dirty="0"/>
              <a:t>) rukama poput balerina. Iz režije mi ______ (</a:t>
            </a:r>
            <a:r>
              <a:rPr lang="hr-HR" sz="2050" dirty="0">
                <a:solidFill>
                  <a:schemeClr val="accent1">
                    <a:lumMod val="75000"/>
                  </a:schemeClr>
                </a:solidFill>
              </a:rPr>
              <a:t>javljati</a:t>
            </a:r>
            <a:r>
              <a:rPr lang="hr-HR" sz="2050" dirty="0"/>
              <a:t>) da ____ ti pokreti u baletu ______ (</a:t>
            </a:r>
            <a:r>
              <a:rPr lang="hr-HR" sz="2050" dirty="0">
                <a:solidFill>
                  <a:schemeClr val="accent1">
                    <a:lumMod val="75000"/>
                  </a:schemeClr>
                </a:solidFill>
              </a:rPr>
              <a:t>nazivati se</a:t>
            </a:r>
            <a:r>
              <a:rPr lang="hr-HR" sz="2050" dirty="0"/>
              <a:t>) </a:t>
            </a:r>
            <a:r>
              <a:rPr lang="hr-HR" sz="2050" i="1" dirty="0"/>
              <a:t>port de brass. </a:t>
            </a:r>
            <a:r>
              <a:rPr lang="hr-HR" sz="2050" dirty="0"/>
              <a:t>Sad svi ______ (</a:t>
            </a:r>
            <a:r>
              <a:rPr lang="hr-HR" sz="2050" dirty="0">
                <a:solidFill>
                  <a:schemeClr val="accent1">
                    <a:lumMod val="75000"/>
                  </a:schemeClr>
                </a:solidFill>
              </a:rPr>
              <a:t>čekati</a:t>
            </a:r>
            <a:r>
              <a:rPr lang="hr-HR" sz="2050" dirty="0"/>
              <a:t>) samo još da ______ (</a:t>
            </a:r>
            <a:r>
              <a:rPr lang="hr-HR" sz="2050" dirty="0">
                <a:solidFill>
                  <a:schemeClr val="accent1">
                    <a:lumMod val="75000"/>
                  </a:schemeClr>
                </a:solidFill>
              </a:rPr>
              <a:t>izvesti</a:t>
            </a:r>
            <a:r>
              <a:rPr lang="hr-HR" sz="2050" dirty="0"/>
              <a:t>) piruetu i pokoji skok</a:t>
            </a:r>
            <a:r>
              <a:rPr lang="hr-HR" sz="2050" i="1" dirty="0"/>
              <a:t>. </a:t>
            </a:r>
            <a:r>
              <a:rPr lang="hr-HR" sz="2050" dirty="0"/>
              <a:t>Žuti igrač ______ (</a:t>
            </a:r>
            <a:r>
              <a:rPr lang="hr-HR" sz="2050" dirty="0">
                <a:solidFill>
                  <a:schemeClr val="accent1">
                    <a:lumMod val="75000"/>
                  </a:schemeClr>
                </a:solidFill>
              </a:rPr>
              <a:t>stizati</a:t>
            </a:r>
            <a:r>
              <a:rPr lang="hr-HR" sz="2050" dirty="0"/>
              <a:t>) do lopte i ______ (</a:t>
            </a:r>
            <a:r>
              <a:rPr lang="hr-HR" sz="2050" dirty="0">
                <a:solidFill>
                  <a:schemeClr val="accent1">
                    <a:lumMod val="75000"/>
                  </a:schemeClr>
                </a:solidFill>
              </a:rPr>
              <a:t>udarati</a:t>
            </a:r>
            <a:r>
              <a:rPr lang="hr-HR" sz="2050" dirty="0"/>
              <a:t>) je, ali kao djevojčica. Lopta polako ______ (</a:t>
            </a:r>
            <a:r>
              <a:rPr lang="hr-HR" sz="2050" dirty="0">
                <a:solidFill>
                  <a:schemeClr val="accent1">
                    <a:lumMod val="75000"/>
                  </a:schemeClr>
                </a:solidFill>
              </a:rPr>
              <a:t>kliziti</a:t>
            </a:r>
            <a:r>
              <a:rPr lang="hr-HR" sz="2050" dirty="0"/>
              <a:t>) prema golu i... ______ (</a:t>
            </a:r>
            <a:r>
              <a:rPr lang="hr-HR" sz="2050" dirty="0">
                <a:solidFill>
                  <a:schemeClr val="accent1">
                    <a:lumMod val="75000"/>
                  </a:schemeClr>
                </a:solidFill>
              </a:rPr>
              <a:t>zaustavljati se</a:t>
            </a:r>
            <a:r>
              <a:rPr lang="hr-HR" sz="2050" dirty="0"/>
              <a:t>) ispred crte! Ljudi moji, ovo ____ (</a:t>
            </a:r>
            <a:r>
              <a:rPr lang="hr-HR" sz="2050" dirty="0">
                <a:solidFill>
                  <a:schemeClr val="accent1">
                    <a:lumMod val="75000"/>
                  </a:schemeClr>
                </a:solidFill>
              </a:rPr>
              <a:t>biti</a:t>
            </a:r>
            <a:r>
              <a:rPr lang="hr-HR" sz="2050" dirty="0"/>
              <a:t>) nevjerojatno! Ništa od zgoditaka, ništa od dobroga nogometa, upravo ______ (</a:t>
            </a:r>
            <a:r>
              <a:rPr lang="hr-HR" sz="2050" dirty="0">
                <a:solidFill>
                  <a:schemeClr val="accent1">
                    <a:lumMod val="75000"/>
                  </a:schemeClr>
                </a:solidFill>
              </a:rPr>
              <a:t>gledati</a:t>
            </a:r>
            <a:r>
              <a:rPr lang="hr-HR" sz="2050" dirty="0"/>
              <a:t>) balet </a:t>
            </a:r>
            <a:r>
              <a:rPr lang="hr-HR" sz="2050" i="1" dirty="0"/>
              <a:t>Labuđe jezero na travi</a:t>
            </a:r>
            <a:r>
              <a:rPr lang="hr-HR" sz="2050" dirty="0"/>
              <a:t>! Navijači u čudu ______ (</a:t>
            </a:r>
            <a:r>
              <a:rPr lang="hr-HR" sz="2050" dirty="0">
                <a:solidFill>
                  <a:schemeClr val="accent1">
                    <a:lumMod val="75000"/>
                  </a:schemeClr>
                </a:solidFill>
              </a:rPr>
              <a:t>odlaziti</a:t>
            </a:r>
            <a:r>
              <a:rPr lang="hr-HR" sz="2050" dirty="0"/>
              <a:t>) s tribina!</a:t>
            </a:r>
          </a:p>
          <a:p>
            <a:pPr>
              <a:spcBef>
                <a:spcPts val="1200"/>
              </a:spcBef>
              <a:buClr>
                <a:schemeClr val="accent1">
                  <a:lumMod val="75000"/>
                </a:schemeClr>
              </a:buClr>
              <a:defRPr/>
            </a:pPr>
            <a:r>
              <a:rPr lang="hr-HR" sz="2050" b="1" dirty="0">
                <a:solidFill>
                  <a:schemeClr val="accent1">
                    <a:lumMod val="75000"/>
                  </a:schemeClr>
                </a:solidFill>
              </a:rPr>
              <a:t>2. Nacrtaj </a:t>
            </a:r>
            <a:r>
              <a:rPr lang="hr-HR" sz="2050" dirty="0"/>
              <a:t>na ilustraciji govorni oblačić te </a:t>
            </a:r>
            <a:r>
              <a:rPr lang="hr-HR" sz="2050" b="1" dirty="0">
                <a:solidFill>
                  <a:schemeClr val="accent1">
                    <a:lumMod val="75000"/>
                  </a:schemeClr>
                </a:solidFill>
              </a:rPr>
              <a:t>napiši</a:t>
            </a:r>
            <a:r>
              <a:rPr lang="hr-HR" sz="2050" dirty="0"/>
              <a:t> nekoliko rečenica u kojima izvjestitelj </a:t>
            </a:r>
            <a:r>
              <a:rPr lang="hr-HR" sz="2050" b="1" dirty="0"/>
              <a:t>objektivno</a:t>
            </a:r>
            <a:r>
              <a:rPr lang="hr-HR" sz="2050" dirty="0"/>
              <a:t> prenosi događaje s nogometnoga terena, bez elemenata humora i unošenja osobnih dojmova.  </a:t>
            </a:r>
          </a:p>
        </p:txBody>
      </p:sp>
      <p:sp>
        <p:nvSpPr>
          <p:cNvPr id="6" name="Rounded Rectangle 5"/>
          <p:cNvSpPr/>
          <p:nvPr/>
        </p:nvSpPr>
        <p:spPr>
          <a:xfrm>
            <a:off x="-428625" y="0"/>
            <a:ext cx="5572125" cy="857250"/>
          </a:xfrm>
          <a:prstGeom prst="roundRect">
            <a:avLst>
              <a:gd name="adj" fmla="val 50000"/>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hr-HR" sz="3200" b="1" dirty="0">
                <a:solidFill>
                  <a:schemeClr val="bg1"/>
                </a:solidFill>
                <a:latin typeface="Arial" charset="0"/>
                <a:cs typeface="Arial" charset="0"/>
              </a:rPr>
              <a:t>VJEŽBE</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3" descr="D:\ELA\PROFIL\NOVE_RIJEČI_HRVATSKE\RADIONICE\radionica_DUHOVITO_I_NEOČEKIVANO\IZBOR_ILUSTRACIJA\STARE\6\13.tif"/>
          <p:cNvPicPr>
            <a:picLocks noChangeAspect="1" noChangeArrowheads="1"/>
          </p:cNvPicPr>
          <p:nvPr/>
        </p:nvPicPr>
        <p:blipFill>
          <a:blip r:embed="rId2" cstate="print"/>
          <a:srcRect l="40625" t="4495" b="5576"/>
          <a:stretch>
            <a:fillRect/>
          </a:stretch>
        </p:blipFill>
        <p:spPr bwMode="auto">
          <a:xfrm>
            <a:off x="2500313" y="3429000"/>
            <a:ext cx="6243637" cy="3286125"/>
          </a:xfrm>
          <a:prstGeom prst="rect">
            <a:avLst/>
          </a:prstGeom>
          <a:noFill/>
          <a:ln w="9525">
            <a:noFill/>
            <a:miter lim="800000"/>
            <a:headEnd/>
            <a:tailEnd/>
          </a:ln>
        </p:spPr>
      </p:pic>
      <p:pic>
        <p:nvPicPr>
          <p:cNvPr id="18435" name="Picture 3" descr="D:\ELA\PROFIL\NOVE_RIJEČI_HRVATSKE\RADIONICE\radionica_DUHOVITO_I_NEOČEKIVANO\IZBOR_ILUSTRACIJA\STARE\6\13.tif"/>
          <p:cNvPicPr>
            <a:picLocks noChangeAspect="1" noChangeArrowheads="1"/>
          </p:cNvPicPr>
          <p:nvPr/>
        </p:nvPicPr>
        <p:blipFill>
          <a:blip r:embed="rId2" cstate="print"/>
          <a:srcRect l="781" t="4495" r="59375" b="5576"/>
          <a:stretch>
            <a:fillRect/>
          </a:stretch>
        </p:blipFill>
        <p:spPr bwMode="auto">
          <a:xfrm>
            <a:off x="565150" y="214313"/>
            <a:ext cx="4006850" cy="3143250"/>
          </a:xfrm>
          <a:prstGeom prst="rect">
            <a:avLst/>
          </a:prstGeom>
          <a:noFill/>
          <a:ln w="9525">
            <a:noFill/>
            <a:miter lim="800000"/>
            <a:headEnd/>
            <a:tailEnd/>
          </a:ln>
        </p:spPr>
      </p:pic>
      <p:sp>
        <p:nvSpPr>
          <p:cNvPr id="8" name="Oval 7"/>
          <p:cNvSpPr/>
          <p:nvPr/>
        </p:nvSpPr>
        <p:spPr>
          <a:xfrm>
            <a:off x="2214563" y="6215063"/>
            <a:ext cx="571500" cy="571500"/>
          </a:xfrm>
          <a:prstGeom prst="ellipse">
            <a:avLst/>
          </a:prstGeom>
          <a:solidFill>
            <a:schemeClr val="bg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hr-HR"/>
          </a:p>
        </p:txBody>
      </p:sp>
      <p:sp>
        <p:nvSpPr>
          <p:cNvPr id="9" name="Oval 8"/>
          <p:cNvSpPr/>
          <p:nvPr/>
        </p:nvSpPr>
        <p:spPr>
          <a:xfrm>
            <a:off x="6000750" y="6215063"/>
            <a:ext cx="571500" cy="571500"/>
          </a:xfrm>
          <a:prstGeom prst="ellipse">
            <a:avLst/>
          </a:prstGeom>
          <a:solidFill>
            <a:schemeClr val="bg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hr-HR"/>
          </a:p>
        </p:txBody>
      </p:sp>
      <p:sp>
        <p:nvSpPr>
          <p:cNvPr id="10" name="Oval 9"/>
          <p:cNvSpPr/>
          <p:nvPr/>
        </p:nvSpPr>
        <p:spPr>
          <a:xfrm>
            <a:off x="4214813" y="2857500"/>
            <a:ext cx="571500" cy="571500"/>
          </a:xfrm>
          <a:prstGeom prst="ellipse">
            <a:avLst/>
          </a:prstGeom>
          <a:solidFill>
            <a:schemeClr val="bg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hr-HR"/>
          </a:p>
        </p:txBody>
      </p:sp>
      <p:sp>
        <p:nvSpPr>
          <p:cNvPr id="11" name="Oval 10"/>
          <p:cNvSpPr/>
          <p:nvPr/>
        </p:nvSpPr>
        <p:spPr>
          <a:xfrm>
            <a:off x="500063" y="2928938"/>
            <a:ext cx="571500" cy="571500"/>
          </a:xfrm>
          <a:prstGeom prst="ellipse">
            <a:avLst/>
          </a:prstGeom>
          <a:solidFill>
            <a:schemeClr val="bg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hr-HR"/>
          </a:p>
        </p:txBody>
      </p:sp>
      <p:sp>
        <p:nvSpPr>
          <p:cNvPr id="12" name="Oval 11"/>
          <p:cNvSpPr/>
          <p:nvPr/>
        </p:nvSpPr>
        <p:spPr>
          <a:xfrm>
            <a:off x="8286750" y="6215063"/>
            <a:ext cx="571500" cy="571500"/>
          </a:xfrm>
          <a:prstGeom prst="ellipse">
            <a:avLst/>
          </a:prstGeom>
          <a:solidFill>
            <a:schemeClr val="bg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hr-H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Box 1"/>
          <p:cNvSpPr txBox="1">
            <a:spLocks noChangeArrowheads="1"/>
          </p:cNvSpPr>
          <p:nvPr/>
        </p:nvSpPr>
        <p:spPr bwMode="auto">
          <a:xfrm>
            <a:off x="357188" y="1214438"/>
            <a:ext cx="8429625" cy="5362575"/>
          </a:xfrm>
          <a:prstGeom prst="rect">
            <a:avLst/>
          </a:prstGeom>
          <a:noFill/>
          <a:ln w="9525">
            <a:noFill/>
            <a:miter lim="800000"/>
            <a:headEnd/>
            <a:tailEnd/>
          </a:ln>
        </p:spPr>
        <p:txBody>
          <a:bodyPr>
            <a:spAutoFit/>
          </a:bodyPr>
          <a:lstStyle/>
          <a:p>
            <a:pPr>
              <a:spcAft>
                <a:spcPts val="1800"/>
              </a:spcAft>
              <a:buClr>
                <a:schemeClr val="accent1">
                  <a:lumMod val="75000"/>
                </a:schemeClr>
              </a:buClr>
              <a:defRPr/>
            </a:pPr>
            <a:r>
              <a:rPr lang="hr-HR" sz="2500" b="1" dirty="0">
                <a:solidFill>
                  <a:schemeClr val="accent1">
                    <a:lumMod val="75000"/>
                  </a:schemeClr>
                </a:solidFill>
              </a:rPr>
              <a:t>1. </a:t>
            </a:r>
            <a:r>
              <a:rPr lang="hr-HR" sz="2500" dirty="0"/>
              <a:t>Čitaš li stripove? U stripu često nailazimo na znakove koji zamjenjuju neko značenje. To je jezik stripa. </a:t>
            </a:r>
          </a:p>
          <a:p>
            <a:pPr>
              <a:spcAft>
                <a:spcPts val="1800"/>
              </a:spcAft>
              <a:buClr>
                <a:schemeClr val="accent1">
                  <a:lumMod val="75000"/>
                </a:schemeClr>
              </a:buClr>
              <a:buFont typeface="Wingdings 3" pitchFamily="18" charset="2"/>
              <a:buChar char="}"/>
              <a:defRPr/>
            </a:pPr>
            <a:r>
              <a:rPr lang="hr-HR" sz="2500" b="1" dirty="0">
                <a:solidFill>
                  <a:schemeClr val="accent1">
                    <a:lumMod val="75000"/>
                  </a:schemeClr>
                </a:solidFill>
                <a:latin typeface="Arial" charset="0"/>
                <a:cs typeface="Arial" charset="0"/>
              </a:rPr>
              <a:t> Upiši</a:t>
            </a:r>
            <a:r>
              <a:rPr lang="hr-HR" sz="2500" dirty="0">
                <a:latin typeface="Arial" charset="0"/>
                <a:cs typeface="Arial" charset="0"/>
              </a:rPr>
              <a:t> redni broj rečenice u kružić ispod stripske sličice na koju se odnosi </a:t>
            </a:r>
            <a:r>
              <a:rPr lang="hr-HR" sz="2500" dirty="0"/>
              <a:t>prema značenju onoga što sličica prikazuje</a:t>
            </a:r>
            <a:r>
              <a:rPr lang="hr-HR" sz="2500" dirty="0">
                <a:latin typeface="Arial" charset="0"/>
                <a:cs typeface="Arial" charset="0"/>
              </a:rPr>
              <a:t>.</a:t>
            </a:r>
          </a:p>
          <a:p>
            <a:pPr>
              <a:lnSpc>
                <a:spcPct val="150000"/>
              </a:lnSpc>
              <a:defRPr/>
            </a:pPr>
            <a:r>
              <a:rPr lang="pl-PL" sz="2500" dirty="0"/>
              <a:t>1. </a:t>
            </a:r>
            <a:r>
              <a:rPr lang="hr-HR" sz="2500" dirty="0"/>
              <a:t>Kad smo se upoznali, već sam se bio zaljubio u nju.</a:t>
            </a:r>
            <a:endParaRPr lang="pl-PL" sz="2500" dirty="0"/>
          </a:p>
          <a:p>
            <a:pPr>
              <a:lnSpc>
                <a:spcPct val="150000"/>
              </a:lnSpc>
              <a:defRPr/>
            </a:pPr>
            <a:r>
              <a:rPr lang="pl-PL" sz="2500" dirty="0"/>
              <a:t>2. </a:t>
            </a:r>
            <a:r>
              <a:rPr lang="hr-HR" sz="2500" dirty="0"/>
              <a:t>Spavam. Sanjam proljetnu livadu... Pčelice zuje...</a:t>
            </a:r>
            <a:endParaRPr lang="pl-PL" sz="2500" dirty="0"/>
          </a:p>
          <a:p>
            <a:pPr>
              <a:lnSpc>
                <a:spcPct val="150000"/>
              </a:lnSpc>
              <a:defRPr/>
            </a:pPr>
            <a:r>
              <a:rPr lang="it-IT" sz="2500" dirty="0"/>
              <a:t>3.</a:t>
            </a:r>
            <a:r>
              <a:rPr lang="pl-PL" sz="2500" dirty="0"/>
              <a:t> Satima razmišljah i konačno riješih problem!</a:t>
            </a:r>
            <a:endParaRPr lang="it-IT" sz="2500" dirty="0"/>
          </a:p>
          <a:p>
            <a:pPr>
              <a:lnSpc>
                <a:spcPct val="150000"/>
              </a:lnSpc>
              <a:defRPr/>
            </a:pPr>
            <a:r>
              <a:rPr lang="hr-HR" sz="2500" dirty="0"/>
              <a:t>4. </a:t>
            </a:r>
            <a:r>
              <a:rPr lang="pl-PL" sz="2500" dirty="0"/>
              <a:t>Baš su me naljutili</a:t>
            </a:r>
            <a:r>
              <a:rPr lang="hr-HR" sz="2500" dirty="0"/>
              <a:t>! </a:t>
            </a:r>
            <a:r>
              <a:rPr lang="pl-PL" sz="2500" dirty="0"/>
              <a:t>Ljut sam kao pet paprika!</a:t>
            </a:r>
            <a:endParaRPr lang="hr-HR" sz="2500" dirty="0"/>
          </a:p>
          <a:p>
            <a:pPr>
              <a:lnSpc>
                <a:spcPct val="150000"/>
              </a:lnSpc>
              <a:defRPr/>
            </a:pPr>
            <a:r>
              <a:rPr lang="hr-HR" sz="2500" dirty="0"/>
              <a:t>5. Opet mi je pokvarila frizuru</a:t>
            </a:r>
            <a:r>
              <a:rPr lang="pl-PL" sz="2500" dirty="0"/>
              <a:t>! </a:t>
            </a:r>
            <a:r>
              <a:rPr lang="hr-HR" sz="2500" dirty="0"/>
              <a:t>A malo me i glava boli.</a:t>
            </a:r>
            <a:endParaRPr lang="hr-HR" sz="2400" dirty="0">
              <a:latin typeface="Arial" charset="0"/>
              <a:cs typeface="Arial" charset="0"/>
            </a:endParaRPr>
          </a:p>
        </p:txBody>
      </p:sp>
      <p:sp>
        <p:nvSpPr>
          <p:cNvPr id="19459" name="TextBox 5"/>
          <p:cNvSpPr txBox="1">
            <a:spLocks noChangeArrowheads="1"/>
          </p:cNvSpPr>
          <p:nvPr/>
        </p:nvSpPr>
        <p:spPr bwMode="auto">
          <a:xfrm>
            <a:off x="8358188" y="142875"/>
            <a:ext cx="500062" cy="646113"/>
          </a:xfrm>
          <a:prstGeom prst="rect">
            <a:avLst/>
          </a:prstGeom>
          <a:noFill/>
          <a:ln w="9525">
            <a:noFill/>
            <a:miter lim="800000"/>
            <a:headEnd/>
            <a:tailEnd/>
          </a:ln>
        </p:spPr>
        <p:txBody>
          <a:bodyPr>
            <a:spAutoFit/>
          </a:bodyPr>
          <a:lstStyle/>
          <a:p>
            <a:r>
              <a:rPr lang="hr-HR" sz="3600"/>
              <a:t>1</a:t>
            </a:r>
          </a:p>
        </p:txBody>
      </p:sp>
      <p:sp>
        <p:nvSpPr>
          <p:cNvPr id="5" name="Rounded Rectangle 4"/>
          <p:cNvSpPr/>
          <p:nvPr/>
        </p:nvSpPr>
        <p:spPr>
          <a:xfrm>
            <a:off x="-428625" y="0"/>
            <a:ext cx="5572125" cy="928688"/>
          </a:xfrm>
          <a:prstGeom prst="roundRect">
            <a:avLst>
              <a:gd name="adj" fmla="val 50000"/>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hr-HR" sz="3200" b="1" dirty="0">
                <a:solidFill>
                  <a:schemeClr val="bg1"/>
                </a:solidFill>
                <a:latin typeface="Arial" charset="0"/>
                <a:cs typeface="Arial" charset="0"/>
              </a:rPr>
              <a:t>VJEŽBE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20000"/>
            <a:lum/>
          </a:blip>
          <a:srcRect/>
          <a:stretch>
            <a:fillRect b="-9000"/>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938244" y="396845"/>
            <a:ext cx="8062912" cy="1889147"/>
          </a:xfrm>
          <a:prstGeom prst="rect">
            <a:avLst/>
          </a:prstGeom>
        </p:spPr>
        <p:txBody>
          <a:bodyPr anchor="b"/>
          <a:lstStyle/>
          <a:p>
            <a:pPr marL="484632" algn="r" fontAlgn="auto">
              <a:spcAft>
                <a:spcPts val="0"/>
              </a:spcAft>
              <a:defRPr/>
            </a:pPr>
            <a:r>
              <a:rPr lang="hr-HR" sz="4000" dirty="0">
                <a:ln w="6350">
                  <a:solidFill>
                    <a:srgbClr val="FF388C">
                      <a:shade val="43000"/>
                    </a:srgbClr>
                  </a:solidFill>
                </a:ln>
                <a:solidFill>
                  <a:srgbClr val="FF2176"/>
                </a:solidFill>
                <a:effectLst>
                  <a:outerShdw blurRad="26000" dist="26000" dir="14500000" algn="tl" rotWithShape="0">
                    <a:srgbClr val="000000">
                      <a:alpha val="40000"/>
                    </a:srgbClr>
                  </a:outerShdw>
                </a:effectLst>
                <a:latin typeface="Arial"/>
                <a:ea typeface="+mj-ea"/>
                <a:cs typeface="+mj-cs"/>
              </a:rPr>
              <a:t>DUHOVITO I NEOČEKIVANO U NASTAVI HRVATSKOGA JEZIKA</a:t>
            </a:r>
          </a:p>
        </p:txBody>
      </p:sp>
      <p:sp>
        <p:nvSpPr>
          <p:cNvPr id="5" name="Subtitle 2"/>
          <p:cNvSpPr txBox="1">
            <a:spLocks/>
          </p:cNvSpPr>
          <p:nvPr/>
        </p:nvSpPr>
        <p:spPr>
          <a:xfrm>
            <a:off x="5072063" y="6180138"/>
            <a:ext cx="4071937" cy="677862"/>
          </a:xfrm>
          <a:prstGeom prst="rect">
            <a:avLst/>
          </a:prstGeom>
        </p:spPr>
        <p:txBody>
          <a:bodyPr>
            <a:normAutofit/>
          </a:bodyPr>
          <a:lstStyle/>
          <a:p>
            <a:pPr fontAlgn="auto">
              <a:spcBef>
                <a:spcPct val="20000"/>
              </a:spcBef>
              <a:spcAft>
                <a:spcPts val="0"/>
              </a:spcAft>
              <a:buFont typeface="Arial" pitchFamily="34" charset="0"/>
              <a:buNone/>
              <a:defRPr/>
            </a:pPr>
            <a:r>
              <a:rPr lang="hr-HR" sz="2400" dirty="0">
                <a:solidFill>
                  <a:schemeClr val="tx1">
                    <a:lumMod val="50000"/>
                    <a:lumOff val="50000"/>
                  </a:schemeClr>
                </a:solidFill>
                <a:latin typeface="+mn-lt"/>
                <a:cs typeface="+mn-cs"/>
              </a:rPr>
              <a:t>Ela Družijanić-Hajdarević, prof.</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Box 1"/>
          <p:cNvSpPr txBox="1">
            <a:spLocks noChangeArrowheads="1"/>
          </p:cNvSpPr>
          <p:nvPr/>
        </p:nvSpPr>
        <p:spPr bwMode="auto">
          <a:xfrm>
            <a:off x="428625" y="808038"/>
            <a:ext cx="8358188" cy="5186362"/>
          </a:xfrm>
          <a:prstGeom prst="rect">
            <a:avLst/>
          </a:prstGeom>
          <a:noFill/>
          <a:ln w="9525">
            <a:noFill/>
            <a:miter lim="800000"/>
            <a:headEnd/>
            <a:tailEnd/>
          </a:ln>
        </p:spPr>
        <p:txBody>
          <a:bodyPr>
            <a:spAutoFit/>
          </a:bodyPr>
          <a:lstStyle/>
          <a:p>
            <a:pPr>
              <a:spcAft>
                <a:spcPts val="1800"/>
              </a:spcAft>
              <a:buClr>
                <a:schemeClr val="accent1">
                  <a:lumMod val="75000"/>
                </a:schemeClr>
              </a:buClr>
              <a:defRPr/>
            </a:pPr>
            <a:r>
              <a:rPr lang="hr-HR" sz="2400" b="1" dirty="0">
                <a:solidFill>
                  <a:schemeClr val="accent1">
                    <a:lumMod val="75000"/>
                  </a:schemeClr>
                </a:solidFill>
                <a:latin typeface="Arial" charset="0"/>
                <a:cs typeface="Arial" charset="0"/>
              </a:rPr>
              <a:t>2. </a:t>
            </a:r>
            <a:r>
              <a:rPr lang="hr-HR" sz="2600" dirty="0">
                <a:latin typeface="Arial" charset="0"/>
                <a:cs typeface="Arial" charset="0"/>
              </a:rPr>
              <a:t>U prethodnim rečenicama </a:t>
            </a:r>
            <a:r>
              <a:rPr lang="hr-HR" sz="2600" b="1" dirty="0">
                <a:solidFill>
                  <a:schemeClr val="accent1">
                    <a:lumMod val="75000"/>
                  </a:schemeClr>
                </a:solidFill>
                <a:latin typeface="Arial" charset="0"/>
                <a:cs typeface="Arial" charset="0"/>
              </a:rPr>
              <a:t>podcrtaj </a:t>
            </a:r>
            <a:r>
              <a:rPr lang="hr-HR" sz="2600" b="1" dirty="0">
                <a:latin typeface="Arial" charset="0"/>
                <a:cs typeface="Arial" charset="0"/>
              </a:rPr>
              <a:t>glagole</a:t>
            </a:r>
            <a:r>
              <a:rPr lang="hr-HR" sz="2600" dirty="0">
                <a:latin typeface="Arial" charset="0"/>
                <a:cs typeface="Arial" charset="0"/>
              </a:rPr>
              <a:t> i iznad svakoga kraticom </a:t>
            </a:r>
            <a:r>
              <a:rPr lang="hr-HR" sz="2600" b="1" dirty="0">
                <a:solidFill>
                  <a:schemeClr val="accent1">
                    <a:lumMod val="75000"/>
                  </a:schemeClr>
                </a:solidFill>
                <a:latin typeface="Arial" charset="0"/>
                <a:cs typeface="Arial" charset="0"/>
              </a:rPr>
              <a:t>napiši </a:t>
            </a:r>
            <a:r>
              <a:rPr lang="hr-HR" sz="2600" dirty="0">
                <a:latin typeface="Arial" charset="0"/>
                <a:cs typeface="Arial" charset="0"/>
              </a:rPr>
              <a:t>u kojemu je </a:t>
            </a:r>
            <a:r>
              <a:rPr lang="hr-HR" sz="2600" b="1" dirty="0">
                <a:latin typeface="Arial" charset="0"/>
                <a:cs typeface="Arial" charset="0"/>
              </a:rPr>
              <a:t>glagolskome obliku (vremenu)</a:t>
            </a:r>
            <a:r>
              <a:rPr lang="hr-HR" sz="2600" dirty="0">
                <a:latin typeface="Arial" charset="0"/>
                <a:cs typeface="Arial" charset="0"/>
              </a:rPr>
              <a:t>. </a:t>
            </a:r>
            <a:r>
              <a:rPr lang="hr-HR" sz="2600" b="1" dirty="0">
                <a:solidFill>
                  <a:schemeClr val="accent1">
                    <a:lumMod val="75000"/>
                  </a:schemeClr>
                </a:solidFill>
                <a:latin typeface="Arial" charset="0"/>
                <a:cs typeface="Arial" charset="0"/>
              </a:rPr>
              <a:t> </a:t>
            </a:r>
          </a:p>
          <a:p>
            <a:pPr>
              <a:spcAft>
                <a:spcPts val="1800"/>
              </a:spcAft>
              <a:buClr>
                <a:schemeClr val="accent1">
                  <a:lumMod val="75000"/>
                </a:schemeClr>
              </a:buClr>
              <a:buFont typeface="Wingdings 3" pitchFamily="18" charset="2"/>
              <a:buChar char="}"/>
              <a:defRPr/>
            </a:pPr>
            <a:r>
              <a:rPr lang="hr-HR" sz="2600" b="1" dirty="0">
                <a:solidFill>
                  <a:schemeClr val="accent1">
                    <a:lumMod val="75000"/>
                  </a:schemeClr>
                </a:solidFill>
                <a:latin typeface="Arial" charset="0"/>
                <a:cs typeface="Arial" charset="0"/>
              </a:rPr>
              <a:t>Ispiši</a:t>
            </a:r>
            <a:r>
              <a:rPr lang="hr-HR" sz="2600" dirty="0">
                <a:latin typeface="Arial" charset="0"/>
                <a:cs typeface="Arial" charset="0"/>
              </a:rPr>
              <a:t> glagole iz rečenica u infinitivu jedan ispod drugoga pa svakomu </a:t>
            </a:r>
            <a:r>
              <a:rPr lang="hr-HR" sz="2600" b="1" dirty="0">
                <a:solidFill>
                  <a:schemeClr val="accent1">
                    <a:lumMod val="75000"/>
                  </a:schemeClr>
                </a:solidFill>
                <a:latin typeface="Arial" charset="0"/>
                <a:cs typeface="Arial" charset="0"/>
              </a:rPr>
              <a:t>odredi</a:t>
            </a:r>
            <a:r>
              <a:rPr lang="hr-HR" sz="2600" dirty="0">
                <a:latin typeface="Arial" charset="0"/>
                <a:cs typeface="Arial" charset="0"/>
              </a:rPr>
              <a:t> </a:t>
            </a:r>
            <a:r>
              <a:rPr lang="hr-HR" sz="2600" b="1" dirty="0">
                <a:latin typeface="Arial" charset="0"/>
                <a:cs typeface="Arial" charset="0"/>
              </a:rPr>
              <a:t>glagolski vid i </a:t>
            </a:r>
            <a:r>
              <a:rPr lang="hr-HR" sz="2600" dirty="0">
                <a:latin typeface="Arial" charset="0"/>
                <a:cs typeface="Arial" charset="0"/>
              </a:rPr>
              <a:t>vrstu </a:t>
            </a:r>
            <a:r>
              <a:rPr lang="hr-HR" sz="2600" b="1" dirty="0">
                <a:latin typeface="Arial" charset="0"/>
                <a:cs typeface="Arial" charset="0"/>
              </a:rPr>
              <a:t>po prijelaznosti</a:t>
            </a:r>
            <a:r>
              <a:rPr lang="hr-HR" sz="2600" dirty="0">
                <a:latin typeface="Arial" charset="0"/>
                <a:cs typeface="Arial" charset="0"/>
              </a:rPr>
              <a:t>.</a:t>
            </a:r>
          </a:p>
          <a:p>
            <a:pPr>
              <a:spcAft>
                <a:spcPts val="1800"/>
              </a:spcAft>
              <a:buClr>
                <a:schemeClr val="accent1">
                  <a:lumMod val="75000"/>
                </a:schemeClr>
              </a:buClr>
              <a:defRPr/>
            </a:pPr>
            <a:r>
              <a:rPr lang="hr-HR" sz="2600" b="1" dirty="0">
                <a:solidFill>
                  <a:schemeClr val="accent1">
                    <a:lumMod val="75000"/>
                  </a:schemeClr>
                </a:solidFill>
                <a:latin typeface="Arial" charset="0"/>
                <a:cs typeface="Arial" charset="0"/>
              </a:rPr>
              <a:t>3. Odaberi </a:t>
            </a:r>
            <a:r>
              <a:rPr lang="hr-HR" sz="2600" dirty="0">
                <a:latin typeface="Arial" charset="0"/>
                <a:cs typeface="Arial" charset="0"/>
              </a:rPr>
              <a:t>jednu</a:t>
            </a:r>
            <a:r>
              <a:rPr lang="hr-HR" sz="2600" b="1" dirty="0">
                <a:solidFill>
                  <a:schemeClr val="accent1">
                    <a:lumMod val="75000"/>
                  </a:schemeClr>
                </a:solidFill>
                <a:latin typeface="Arial" charset="0"/>
                <a:cs typeface="Arial" charset="0"/>
              </a:rPr>
              <a:t> </a:t>
            </a:r>
            <a:r>
              <a:rPr lang="hr-HR" sz="2600" dirty="0">
                <a:latin typeface="Arial" charset="0"/>
                <a:cs typeface="Arial" charset="0"/>
              </a:rPr>
              <a:t>od sličica i neka to bude prva sličica tvojega stripa. </a:t>
            </a:r>
            <a:r>
              <a:rPr lang="hr-HR" sz="2600" b="1" dirty="0">
                <a:solidFill>
                  <a:schemeClr val="accent1">
                    <a:lumMod val="75000"/>
                  </a:schemeClr>
                </a:solidFill>
                <a:latin typeface="Arial" charset="0"/>
                <a:cs typeface="Arial" charset="0"/>
              </a:rPr>
              <a:t>Dodaj </a:t>
            </a:r>
            <a:r>
              <a:rPr lang="hr-HR" sz="2600" dirty="0">
                <a:latin typeface="Arial" charset="0"/>
                <a:cs typeface="Arial" charset="0"/>
              </a:rPr>
              <a:t>još koji lik i razgovor među likovima (tekst u oblačićima). </a:t>
            </a:r>
          </a:p>
          <a:p>
            <a:pPr>
              <a:spcAft>
                <a:spcPts val="1800"/>
              </a:spcAft>
              <a:buClr>
                <a:schemeClr val="accent1">
                  <a:lumMod val="75000"/>
                </a:schemeClr>
              </a:buClr>
              <a:defRPr/>
            </a:pPr>
            <a:r>
              <a:rPr lang="hr-HR" sz="2600" dirty="0">
                <a:latin typeface="Arial" charset="0"/>
                <a:cs typeface="Arial" charset="0"/>
              </a:rPr>
              <a:t>U svojemu stripu </a:t>
            </a:r>
            <a:r>
              <a:rPr lang="hr-HR" sz="2600" b="1" dirty="0">
                <a:solidFill>
                  <a:schemeClr val="accent1">
                    <a:lumMod val="75000"/>
                  </a:schemeClr>
                </a:solidFill>
                <a:latin typeface="Arial" charset="0"/>
                <a:cs typeface="Arial" charset="0"/>
              </a:rPr>
              <a:t>upotrijebi </a:t>
            </a:r>
            <a:r>
              <a:rPr lang="hr-HR" sz="2600" dirty="0">
                <a:latin typeface="Arial" charset="0"/>
                <a:cs typeface="Arial" charset="0"/>
              </a:rPr>
              <a:t>najmanje tri glagola iz prethodnoga dijela vježbe (u gl. obliku u kojemu želiš).</a:t>
            </a:r>
          </a:p>
        </p:txBody>
      </p:sp>
      <p:sp>
        <p:nvSpPr>
          <p:cNvPr id="20483" name="TextBox 5"/>
          <p:cNvSpPr txBox="1">
            <a:spLocks noChangeArrowheads="1"/>
          </p:cNvSpPr>
          <p:nvPr/>
        </p:nvSpPr>
        <p:spPr bwMode="auto">
          <a:xfrm>
            <a:off x="8358188" y="142875"/>
            <a:ext cx="500062" cy="646113"/>
          </a:xfrm>
          <a:prstGeom prst="rect">
            <a:avLst/>
          </a:prstGeom>
          <a:noFill/>
          <a:ln w="9525">
            <a:noFill/>
            <a:miter lim="800000"/>
            <a:headEnd/>
            <a:tailEnd/>
          </a:ln>
        </p:spPr>
        <p:txBody>
          <a:bodyPr>
            <a:spAutoFit/>
          </a:bodyPr>
          <a:lstStyle/>
          <a:p>
            <a:r>
              <a:rPr lang="hr-HR" sz="3600"/>
              <a:t>2</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cstate="print"/>
          <a:srcRect l="4471" r="15858"/>
          <a:stretch>
            <a:fillRect/>
          </a:stretch>
        </p:blipFill>
        <p:spPr bwMode="auto">
          <a:xfrm>
            <a:off x="0" y="347663"/>
            <a:ext cx="9144000" cy="6081712"/>
          </a:xfrm>
          <a:prstGeom prst="rect">
            <a:avLst/>
          </a:prstGeom>
          <a:noFill/>
          <a:ln w="9525">
            <a:noFill/>
            <a:miter lim="800000"/>
            <a:headEnd/>
            <a:tailEnd/>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Box 1"/>
          <p:cNvSpPr txBox="1">
            <a:spLocks noChangeArrowheads="1"/>
          </p:cNvSpPr>
          <p:nvPr/>
        </p:nvSpPr>
        <p:spPr bwMode="auto">
          <a:xfrm>
            <a:off x="500063" y="1214438"/>
            <a:ext cx="8358187" cy="1246187"/>
          </a:xfrm>
          <a:prstGeom prst="rect">
            <a:avLst/>
          </a:prstGeom>
          <a:noFill/>
          <a:ln w="9525">
            <a:noFill/>
            <a:miter lim="800000"/>
            <a:headEnd/>
            <a:tailEnd/>
          </a:ln>
        </p:spPr>
        <p:txBody>
          <a:bodyPr>
            <a:spAutoFit/>
          </a:bodyPr>
          <a:lstStyle/>
          <a:p>
            <a:pPr>
              <a:buClr>
                <a:schemeClr val="accent1">
                  <a:lumMod val="75000"/>
                </a:schemeClr>
              </a:buClr>
              <a:defRPr/>
            </a:pPr>
            <a:r>
              <a:rPr lang="hr-HR" sz="2500" b="1" dirty="0">
                <a:solidFill>
                  <a:schemeClr val="accent1">
                    <a:lumMod val="75000"/>
                  </a:schemeClr>
                </a:solidFill>
                <a:latin typeface="Arial" charset="0"/>
                <a:cs typeface="Arial" charset="0"/>
              </a:rPr>
              <a:t>1. </a:t>
            </a:r>
            <a:r>
              <a:rPr lang="hr-HR" sz="2500" dirty="0">
                <a:latin typeface="Arial" charset="0"/>
                <a:cs typeface="Arial" charset="0"/>
              </a:rPr>
              <a:t>Jesi li kad slušala/slušao šum mora iz morske školjke? </a:t>
            </a:r>
            <a:r>
              <a:rPr lang="hr-HR" sz="2500" b="1" dirty="0">
                <a:solidFill>
                  <a:schemeClr val="accent1">
                    <a:lumMod val="75000"/>
                  </a:schemeClr>
                </a:solidFill>
                <a:latin typeface="Arial" charset="0"/>
                <a:cs typeface="Arial" charset="0"/>
              </a:rPr>
              <a:t>Promotri </a:t>
            </a:r>
            <a:r>
              <a:rPr lang="hr-HR" sz="2500" dirty="0">
                <a:latin typeface="Arial" charset="0"/>
                <a:cs typeface="Arial" charset="0"/>
              </a:rPr>
              <a:t>sliku pa ulomak pjesme </a:t>
            </a:r>
            <a:r>
              <a:rPr lang="hr-HR" sz="2500" i="1" dirty="0">
                <a:latin typeface="Arial" charset="0"/>
                <a:cs typeface="Arial" charset="0"/>
              </a:rPr>
              <a:t>Školjka </a:t>
            </a:r>
            <a:r>
              <a:rPr lang="hr-HR" sz="2500" dirty="0">
                <a:latin typeface="Arial" charset="0"/>
                <a:cs typeface="Arial" charset="0"/>
              </a:rPr>
              <a:t>Stjepana Jakševca </a:t>
            </a:r>
            <a:r>
              <a:rPr lang="hr-HR" sz="2500" b="1" dirty="0">
                <a:solidFill>
                  <a:schemeClr val="accent1">
                    <a:lumMod val="75000"/>
                  </a:schemeClr>
                </a:solidFill>
                <a:latin typeface="Arial" charset="0"/>
                <a:cs typeface="Arial" charset="0"/>
              </a:rPr>
              <a:t>dopuni</a:t>
            </a:r>
            <a:r>
              <a:rPr lang="hr-HR" sz="2500" dirty="0">
                <a:latin typeface="Arial" charset="0"/>
                <a:cs typeface="Arial" charset="0"/>
              </a:rPr>
              <a:t> motivima sa slike. </a:t>
            </a:r>
          </a:p>
        </p:txBody>
      </p:sp>
      <p:pic>
        <p:nvPicPr>
          <p:cNvPr id="22531" name="Picture 3"/>
          <p:cNvPicPr>
            <a:picLocks noChangeAspect="1" noChangeArrowheads="1"/>
          </p:cNvPicPr>
          <p:nvPr/>
        </p:nvPicPr>
        <p:blipFill>
          <a:blip r:embed="rId2" cstate="print"/>
          <a:srcRect/>
          <a:stretch>
            <a:fillRect/>
          </a:stretch>
        </p:blipFill>
        <p:spPr bwMode="auto">
          <a:xfrm>
            <a:off x="285750" y="2500313"/>
            <a:ext cx="4357688" cy="4075112"/>
          </a:xfrm>
          <a:prstGeom prst="rect">
            <a:avLst/>
          </a:prstGeom>
          <a:noFill/>
          <a:ln w="9525">
            <a:noFill/>
            <a:miter lim="800000"/>
            <a:headEnd/>
            <a:tailEnd/>
          </a:ln>
        </p:spPr>
      </p:pic>
      <p:pic>
        <p:nvPicPr>
          <p:cNvPr id="22532" name="Picture 4"/>
          <p:cNvPicPr>
            <a:picLocks noChangeAspect="1" noChangeArrowheads="1"/>
          </p:cNvPicPr>
          <p:nvPr/>
        </p:nvPicPr>
        <p:blipFill>
          <a:blip r:embed="rId3" cstate="print"/>
          <a:srcRect/>
          <a:stretch>
            <a:fillRect/>
          </a:stretch>
        </p:blipFill>
        <p:spPr bwMode="auto">
          <a:xfrm>
            <a:off x="5429250" y="2428875"/>
            <a:ext cx="3786188" cy="4135438"/>
          </a:xfrm>
          <a:prstGeom prst="rect">
            <a:avLst/>
          </a:prstGeom>
          <a:noFill/>
          <a:ln w="9525">
            <a:noFill/>
            <a:miter lim="800000"/>
            <a:headEnd/>
            <a:tailEnd/>
          </a:ln>
        </p:spPr>
      </p:pic>
      <p:sp>
        <p:nvSpPr>
          <p:cNvPr id="22533" name="TextBox 5"/>
          <p:cNvSpPr txBox="1">
            <a:spLocks noChangeArrowheads="1"/>
          </p:cNvSpPr>
          <p:nvPr/>
        </p:nvSpPr>
        <p:spPr bwMode="auto">
          <a:xfrm>
            <a:off x="8358188" y="142875"/>
            <a:ext cx="500062" cy="646113"/>
          </a:xfrm>
          <a:prstGeom prst="rect">
            <a:avLst/>
          </a:prstGeom>
          <a:noFill/>
          <a:ln w="9525">
            <a:noFill/>
            <a:miter lim="800000"/>
            <a:headEnd/>
            <a:tailEnd/>
          </a:ln>
        </p:spPr>
        <p:txBody>
          <a:bodyPr>
            <a:spAutoFit/>
          </a:bodyPr>
          <a:lstStyle/>
          <a:p>
            <a:r>
              <a:rPr lang="hr-HR" sz="3600"/>
              <a:t>1</a:t>
            </a:r>
          </a:p>
        </p:txBody>
      </p:sp>
      <p:sp>
        <p:nvSpPr>
          <p:cNvPr id="7" name="Rounded Rectangle 6"/>
          <p:cNvSpPr/>
          <p:nvPr/>
        </p:nvSpPr>
        <p:spPr>
          <a:xfrm>
            <a:off x="-428625" y="0"/>
            <a:ext cx="5572125" cy="928688"/>
          </a:xfrm>
          <a:prstGeom prst="roundRect">
            <a:avLst>
              <a:gd name="adj" fmla="val 50000"/>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hr-HR" sz="3200" b="1" dirty="0">
                <a:solidFill>
                  <a:schemeClr val="bg1"/>
                </a:solidFill>
                <a:latin typeface="Arial" charset="0"/>
                <a:cs typeface="Arial" charset="0"/>
              </a:rPr>
              <a:t>VJEŽBE</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Box 1"/>
          <p:cNvSpPr txBox="1">
            <a:spLocks noChangeArrowheads="1"/>
          </p:cNvSpPr>
          <p:nvPr/>
        </p:nvSpPr>
        <p:spPr bwMode="auto">
          <a:xfrm>
            <a:off x="571500" y="714375"/>
            <a:ext cx="8286750" cy="4740275"/>
          </a:xfrm>
          <a:prstGeom prst="rect">
            <a:avLst/>
          </a:prstGeom>
          <a:noFill/>
          <a:ln w="9525">
            <a:noFill/>
            <a:miter lim="800000"/>
            <a:headEnd/>
            <a:tailEnd/>
          </a:ln>
        </p:spPr>
        <p:txBody>
          <a:bodyPr>
            <a:spAutoFit/>
          </a:bodyPr>
          <a:lstStyle/>
          <a:p>
            <a:pPr>
              <a:spcAft>
                <a:spcPts val="2400"/>
              </a:spcAft>
              <a:buClr>
                <a:schemeClr val="accent1">
                  <a:lumMod val="75000"/>
                </a:schemeClr>
              </a:buClr>
              <a:defRPr/>
            </a:pPr>
            <a:r>
              <a:rPr lang="hr-HR" sz="2800" b="1" dirty="0">
                <a:solidFill>
                  <a:schemeClr val="accent1">
                    <a:lumMod val="75000"/>
                  </a:schemeClr>
                </a:solidFill>
                <a:latin typeface="Arial" charset="0"/>
                <a:cs typeface="Arial" charset="0"/>
              </a:rPr>
              <a:t>2.</a:t>
            </a:r>
            <a:r>
              <a:rPr lang="hr-HR" sz="2400" b="1" dirty="0">
                <a:solidFill>
                  <a:schemeClr val="accent1">
                    <a:lumMod val="75000"/>
                  </a:schemeClr>
                </a:solidFill>
                <a:latin typeface="Arial" charset="0"/>
                <a:cs typeface="Arial" charset="0"/>
              </a:rPr>
              <a:t> </a:t>
            </a:r>
            <a:r>
              <a:rPr lang="hr-HR" sz="2800" dirty="0">
                <a:latin typeface="Arial" charset="0"/>
                <a:cs typeface="Arial" charset="0"/>
              </a:rPr>
              <a:t>Sažeto </a:t>
            </a:r>
            <a:r>
              <a:rPr lang="hr-HR" sz="2800" b="1" dirty="0">
                <a:solidFill>
                  <a:schemeClr val="accent1">
                    <a:lumMod val="75000"/>
                  </a:schemeClr>
                </a:solidFill>
                <a:latin typeface="Arial" charset="0"/>
                <a:cs typeface="Arial" charset="0"/>
              </a:rPr>
              <a:t>prepričaj</a:t>
            </a:r>
            <a:r>
              <a:rPr lang="hr-HR" sz="2800" dirty="0">
                <a:latin typeface="Arial" charset="0"/>
                <a:cs typeface="Arial" charset="0"/>
              </a:rPr>
              <a:t> sadržaj pjesme (slike). </a:t>
            </a:r>
          </a:p>
          <a:p>
            <a:pPr>
              <a:spcAft>
                <a:spcPts val="1800"/>
              </a:spcAft>
              <a:buClr>
                <a:schemeClr val="accent1">
                  <a:lumMod val="75000"/>
                </a:schemeClr>
              </a:buClr>
              <a:defRPr/>
            </a:pPr>
            <a:r>
              <a:rPr lang="hr-HR" sz="2800" b="1" dirty="0">
                <a:solidFill>
                  <a:schemeClr val="accent1">
                    <a:lumMod val="75000"/>
                  </a:schemeClr>
                </a:solidFill>
                <a:latin typeface="Arial" charset="0"/>
                <a:cs typeface="Arial" charset="0"/>
              </a:rPr>
              <a:t>3. Napiši</a:t>
            </a:r>
            <a:r>
              <a:rPr lang="hr-HR" sz="2800" dirty="0">
                <a:latin typeface="Arial" charset="0"/>
                <a:cs typeface="Arial" charset="0"/>
              </a:rPr>
              <a:t> kratku </a:t>
            </a:r>
            <a:r>
              <a:rPr lang="hr-HR" sz="2800" b="1" dirty="0">
                <a:latin typeface="Arial" charset="0"/>
                <a:cs typeface="Arial" charset="0"/>
              </a:rPr>
              <a:t>dramatizaciju</a:t>
            </a:r>
            <a:r>
              <a:rPr lang="hr-HR" sz="2800" dirty="0">
                <a:latin typeface="Arial" charset="0"/>
                <a:cs typeface="Arial" charset="0"/>
              </a:rPr>
              <a:t> prema prepričanoj pjesmi: </a:t>
            </a:r>
          </a:p>
          <a:p>
            <a:pPr>
              <a:spcAft>
                <a:spcPts val="1800"/>
              </a:spcAft>
              <a:defRPr/>
            </a:pPr>
            <a:r>
              <a:rPr lang="hr-HR" sz="2800" dirty="0">
                <a:solidFill>
                  <a:schemeClr val="accent1">
                    <a:lumMod val="75000"/>
                  </a:schemeClr>
                </a:solidFill>
                <a:latin typeface="Arial" charset="0"/>
                <a:cs typeface="Arial" charset="0"/>
              </a:rPr>
              <a:t>• </a:t>
            </a:r>
            <a:r>
              <a:rPr lang="hr-HR" sz="2800" b="1" dirty="0">
                <a:solidFill>
                  <a:schemeClr val="accent1">
                    <a:lumMod val="75000"/>
                  </a:schemeClr>
                </a:solidFill>
                <a:latin typeface="Arial" charset="0"/>
                <a:cs typeface="Arial" charset="0"/>
              </a:rPr>
              <a:t>zamisli</a:t>
            </a:r>
            <a:r>
              <a:rPr lang="hr-HR" sz="2800" dirty="0">
                <a:latin typeface="Arial" charset="0"/>
                <a:cs typeface="Arial" charset="0"/>
              </a:rPr>
              <a:t> razgovor </a:t>
            </a:r>
            <a:r>
              <a:rPr lang="hr-HR" sz="2800" i="1" dirty="0">
                <a:latin typeface="Arial" charset="0"/>
                <a:cs typeface="Arial" charset="0"/>
              </a:rPr>
              <a:t>dječaka, školjke i vala </a:t>
            </a:r>
            <a:r>
              <a:rPr lang="hr-HR" sz="2800" dirty="0">
                <a:latin typeface="Arial" charset="0"/>
                <a:cs typeface="Arial" charset="0"/>
              </a:rPr>
              <a:t>i </a:t>
            </a:r>
            <a:r>
              <a:rPr lang="hr-HR" sz="2800" b="1" dirty="0">
                <a:solidFill>
                  <a:schemeClr val="accent1">
                    <a:lumMod val="75000"/>
                  </a:schemeClr>
                </a:solidFill>
                <a:latin typeface="Arial" charset="0"/>
                <a:cs typeface="Arial" charset="0"/>
              </a:rPr>
              <a:t>napiši </a:t>
            </a:r>
            <a:r>
              <a:rPr lang="hr-HR" sz="2800" b="1" dirty="0">
                <a:latin typeface="Arial" charset="0"/>
                <a:cs typeface="Arial" charset="0"/>
              </a:rPr>
              <a:t>dijaloge/monologe</a:t>
            </a:r>
            <a:r>
              <a:rPr lang="hr-HR" sz="2800" dirty="0">
                <a:latin typeface="Arial" charset="0"/>
                <a:cs typeface="Arial" charset="0"/>
              </a:rPr>
              <a:t> (primjerice, neka dječak zapitkuje školjku, ona ponosna i sretna priča, a zatim dolazi val s novim vijestima...)</a:t>
            </a:r>
          </a:p>
          <a:p>
            <a:pPr>
              <a:spcAft>
                <a:spcPts val="1800"/>
              </a:spcAft>
              <a:defRPr/>
            </a:pPr>
            <a:r>
              <a:rPr lang="hr-HR" sz="2800" dirty="0">
                <a:solidFill>
                  <a:schemeClr val="accent1">
                    <a:lumMod val="75000"/>
                  </a:schemeClr>
                </a:solidFill>
                <a:latin typeface="Arial" charset="0"/>
                <a:cs typeface="Arial" charset="0"/>
              </a:rPr>
              <a:t>• </a:t>
            </a:r>
            <a:r>
              <a:rPr lang="hr-HR" sz="2800" b="1" dirty="0">
                <a:solidFill>
                  <a:schemeClr val="accent1">
                    <a:lumMod val="75000"/>
                  </a:schemeClr>
                </a:solidFill>
                <a:latin typeface="Arial" charset="0"/>
                <a:cs typeface="Arial" charset="0"/>
              </a:rPr>
              <a:t>ne zaboravi </a:t>
            </a:r>
            <a:r>
              <a:rPr lang="hr-HR" sz="2800" b="1" dirty="0">
                <a:latin typeface="Arial" charset="0"/>
                <a:cs typeface="Arial" charset="0"/>
              </a:rPr>
              <a:t>didaskalije</a:t>
            </a:r>
            <a:r>
              <a:rPr lang="hr-HR" sz="2800" dirty="0">
                <a:latin typeface="Arial" charset="0"/>
                <a:cs typeface="Arial" charset="0"/>
              </a:rPr>
              <a:t> (s opisom prostora, izgledom i kretanjem, ponašanjem likova)</a:t>
            </a:r>
            <a:r>
              <a:rPr lang="hr-HR" sz="2800" i="1" dirty="0">
                <a:latin typeface="Arial" charset="0"/>
                <a:cs typeface="Arial" charset="0"/>
              </a:rPr>
              <a:t>. </a:t>
            </a:r>
            <a:endParaRPr lang="hr-HR" sz="2800" dirty="0">
              <a:latin typeface="Arial" charset="0"/>
              <a:cs typeface="Arial" charset="0"/>
            </a:endParaRPr>
          </a:p>
        </p:txBody>
      </p:sp>
      <p:sp>
        <p:nvSpPr>
          <p:cNvPr id="23555" name="TextBox 4"/>
          <p:cNvSpPr txBox="1">
            <a:spLocks noChangeArrowheads="1"/>
          </p:cNvSpPr>
          <p:nvPr/>
        </p:nvSpPr>
        <p:spPr bwMode="auto">
          <a:xfrm>
            <a:off x="8358188" y="142875"/>
            <a:ext cx="500062" cy="646113"/>
          </a:xfrm>
          <a:prstGeom prst="rect">
            <a:avLst/>
          </a:prstGeom>
          <a:noFill/>
          <a:ln w="9525">
            <a:noFill/>
            <a:miter lim="800000"/>
            <a:headEnd/>
            <a:tailEnd/>
          </a:ln>
        </p:spPr>
        <p:txBody>
          <a:bodyPr>
            <a:spAutoFit/>
          </a:bodyPr>
          <a:lstStyle/>
          <a:p>
            <a:r>
              <a:rPr lang="hr-HR" sz="3600"/>
              <a:t>2</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12000" r="-12000"/>
          </a:stretch>
        </a:blipFill>
        <a:effectLst/>
      </p:bgPr>
    </p:bg>
    <p:spTree>
      <p:nvGrpSpPr>
        <p:cNvPr id="1" name=""/>
        <p:cNvGrpSpPr/>
        <p:nvPr/>
      </p:nvGrpSpPr>
      <p:grpSpPr>
        <a:xfrm>
          <a:off x="0" y="0"/>
          <a:ext cx="0" cy="0"/>
          <a:chOff x="0" y="0"/>
          <a:chExt cx="0" cy="0"/>
        </a:xfrm>
      </p:grpSpPr>
      <p:sp>
        <p:nvSpPr>
          <p:cNvPr id="2" name="Title 1"/>
          <p:cNvSpPr txBox="1">
            <a:spLocks/>
          </p:cNvSpPr>
          <p:nvPr/>
        </p:nvSpPr>
        <p:spPr bwMode="auto">
          <a:xfrm>
            <a:off x="6643688" y="0"/>
            <a:ext cx="2500312" cy="571500"/>
          </a:xfrm>
          <a:prstGeom prst="rect">
            <a:avLst/>
          </a:prstGeom>
          <a:noFill/>
          <a:ln w="9525">
            <a:noFill/>
            <a:miter lim="800000"/>
            <a:headEnd/>
            <a:tailEnd/>
          </a:ln>
        </p:spPr>
        <p:txBody>
          <a:bodyPr anchor="ctr"/>
          <a:lstStyle/>
          <a:p>
            <a:pPr algn="ctr" eaLnBrk="0" hangingPunct="0">
              <a:defRPr/>
            </a:pPr>
            <a:r>
              <a:rPr lang="hr-HR" sz="2800" b="1" dirty="0">
                <a:latin typeface="+mj-lt"/>
                <a:ea typeface="+mj-ea"/>
                <a:cs typeface="+mj-cs"/>
              </a:rPr>
              <a:t>7. razred</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FCC">
            <a:alpha val="59999"/>
          </a:srgbClr>
        </a:solidFill>
        <a:effectLst/>
      </p:bgPr>
    </p:bg>
    <p:spTree>
      <p:nvGrpSpPr>
        <p:cNvPr id="1" name=""/>
        <p:cNvGrpSpPr/>
        <p:nvPr/>
      </p:nvGrpSpPr>
      <p:grpSpPr>
        <a:xfrm>
          <a:off x="0" y="0"/>
          <a:ext cx="0" cy="0"/>
          <a:chOff x="0" y="0"/>
          <a:chExt cx="0" cy="0"/>
        </a:xfrm>
      </p:grpSpPr>
      <p:sp>
        <p:nvSpPr>
          <p:cNvPr id="2" name="Title 1"/>
          <p:cNvSpPr txBox="1">
            <a:spLocks/>
          </p:cNvSpPr>
          <p:nvPr/>
        </p:nvSpPr>
        <p:spPr>
          <a:xfrm>
            <a:off x="457200" y="214313"/>
            <a:ext cx="8229600" cy="6286500"/>
          </a:xfrm>
          <a:prstGeom prst="rect">
            <a:avLst/>
          </a:prstGeom>
        </p:spPr>
        <p:txBody>
          <a:bodyPr/>
          <a:lstStyle/>
          <a:p>
            <a:pPr>
              <a:spcAft>
                <a:spcPts val="1200"/>
              </a:spcAft>
              <a:defRPr/>
            </a:pPr>
            <a:r>
              <a:rPr lang="hr-HR" sz="3200" b="1" dirty="0">
                <a:latin typeface="+mj-lt"/>
                <a:ea typeface="+mj-ea"/>
                <a:cs typeface="+mj-cs"/>
              </a:rPr>
              <a:t>Dobro se dobrim vraća</a:t>
            </a:r>
            <a:br>
              <a:rPr lang="hr-HR" sz="2400" b="1" dirty="0">
                <a:latin typeface="+mj-lt"/>
                <a:ea typeface="+mj-ea"/>
                <a:cs typeface="+mj-cs"/>
              </a:rPr>
            </a:br>
            <a:br>
              <a:rPr lang="hr-HR" sz="2400" dirty="0">
                <a:latin typeface="+mj-lt"/>
                <a:ea typeface="+mj-ea"/>
                <a:cs typeface="+mj-cs"/>
              </a:rPr>
            </a:br>
            <a:r>
              <a:rPr lang="hr-HR" sz="2500" dirty="0">
                <a:latin typeface="+mj-lt"/>
                <a:ea typeface="+mj-ea"/>
                <a:cs typeface="+mj-cs"/>
              </a:rPr>
              <a:t>Toga je dana siromašni škotski seljak Fleming kao i obično radio u polju. Tako je prehranjivao svoju obitelj.</a:t>
            </a:r>
            <a:br>
              <a:rPr lang="hr-HR" sz="2500" dirty="0">
                <a:latin typeface="+mj-lt"/>
                <a:ea typeface="+mj-ea"/>
                <a:cs typeface="+mj-cs"/>
              </a:rPr>
            </a:br>
            <a:r>
              <a:rPr lang="hr-HR" sz="2500" dirty="0">
                <a:latin typeface="+mj-lt"/>
                <a:ea typeface="+mj-ea"/>
                <a:cs typeface="+mj-cs"/>
              </a:rPr>
              <a:t>U jednome trenutku iz obližnje močvare začuo je poziv u pomoć.</a:t>
            </a:r>
            <a:br>
              <a:rPr lang="hr-HR" sz="2500" dirty="0">
                <a:latin typeface="+mj-lt"/>
                <a:ea typeface="+mj-ea"/>
                <a:cs typeface="+mj-cs"/>
              </a:rPr>
            </a:br>
            <a:r>
              <a:rPr lang="hr-HR" sz="2500" dirty="0">
                <a:latin typeface="+mj-lt"/>
                <a:ea typeface="+mj-ea"/>
                <a:cs typeface="+mj-cs"/>
              </a:rPr>
              <a:t>Odbaci oruđe i brzo otrča prema močvari. Tamo je našao prestrašenoga dječaka u gustome crnome blatu do struka. Fleming ga je spasio od sigurne smrti.</a:t>
            </a:r>
            <a:br>
              <a:rPr lang="hr-HR" sz="2500" dirty="0">
                <a:latin typeface="+mj-lt"/>
                <a:ea typeface="+mj-ea"/>
                <a:cs typeface="+mj-cs"/>
              </a:rPr>
            </a:br>
            <a:r>
              <a:rPr lang="hr-HR" sz="2500" dirty="0">
                <a:latin typeface="+mj-lt"/>
                <a:ea typeface="+mj-ea"/>
                <a:cs typeface="+mj-cs"/>
              </a:rPr>
              <a:t>Sljedećega dana pred seljakovom se kućicom zaustavila otmjena kočija.</a:t>
            </a:r>
            <a:br>
              <a:rPr lang="hr-HR" sz="2500" dirty="0">
                <a:latin typeface="+mj-lt"/>
                <a:ea typeface="+mj-ea"/>
                <a:cs typeface="+mj-cs"/>
              </a:rPr>
            </a:br>
            <a:r>
              <a:rPr lang="hr-HR" sz="2500" dirty="0">
                <a:latin typeface="+mj-lt"/>
                <a:ea typeface="+mj-ea"/>
                <a:cs typeface="+mj-cs"/>
              </a:rPr>
              <a:t>Iz kočije je izišao gospodin u elegantnome odijelu i predstavivši se rekao:</a:t>
            </a:r>
            <a:br>
              <a:rPr lang="hr-HR" sz="2500" dirty="0">
                <a:latin typeface="+mj-lt"/>
                <a:ea typeface="+mj-ea"/>
                <a:cs typeface="+mj-cs"/>
              </a:rPr>
            </a:br>
            <a:r>
              <a:rPr lang="hr-HR" sz="2500" dirty="0">
                <a:latin typeface="+mj-lt"/>
                <a:ea typeface="+mj-ea"/>
                <a:cs typeface="+mj-cs"/>
              </a:rPr>
              <a:t>– Želim vam se odužiti. Spasili ste život mojemu sinu!</a:t>
            </a:r>
            <a:br>
              <a:rPr lang="hr-HR" sz="2500" dirty="0">
                <a:latin typeface="+mj-lt"/>
                <a:ea typeface="+mj-ea"/>
                <a:cs typeface="+mj-cs"/>
              </a:rPr>
            </a:br>
            <a:r>
              <a:rPr lang="hr-HR" sz="2500" dirty="0">
                <a:latin typeface="+mj-lt"/>
                <a:ea typeface="+mj-ea"/>
                <a:cs typeface="+mj-cs"/>
              </a:rPr>
              <a:t>– Ne, ne mogu za to primiti plaću. – odbio je seljak ponudu.</a:t>
            </a:r>
            <a:br>
              <a:rPr lang="hr-HR" sz="2500" dirty="0">
                <a:latin typeface="+mj-lt"/>
                <a:ea typeface="+mj-ea"/>
                <a:cs typeface="+mj-cs"/>
              </a:rPr>
            </a:br>
            <a:r>
              <a:rPr lang="hr-HR" sz="2500" dirty="0">
                <a:latin typeface="+mj-lt"/>
                <a:ea typeface="+mj-ea"/>
                <a:cs typeface="+mj-cs"/>
              </a:rPr>
              <a:t>Tada se na vratima pojavio seljakov sin.</a:t>
            </a:r>
            <a:br>
              <a:rPr lang="hr-HR" sz="2500" dirty="0">
                <a:latin typeface="+mj-lt"/>
                <a:ea typeface="+mj-ea"/>
                <a:cs typeface="+mj-cs"/>
              </a:rPr>
            </a:br>
            <a:br>
              <a:rPr lang="hr-HR" dirty="0">
                <a:latin typeface="+mj-lt"/>
                <a:ea typeface="+mj-ea"/>
                <a:cs typeface="+mj-cs"/>
              </a:rPr>
            </a:br>
            <a:endParaRPr lang="hr-HR" dirty="0">
              <a:latin typeface="+mj-lt"/>
              <a:ea typeface="+mj-ea"/>
              <a:cs typeface="+mj-cs"/>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FCC">
            <a:alpha val="59999"/>
          </a:srgbClr>
        </a:solidFill>
        <a:effectLst/>
      </p:bgPr>
    </p:bg>
    <p:spTree>
      <p:nvGrpSpPr>
        <p:cNvPr id="1" name=""/>
        <p:cNvGrpSpPr/>
        <p:nvPr/>
      </p:nvGrpSpPr>
      <p:grpSpPr>
        <a:xfrm>
          <a:off x="0" y="0"/>
          <a:ext cx="0" cy="0"/>
          <a:chOff x="0" y="0"/>
          <a:chExt cx="0" cy="0"/>
        </a:xfrm>
      </p:grpSpPr>
      <p:sp>
        <p:nvSpPr>
          <p:cNvPr id="2" name="Title 1"/>
          <p:cNvSpPr txBox="1">
            <a:spLocks/>
          </p:cNvSpPr>
          <p:nvPr/>
        </p:nvSpPr>
        <p:spPr>
          <a:xfrm>
            <a:off x="457200" y="274638"/>
            <a:ext cx="8472488" cy="6226175"/>
          </a:xfrm>
          <a:prstGeom prst="rect">
            <a:avLst/>
          </a:prstGeom>
        </p:spPr>
        <p:txBody>
          <a:bodyPr/>
          <a:lstStyle/>
          <a:p>
            <a:pPr>
              <a:spcBef>
                <a:spcPts val="1200"/>
              </a:spcBef>
              <a:defRPr/>
            </a:pPr>
            <a:r>
              <a:rPr lang="hr-HR" sz="2500" dirty="0">
                <a:latin typeface="+mj-lt"/>
                <a:ea typeface="+mj-ea"/>
                <a:cs typeface="+mj-cs"/>
              </a:rPr>
              <a:t>– Je li to vaš sin? – upitao je gospodin.</a:t>
            </a:r>
            <a:br>
              <a:rPr lang="hr-HR" sz="2500" dirty="0">
                <a:latin typeface="+mj-lt"/>
                <a:ea typeface="+mj-ea"/>
                <a:cs typeface="+mj-cs"/>
              </a:rPr>
            </a:br>
            <a:r>
              <a:rPr lang="hr-HR" sz="2500" dirty="0">
                <a:latin typeface="+mj-lt"/>
                <a:ea typeface="+mj-ea"/>
                <a:cs typeface="+mj-cs"/>
              </a:rPr>
              <a:t>– Da! – ponosno je odgovorio seljak.</a:t>
            </a:r>
            <a:br>
              <a:rPr lang="hr-HR" sz="2500" dirty="0">
                <a:latin typeface="+mj-lt"/>
                <a:ea typeface="+mj-ea"/>
                <a:cs typeface="+mj-cs"/>
              </a:rPr>
            </a:br>
            <a:r>
              <a:rPr lang="hr-HR" sz="2500" dirty="0">
                <a:latin typeface="+mj-lt"/>
                <a:ea typeface="+mj-ea"/>
                <a:cs typeface="+mj-cs"/>
              </a:rPr>
              <a:t>– Dopustite mi da ga školujem kao i svojega sina. Ako je poput vas, bez sumnje će stasati u čovjeka na kojega ćemo obojica biti ponosni.</a:t>
            </a:r>
            <a:br>
              <a:rPr lang="hr-HR" sz="2500" dirty="0">
                <a:latin typeface="+mj-lt"/>
                <a:ea typeface="+mj-ea"/>
                <a:cs typeface="+mj-cs"/>
              </a:rPr>
            </a:br>
            <a:r>
              <a:rPr lang="hr-HR" sz="2500" dirty="0">
                <a:latin typeface="+mj-lt"/>
                <a:ea typeface="+mj-ea"/>
                <a:cs typeface="+mj-cs"/>
              </a:rPr>
              <a:t>Tako je i bilo. Sir Alexander Fleming, sin seljaka Fleminga, diplomirao je </a:t>
            </a:r>
            <a:r>
              <a:rPr lang="hr-HR" sz="2400" dirty="0">
                <a:latin typeface="Calibri" pitchFamily="34" charset="0"/>
                <a:cs typeface="Calibri" pitchFamily="34" charset="0"/>
              </a:rPr>
              <a:t>na Medicinskome fakultetu sv. Marije u Londonu</a:t>
            </a:r>
            <a:r>
              <a:rPr lang="hr-HR" sz="2500" dirty="0">
                <a:latin typeface="+mj-lt"/>
                <a:ea typeface="+mj-ea"/>
                <a:cs typeface="+mj-cs"/>
              </a:rPr>
              <a:t>. Diljem svijeta postao je poznat kao izumitelj penicilina.</a:t>
            </a:r>
            <a:br>
              <a:rPr lang="hr-HR" sz="2500" dirty="0">
                <a:latin typeface="+mj-lt"/>
                <a:ea typeface="+mj-ea"/>
                <a:cs typeface="+mj-cs"/>
              </a:rPr>
            </a:br>
            <a:r>
              <a:rPr lang="hr-HR" sz="2500" dirty="0">
                <a:latin typeface="+mj-lt"/>
                <a:ea typeface="+mj-ea"/>
                <a:cs typeface="+mj-cs"/>
              </a:rPr>
              <a:t>Alexandera je školovao plemić lord Randolph Churchill. Njegov je sin sir Winston Churchill, poznati engleski političar i dobitnik Nobelove nagrade za književnost.</a:t>
            </a:r>
            <a:br>
              <a:rPr lang="hr-HR" sz="2500" dirty="0">
                <a:latin typeface="+mj-lt"/>
                <a:ea typeface="+mj-ea"/>
                <a:cs typeface="+mj-cs"/>
              </a:rPr>
            </a:br>
            <a:r>
              <a:rPr lang="hr-HR" sz="2500" dirty="0">
                <a:latin typeface="+mj-lt"/>
                <a:ea typeface="+mj-ea"/>
                <a:cs typeface="+mj-cs"/>
              </a:rPr>
              <a:t>Mnogo godina nakon događaja u močvari sir Winston Churchill obolio je od upale pluća.</a:t>
            </a:r>
            <a:br>
              <a:rPr lang="hr-HR" sz="2500" dirty="0">
                <a:latin typeface="+mj-lt"/>
                <a:ea typeface="+mj-ea"/>
                <a:cs typeface="+mj-cs"/>
              </a:rPr>
            </a:br>
            <a:r>
              <a:rPr lang="hr-HR" sz="2500" dirty="0">
                <a:latin typeface="+mj-lt"/>
                <a:ea typeface="+mj-ea"/>
                <a:cs typeface="+mj-cs"/>
              </a:rPr>
              <a:t>Opet ga je spasio jedan Fleming! Ozdravio je s pomoću penicilina.</a:t>
            </a:r>
          </a:p>
          <a:p>
            <a:pPr>
              <a:spcBef>
                <a:spcPts val="1200"/>
              </a:spcBef>
              <a:defRPr/>
            </a:pPr>
            <a:r>
              <a:rPr lang="hr-HR" sz="2000" dirty="0">
                <a:latin typeface="+mj-lt"/>
                <a:ea typeface="+mj-ea"/>
                <a:cs typeface="+mj-cs"/>
              </a:rPr>
              <a:t>(prema anegdoti iz života A. Fleminga)</a:t>
            </a:r>
            <a:endParaRPr lang="hr-HR" sz="2500" dirty="0">
              <a:latin typeface="+mj-lt"/>
              <a:ea typeface="+mj-ea"/>
              <a:cs typeface="+mj-cs"/>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
          <p:cNvSpPr txBox="1">
            <a:spLocks noChangeArrowheads="1"/>
          </p:cNvSpPr>
          <p:nvPr/>
        </p:nvSpPr>
        <p:spPr bwMode="auto">
          <a:xfrm>
            <a:off x="428625" y="1301750"/>
            <a:ext cx="8572500" cy="4894263"/>
          </a:xfrm>
          <a:prstGeom prst="rect">
            <a:avLst/>
          </a:prstGeom>
          <a:noFill/>
          <a:ln w="9525">
            <a:noFill/>
            <a:miter lim="800000"/>
            <a:headEnd/>
            <a:tailEnd/>
          </a:ln>
        </p:spPr>
        <p:txBody>
          <a:bodyPr>
            <a:spAutoFit/>
          </a:bodyPr>
          <a:lstStyle/>
          <a:p>
            <a:pPr>
              <a:spcBef>
                <a:spcPts val="2400"/>
              </a:spcBef>
              <a:buClr>
                <a:schemeClr val="accent1">
                  <a:lumMod val="75000"/>
                </a:schemeClr>
              </a:buClr>
              <a:buSzPct val="100000"/>
              <a:defRPr/>
            </a:pPr>
            <a:r>
              <a:rPr lang="hr-HR" sz="2500" b="1" dirty="0">
                <a:solidFill>
                  <a:schemeClr val="accent1">
                    <a:lumMod val="75000"/>
                  </a:schemeClr>
                </a:solidFill>
                <a:latin typeface="Arial" charset="0"/>
                <a:cs typeface="Arial" charset="0"/>
              </a:rPr>
              <a:t>1. Pročitaj </a:t>
            </a:r>
            <a:r>
              <a:rPr lang="hr-HR" sz="2500" dirty="0">
                <a:solidFill>
                  <a:schemeClr val="accent1">
                    <a:lumMod val="50000"/>
                  </a:schemeClr>
                </a:solidFill>
                <a:latin typeface="Arial" charset="0"/>
                <a:cs typeface="Arial" charset="0"/>
              </a:rPr>
              <a:t>anegdotu </a:t>
            </a:r>
            <a:r>
              <a:rPr lang="hr-HR" sz="2500" i="1" dirty="0">
                <a:solidFill>
                  <a:schemeClr val="accent1">
                    <a:lumMod val="50000"/>
                  </a:schemeClr>
                </a:solidFill>
                <a:latin typeface="Arial" charset="0"/>
                <a:cs typeface="Arial" charset="0"/>
              </a:rPr>
              <a:t>Dobro se dobrim vraća</a:t>
            </a:r>
            <a:r>
              <a:rPr lang="hr-HR" sz="2500" dirty="0">
                <a:latin typeface="Arial" charset="0"/>
                <a:cs typeface="Arial" charset="0"/>
              </a:rPr>
              <a:t>. Odmah nakon čitanja ukratko </a:t>
            </a:r>
            <a:r>
              <a:rPr lang="hr-HR" sz="2500" b="1" dirty="0">
                <a:solidFill>
                  <a:schemeClr val="accent1">
                    <a:lumMod val="75000"/>
                  </a:schemeClr>
                </a:solidFill>
                <a:latin typeface="Arial" charset="0"/>
                <a:cs typeface="Arial" charset="0"/>
              </a:rPr>
              <a:t>zapiši</a:t>
            </a:r>
            <a:r>
              <a:rPr lang="hr-HR" sz="2500" dirty="0">
                <a:latin typeface="Arial" charset="0"/>
                <a:cs typeface="Arial" charset="0"/>
              </a:rPr>
              <a:t> svoje </a:t>
            </a:r>
            <a:r>
              <a:rPr lang="hr-HR" sz="2500" b="1" dirty="0">
                <a:latin typeface="Arial" charset="0"/>
                <a:cs typeface="Arial" charset="0"/>
              </a:rPr>
              <a:t>dojmove</a:t>
            </a:r>
            <a:r>
              <a:rPr lang="hr-HR" sz="2500" dirty="0">
                <a:latin typeface="Arial" charset="0"/>
                <a:cs typeface="Arial" charset="0"/>
              </a:rPr>
              <a:t>.</a:t>
            </a:r>
          </a:p>
          <a:p>
            <a:pPr>
              <a:spcBef>
                <a:spcPts val="2400"/>
              </a:spcBef>
              <a:buClr>
                <a:schemeClr val="accent1">
                  <a:lumMod val="75000"/>
                </a:schemeClr>
              </a:buClr>
              <a:buSzPct val="100000"/>
              <a:buFont typeface="Wingdings 3" pitchFamily="18" charset="2"/>
              <a:buChar char=""/>
              <a:defRPr/>
            </a:pPr>
            <a:r>
              <a:rPr lang="hr-HR" sz="2500" b="1" dirty="0">
                <a:solidFill>
                  <a:schemeClr val="accent1">
                    <a:lumMod val="75000"/>
                  </a:schemeClr>
                </a:solidFill>
                <a:latin typeface="Arial" charset="0"/>
                <a:cs typeface="Arial" charset="0"/>
              </a:rPr>
              <a:t> </a:t>
            </a:r>
            <a:r>
              <a:rPr lang="hr-HR" sz="2500" dirty="0">
                <a:latin typeface="Arial" charset="0"/>
                <a:cs typeface="Arial" charset="0"/>
              </a:rPr>
              <a:t>Što ti je u ovome tekstu bilo neočekivano? </a:t>
            </a:r>
          </a:p>
          <a:p>
            <a:pPr>
              <a:spcBef>
                <a:spcPts val="0"/>
              </a:spcBef>
              <a:buClr>
                <a:schemeClr val="accent1">
                  <a:lumMod val="75000"/>
                </a:schemeClr>
              </a:buClr>
              <a:buSzPct val="100000"/>
              <a:defRPr/>
            </a:pPr>
            <a:r>
              <a:rPr lang="hr-HR" sz="2500" b="1" dirty="0">
                <a:solidFill>
                  <a:schemeClr val="accent1">
                    <a:lumMod val="75000"/>
                  </a:schemeClr>
                </a:solidFill>
                <a:latin typeface="Arial" charset="0"/>
                <a:cs typeface="Arial" charset="0"/>
              </a:rPr>
              <a:t>Prepiši </a:t>
            </a:r>
            <a:r>
              <a:rPr lang="hr-HR" sz="2500" b="1" dirty="0">
                <a:latin typeface="Arial" charset="0"/>
                <a:cs typeface="Arial" charset="0"/>
              </a:rPr>
              <a:t>dvije rečenice</a:t>
            </a:r>
            <a:r>
              <a:rPr lang="hr-HR" sz="2500" dirty="0">
                <a:latin typeface="Arial" charset="0"/>
                <a:cs typeface="Arial" charset="0"/>
              </a:rPr>
              <a:t> koje su te najviše iznenadile. </a:t>
            </a:r>
          </a:p>
          <a:p>
            <a:pPr>
              <a:spcBef>
                <a:spcPts val="0"/>
              </a:spcBef>
              <a:buClr>
                <a:schemeClr val="accent1">
                  <a:lumMod val="75000"/>
                </a:schemeClr>
              </a:buClr>
              <a:buSzPct val="100000"/>
              <a:defRPr/>
            </a:pPr>
            <a:r>
              <a:rPr lang="hr-HR" sz="2500" dirty="0">
                <a:latin typeface="Arial" charset="0"/>
                <a:cs typeface="Arial" charset="0"/>
              </a:rPr>
              <a:t>Usmeno </a:t>
            </a:r>
            <a:r>
              <a:rPr lang="hr-HR" sz="2500" b="1" dirty="0">
                <a:solidFill>
                  <a:schemeClr val="accent1">
                    <a:lumMod val="75000"/>
                  </a:schemeClr>
                </a:solidFill>
                <a:latin typeface="Arial" charset="0"/>
                <a:cs typeface="Arial" charset="0"/>
              </a:rPr>
              <a:t>objasni</a:t>
            </a:r>
            <a:r>
              <a:rPr lang="hr-HR" sz="2500" dirty="0">
                <a:latin typeface="Arial" charset="0"/>
                <a:cs typeface="Arial" charset="0"/>
              </a:rPr>
              <a:t> svoj izbor.</a:t>
            </a:r>
          </a:p>
          <a:p>
            <a:pPr>
              <a:spcBef>
                <a:spcPts val="2400"/>
              </a:spcBef>
              <a:buClr>
                <a:schemeClr val="accent1">
                  <a:lumMod val="75000"/>
                </a:schemeClr>
              </a:buClr>
              <a:buSzPct val="100000"/>
              <a:defRPr/>
            </a:pPr>
            <a:r>
              <a:rPr lang="hr-HR" sz="2500" b="1" dirty="0">
                <a:solidFill>
                  <a:schemeClr val="accent1">
                    <a:lumMod val="75000"/>
                  </a:schemeClr>
                </a:solidFill>
                <a:latin typeface="Arial" charset="0"/>
                <a:cs typeface="Arial" charset="0"/>
              </a:rPr>
              <a:t>2. Podcrtaj </a:t>
            </a:r>
            <a:r>
              <a:rPr lang="hr-HR" sz="2500" dirty="0">
                <a:latin typeface="Arial" charset="0"/>
                <a:cs typeface="Arial" charset="0"/>
              </a:rPr>
              <a:t>u tim dvjema rečenicama </a:t>
            </a:r>
            <a:r>
              <a:rPr lang="hr-HR" sz="2500" b="1" dirty="0">
                <a:latin typeface="Arial" charset="0"/>
                <a:cs typeface="Arial" charset="0"/>
              </a:rPr>
              <a:t>predikate i subjekte</a:t>
            </a:r>
            <a:r>
              <a:rPr lang="hr-HR" sz="2500" dirty="0">
                <a:latin typeface="Arial" charset="0"/>
                <a:cs typeface="Arial" charset="0"/>
              </a:rPr>
              <a:t>. Koliko je predikata u svakoj od tih rečenica? Kako nazivamo rečenicu koja ima samo jedan predikat?</a:t>
            </a:r>
          </a:p>
          <a:p>
            <a:pPr>
              <a:spcBef>
                <a:spcPts val="0"/>
              </a:spcBef>
              <a:buClr>
                <a:schemeClr val="accent1">
                  <a:lumMod val="75000"/>
                </a:schemeClr>
              </a:buClr>
              <a:buSzPct val="100000"/>
              <a:defRPr/>
            </a:pPr>
            <a:endParaRPr lang="hr-HR" sz="2400" dirty="0">
              <a:latin typeface="Arial" charset="0"/>
              <a:cs typeface="Arial" charset="0"/>
            </a:endParaRPr>
          </a:p>
          <a:p>
            <a:pPr>
              <a:spcBef>
                <a:spcPts val="0"/>
              </a:spcBef>
              <a:buClr>
                <a:schemeClr val="accent1">
                  <a:lumMod val="75000"/>
                </a:schemeClr>
              </a:buClr>
              <a:buSzPct val="100000"/>
              <a:defRPr/>
            </a:pPr>
            <a:r>
              <a:rPr lang="hr-HR" sz="2300" dirty="0">
                <a:latin typeface="Arial" charset="0"/>
                <a:cs typeface="Arial" charset="0"/>
              </a:rPr>
              <a:t>(Ako je koja od odabranih rečenica složena, zamijeni je nekom jednostavnom iz teksta.)</a:t>
            </a:r>
          </a:p>
        </p:txBody>
      </p:sp>
      <p:sp>
        <p:nvSpPr>
          <p:cNvPr id="27651" name="TextBox 5"/>
          <p:cNvSpPr txBox="1">
            <a:spLocks noChangeArrowheads="1"/>
          </p:cNvSpPr>
          <p:nvPr/>
        </p:nvSpPr>
        <p:spPr bwMode="auto">
          <a:xfrm>
            <a:off x="8358188" y="142875"/>
            <a:ext cx="500062" cy="646113"/>
          </a:xfrm>
          <a:prstGeom prst="rect">
            <a:avLst/>
          </a:prstGeom>
          <a:noFill/>
          <a:ln w="9525">
            <a:noFill/>
            <a:miter lim="800000"/>
            <a:headEnd/>
            <a:tailEnd/>
          </a:ln>
        </p:spPr>
        <p:txBody>
          <a:bodyPr>
            <a:spAutoFit/>
          </a:bodyPr>
          <a:lstStyle/>
          <a:p>
            <a:r>
              <a:rPr lang="hr-HR" sz="3600"/>
              <a:t>1</a:t>
            </a:r>
          </a:p>
        </p:txBody>
      </p:sp>
      <p:sp>
        <p:nvSpPr>
          <p:cNvPr id="6" name="Rounded Rectangle 5"/>
          <p:cNvSpPr/>
          <p:nvPr/>
        </p:nvSpPr>
        <p:spPr>
          <a:xfrm>
            <a:off x="-428625" y="0"/>
            <a:ext cx="5572125" cy="928688"/>
          </a:xfrm>
          <a:prstGeom prst="roundRect">
            <a:avLst>
              <a:gd name="adj" fmla="val 50000"/>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hr-HR" sz="3200" b="1" dirty="0">
                <a:solidFill>
                  <a:schemeClr val="bg1"/>
                </a:solidFill>
                <a:latin typeface="Arial" charset="0"/>
                <a:cs typeface="Arial" charset="0"/>
              </a:rPr>
              <a:t>VJEŽBE</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8625" y="785813"/>
            <a:ext cx="8286750" cy="5400675"/>
          </a:xfrm>
          <a:prstGeom prst="rect">
            <a:avLst/>
          </a:prstGeom>
        </p:spPr>
        <p:txBody>
          <a:bodyPr>
            <a:spAutoFit/>
          </a:bodyPr>
          <a:lstStyle/>
          <a:p>
            <a:pPr>
              <a:spcBef>
                <a:spcPts val="2400"/>
              </a:spcBef>
              <a:buClr>
                <a:schemeClr val="accent1">
                  <a:lumMod val="75000"/>
                </a:schemeClr>
              </a:buClr>
              <a:buSzPct val="100000"/>
              <a:buFont typeface="Wingdings 3" pitchFamily="18" charset="2"/>
              <a:buChar char=""/>
              <a:defRPr/>
            </a:pPr>
            <a:r>
              <a:rPr lang="hr-HR" sz="2400" b="1" dirty="0">
                <a:solidFill>
                  <a:schemeClr val="accent1">
                    <a:lumMod val="75000"/>
                  </a:schemeClr>
                </a:solidFill>
                <a:latin typeface="Arial" charset="0"/>
                <a:cs typeface="Arial" charset="0"/>
              </a:rPr>
              <a:t> </a:t>
            </a:r>
            <a:r>
              <a:rPr lang="hr-HR" sz="2500" b="1" dirty="0">
                <a:solidFill>
                  <a:schemeClr val="accent1">
                    <a:lumMod val="75000"/>
                  </a:schemeClr>
                </a:solidFill>
                <a:latin typeface="Arial" charset="0"/>
                <a:cs typeface="Arial" charset="0"/>
              </a:rPr>
              <a:t>Precrtaj </a:t>
            </a:r>
            <a:r>
              <a:rPr lang="hr-HR" sz="2500" dirty="0">
                <a:latin typeface="Arial" charset="0"/>
                <a:cs typeface="Arial" charset="0"/>
              </a:rPr>
              <a:t>u dvjema odabranim rečenicama sve dijelove (dopune/dodatke) koji ih čine proširenima. </a:t>
            </a:r>
          </a:p>
          <a:p>
            <a:pPr>
              <a:spcBef>
                <a:spcPts val="600"/>
              </a:spcBef>
              <a:buClr>
                <a:schemeClr val="accent1">
                  <a:lumMod val="75000"/>
                </a:schemeClr>
              </a:buClr>
              <a:buSzPct val="100000"/>
              <a:defRPr/>
            </a:pPr>
            <a:r>
              <a:rPr lang="hr-HR" sz="2500" b="1" dirty="0">
                <a:solidFill>
                  <a:schemeClr val="accent1">
                    <a:lumMod val="75000"/>
                  </a:schemeClr>
                </a:solidFill>
                <a:latin typeface="Arial" charset="0"/>
                <a:cs typeface="Arial" charset="0"/>
              </a:rPr>
              <a:t>Prepiši </a:t>
            </a:r>
            <a:r>
              <a:rPr lang="hr-HR" sz="2500" dirty="0">
                <a:latin typeface="Arial" charset="0"/>
                <a:cs typeface="Arial" charset="0"/>
              </a:rPr>
              <a:t>tako dobivene </a:t>
            </a:r>
            <a:r>
              <a:rPr lang="hr-HR" sz="2500" b="1" dirty="0">
                <a:latin typeface="Arial" charset="0"/>
                <a:cs typeface="Arial" charset="0"/>
              </a:rPr>
              <a:t>jednostavne neproširene rečenice</a:t>
            </a:r>
            <a:r>
              <a:rPr lang="hr-HR" sz="2500" dirty="0">
                <a:latin typeface="Arial" charset="0"/>
                <a:cs typeface="Arial" charset="0"/>
              </a:rPr>
              <a:t>. </a:t>
            </a:r>
          </a:p>
          <a:p>
            <a:pPr>
              <a:spcBef>
                <a:spcPts val="2400"/>
              </a:spcBef>
              <a:buClr>
                <a:schemeClr val="accent1">
                  <a:lumMod val="75000"/>
                </a:schemeClr>
              </a:buClr>
              <a:buSzPct val="100000"/>
              <a:buFont typeface="Wingdings 3" pitchFamily="18" charset="2"/>
              <a:buChar char=""/>
              <a:defRPr/>
            </a:pPr>
            <a:r>
              <a:rPr lang="hr-HR" sz="2500" b="1" dirty="0">
                <a:solidFill>
                  <a:schemeClr val="accent1">
                    <a:lumMod val="75000"/>
                  </a:schemeClr>
                </a:solidFill>
                <a:latin typeface="Arial" charset="0"/>
                <a:cs typeface="Arial" charset="0"/>
              </a:rPr>
              <a:t> </a:t>
            </a:r>
            <a:r>
              <a:rPr lang="hr-HR" sz="2500" dirty="0">
                <a:latin typeface="Arial" charset="0"/>
                <a:cs typeface="Arial" charset="0"/>
              </a:rPr>
              <a:t>Od dviju jednostavnih neproširenih rečenica </a:t>
            </a:r>
            <a:r>
              <a:rPr lang="hr-HR" sz="2500" b="1" dirty="0">
                <a:solidFill>
                  <a:schemeClr val="accent1">
                    <a:lumMod val="75000"/>
                  </a:schemeClr>
                </a:solidFill>
                <a:latin typeface="Arial" charset="0"/>
                <a:cs typeface="Arial" charset="0"/>
              </a:rPr>
              <a:t>načini </a:t>
            </a:r>
            <a:r>
              <a:rPr lang="hr-HR" sz="2500" dirty="0">
                <a:latin typeface="Arial" charset="0"/>
                <a:cs typeface="Arial" charset="0"/>
              </a:rPr>
              <a:t>proširene tako da ih proširiš raznim </a:t>
            </a:r>
            <a:r>
              <a:rPr lang="hr-HR" sz="2500" b="1" dirty="0">
                <a:latin typeface="Arial" charset="0"/>
                <a:cs typeface="Arial" charset="0"/>
              </a:rPr>
              <a:t>dopunama/</a:t>
            </a:r>
          </a:p>
          <a:p>
            <a:pPr>
              <a:spcBef>
                <a:spcPts val="0"/>
              </a:spcBef>
              <a:buClr>
                <a:schemeClr val="accent1">
                  <a:lumMod val="75000"/>
                </a:schemeClr>
              </a:buClr>
              <a:buSzPct val="100000"/>
              <a:defRPr/>
            </a:pPr>
            <a:r>
              <a:rPr lang="hr-HR" sz="2500" b="1" dirty="0">
                <a:latin typeface="Arial" charset="0"/>
                <a:cs typeface="Arial" charset="0"/>
              </a:rPr>
              <a:t>dodatcima</a:t>
            </a:r>
            <a:r>
              <a:rPr lang="hr-HR" sz="2500" dirty="0">
                <a:latin typeface="Arial" charset="0"/>
                <a:cs typeface="Arial" charset="0"/>
              </a:rPr>
              <a:t>.  </a:t>
            </a:r>
            <a:r>
              <a:rPr lang="hr-HR" sz="2500" b="1" dirty="0">
                <a:solidFill>
                  <a:schemeClr val="accent1">
                    <a:lumMod val="75000"/>
                  </a:schemeClr>
                </a:solidFill>
                <a:latin typeface="Arial" charset="0"/>
                <a:cs typeface="Arial" charset="0"/>
              </a:rPr>
              <a:t>Nastoj </a:t>
            </a:r>
            <a:r>
              <a:rPr lang="hr-HR" sz="2500" dirty="0">
                <a:latin typeface="Arial" charset="0"/>
                <a:cs typeface="Arial" charset="0"/>
              </a:rPr>
              <a:t>da rečenični dijelovi koje dodaš donose nešto </a:t>
            </a:r>
            <a:r>
              <a:rPr lang="hr-HR" sz="2500" b="1" dirty="0">
                <a:latin typeface="Arial" charset="0"/>
                <a:cs typeface="Arial" charset="0"/>
              </a:rPr>
              <a:t>neobično i neočekivano</a:t>
            </a:r>
            <a:r>
              <a:rPr lang="hr-HR" sz="2500" dirty="0">
                <a:latin typeface="Arial" charset="0"/>
                <a:cs typeface="Arial" charset="0"/>
              </a:rPr>
              <a:t>.</a:t>
            </a:r>
          </a:p>
          <a:p>
            <a:pPr>
              <a:spcBef>
                <a:spcPts val="2400"/>
              </a:spcBef>
              <a:buClr>
                <a:schemeClr val="accent1">
                  <a:lumMod val="75000"/>
                </a:schemeClr>
              </a:buClr>
              <a:buSzPct val="100000"/>
              <a:defRPr/>
            </a:pPr>
            <a:r>
              <a:rPr lang="hr-HR" sz="2500" b="1" dirty="0">
                <a:solidFill>
                  <a:schemeClr val="accent1">
                    <a:lumMod val="75000"/>
                  </a:schemeClr>
                </a:solidFill>
                <a:latin typeface="Arial" charset="0"/>
                <a:cs typeface="Arial" charset="0"/>
              </a:rPr>
              <a:t>3. Napiši </a:t>
            </a:r>
            <a:r>
              <a:rPr lang="hr-HR" sz="2500" dirty="0">
                <a:latin typeface="Arial" charset="0"/>
                <a:cs typeface="Arial" charset="0"/>
              </a:rPr>
              <a:t>najmanje</a:t>
            </a:r>
            <a:r>
              <a:rPr lang="hr-HR" sz="2500" b="1" dirty="0">
                <a:solidFill>
                  <a:schemeClr val="accent1">
                    <a:lumMod val="75000"/>
                  </a:schemeClr>
                </a:solidFill>
                <a:latin typeface="Arial" charset="0"/>
                <a:cs typeface="Arial" charset="0"/>
              </a:rPr>
              <a:t> </a:t>
            </a:r>
            <a:r>
              <a:rPr lang="hr-HR" sz="2500" b="1" dirty="0">
                <a:latin typeface="Arial" charset="0"/>
                <a:cs typeface="Arial" charset="0"/>
              </a:rPr>
              <a:t>pet argumenata </a:t>
            </a:r>
            <a:r>
              <a:rPr lang="hr-HR" sz="2500" dirty="0">
                <a:latin typeface="Arial" charset="0"/>
                <a:cs typeface="Arial" charset="0"/>
              </a:rPr>
              <a:t>kojima ćeš potkrijepiti ili osporiti tvrdnju </a:t>
            </a:r>
            <a:r>
              <a:rPr lang="hr-HR" sz="2500" i="1" dirty="0">
                <a:latin typeface="Arial" charset="0"/>
                <a:cs typeface="Arial" charset="0"/>
              </a:rPr>
              <a:t>Dobro je biti dobar i činiti dobro</a:t>
            </a:r>
            <a:r>
              <a:rPr lang="hr-HR" sz="2500" dirty="0">
                <a:latin typeface="Arial" charset="0"/>
                <a:cs typeface="Arial" charset="0"/>
              </a:rPr>
              <a:t>. </a:t>
            </a:r>
            <a:r>
              <a:rPr lang="hr-HR" sz="2500" b="1" dirty="0">
                <a:solidFill>
                  <a:schemeClr val="accent1">
                    <a:lumMod val="75000"/>
                  </a:schemeClr>
                </a:solidFill>
                <a:latin typeface="Arial" charset="0"/>
                <a:cs typeface="Arial" charset="0"/>
              </a:rPr>
              <a:t>Porazgovarajte </a:t>
            </a:r>
            <a:r>
              <a:rPr lang="hr-HR" sz="2500" dirty="0">
                <a:latin typeface="Arial" charset="0"/>
                <a:cs typeface="Arial" charset="0"/>
              </a:rPr>
              <a:t>o tome u razredu, a možete organizirati i raspravu.</a:t>
            </a:r>
          </a:p>
        </p:txBody>
      </p:sp>
      <p:sp>
        <p:nvSpPr>
          <p:cNvPr id="28675" name="TextBox 2"/>
          <p:cNvSpPr txBox="1">
            <a:spLocks noChangeArrowheads="1"/>
          </p:cNvSpPr>
          <p:nvPr/>
        </p:nvSpPr>
        <p:spPr bwMode="auto">
          <a:xfrm>
            <a:off x="8358188" y="142875"/>
            <a:ext cx="500062" cy="646113"/>
          </a:xfrm>
          <a:prstGeom prst="rect">
            <a:avLst/>
          </a:prstGeom>
          <a:noFill/>
          <a:ln w="9525">
            <a:noFill/>
            <a:miter lim="800000"/>
            <a:headEnd/>
            <a:tailEnd/>
          </a:ln>
        </p:spPr>
        <p:txBody>
          <a:bodyPr>
            <a:spAutoFit/>
          </a:bodyPr>
          <a:lstStyle/>
          <a:p>
            <a:r>
              <a:rPr lang="hr-HR" sz="3600"/>
              <a:t>2</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1"/>
          <p:cNvPicPr>
            <a:picLocks noChangeAspect="1" noChangeArrowheads="1"/>
          </p:cNvPicPr>
          <p:nvPr/>
        </p:nvPicPr>
        <p:blipFill>
          <a:blip r:embed="rId2" cstate="print"/>
          <a:srcRect/>
          <a:stretch>
            <a:fillRect/>
          </a:stretch>
        </p:blipFill>
        <p:spPr bwMode="auto">
          <a:xfrm>
            <a:off x="3857625" y="714375"/>
            <a:ext cx="5286375" cy="4533900"/>
          </a:xfrm>
          <a:prstGeom prst="rect">
            <a:avLst/>
          </a:prstGeom>
          <a:noFill/>
          <a:ln w="9525">
            <a:noFill/>
            <a:miter lim="800000"/>
            <a:headEnd/>
            <a:tailEnd/>
          </a:ln>
        </p:spPr>
      </p:pic>
      <p:sp>
        <p:nvSpPr>
          <p:cNvPr id="29699" name="Rectangle 1"/>
          <p:cNvSpPr>
            <a:spLocks noChangeArrowheads="1"/>
          </p:cNvSpPr>
          <p:nvPr/>
        </p:nvSpPr>
        <p:spPr bwMode="auto">
          <a:xfrm>
            <a:off x="500063" y="2143125"/>
            <a:ext cx="4000500" cy="2092325"/>
          </a:xfrm>
          <a:prstGeom prst="rect">
            <a:avLst/>
          </a:prstGeom>
          <a:noFill/>
          <a:ln w="9525">
            <a:noFill/>
            <a:miter lim="800000"/>
            <a:headEnd/>
            <a:tailEnd/>
          </a:ln>
        </p:spPr>
        <p:txBody>
          <a:bodyPr anchor="ctr">
            <a:spAutoFit/>
          </a:bodyPr>
          <a:lstStyle/>
          <a:p>
            <a:pPr eaLnBrk="0" hangingPunct="0"/>
            <a:r>
              <a:rPr lang="hr-HR" sz="3200"/>
              <a:t>Krezuba mačka</a:t>
            </a:r>
          </a:p>
          <a:p>
            <a:pPr eaLnBrk="0" hangingPunct="0"/>
            <a:r>
              <a:rPr lang="hr-HR" sz="3200"/>
              <a:t>grije se na zubatom</a:t>
            </a:r>
          </a:p>
          <a:p>
            <a:pPr eaLnBrk="0" hangingPunct="0"/>
            <a:r>
              <a:rPr lang="hr-HR" sz="3200"/>
              <a:t>siječanjskom suncu.</a:t>
            </a:r>
          </a:p>
          <a:p>
            <a:pPr eaLnBrk="0" hangingPunct="0">
              <a:spcBef>
                <a:spcPts val="1200"/>
              </a:spcBef>
            </a:pPr>
            <a:r>
              <a:rPr lang="hr-HR" sz="2400"/>
              <a:t>(Luko Paljetak)</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14000" b="-14000"/>
          </a:stretch>
        </a:blipFill>
        <a:effectLst/>
      </p:bgPr>
    </p:bg>
    <p:spTree>
      <p:nvGrpSpPr>
        <p:cNvPr id="1" name=""/>
        <p:cNvGrpSpPr/>
        <p:nvPr/>
      </p:nvGrpSpPr>
      <p:grpSpPr>
        <a:xfrm>
          <a:off x="0" y="0"/>
          <a:ext cx="0" cy="0"/>
          <a:chOff x="0" y="0"/>
          <a:chExt cx="0" cy="0"/>
        </a:xfrm>
      </p:grpSpPr>
      <p:sp>
        <p:nvSpPr>
          <p:cNvPr id="3074" name="Title 1"/>
          <p:cNvSpPr>
            <a:spLocks noGrp="1"/>
          </p:cNvSpPr>
          <p:nvPr>
            <p:ph type="title"/>
          </p:nvPr>
        </p:nvSpPr>
        <p:spPr>
          <a:xfrm>
            <a:off x="7143750" y="71438"/>
            <a:ext cx="2000250" cy="642937"/>
          </a:xfrm>
        </p:spPr>
        <p:txBody>
          <a:bodyPr/>
          <a:lstStyle/>
          <a:p>
            <a:pPr eaLnBrk="1" hangingPunct="1"/>
            <a:r>
              <a:rPr lang="hr-HR" sz="2800" b="1">
                <a:solidFill>
                  <a:schemeClr val="bg1"/>
                </a:solidFill>
              </a:rPr>
              <a:t>5. razred</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Box 5"/>
          <p:cNvSpPr txBox="1">
            <a:spLocks noChangeArrowheads="1"/>
          </p:cNvSpPr>
          <p:nvPr/>
        </p:nvSpPr>
        <p:spPr bwMode="auto">
          <a:xfrm>
            <a:off x="8358188" y="142875"/>
            <a:ext cx="500062" cy="646113"/>
          </a:xfrm>
          <a:prstGeom prst="rect">
            <a:avLst/>
          </a:prstGeom>
          <a:noFill/>
          <a:ln w="9525">
            <a:noFill/>
            <a:miter lim="800000"/>
            <a:headEnd/>
            <a:tailEnd/>
          </a:ln>
        </p:spPr>
        <p:txBody>
          <a:bodyPr>
            <a:spAutoFit/>
          </a:bodyPr>
          <a:lstStyle/>
          <a:p>
            <a:r>
              <a:rPr lang="hr-HR" sz="3600"/>
              <a:t>1</a:t>
            </a:r>
          </a:p>
        </p:txBody>
      </p:sp>
      <p:pic>
        <p:nvPicPr>
          <p:cNvPr id="30723" name="Picture 2"/>
          <p:cNvPicPr>
            <a:picLocks noChangeAspect="1" noChangeArrowheads="1"/>
          </p:cNvPicPr>
          <p:nvPr/>
        </p:nvPicPr>
        <p:blipFill>
          <a:blip r:embed="rId2" cstate="print"/>
          <a:srcRect/>
          <a:stretch>
            <a:fillRect/>
          </a:stretch>
        </p:blipFill>
        <p:spPr bwMode="auto">
          <a:xfrm>
            <a:off x="2643188" y="1643063"/>
            <a:ext cx="428625" cy="314325"/>
          </a:xfrm>
          <a:prstGeom prst="rect">
            <a:avLst/>
          </a:prstGeom>
          <a:noFill/>
          <a:ln w="9525">
            <a:noFill/>
            <a:miter lim="800000"/>
            <a:headEnd/>
            <a:tailEnd/>
          </a:ln>
        </p:spPr>
      </p:pic>
      <p:sp>
        <p:nvSpPr>
          <p:cNvPr id="6" name="Rounded Rectangle 5"/>
          <p:cNvSpPr/>
          <p:nvPr/>
        </p:nvSpPr>
        <p:spPr>
          <a:xfrm>
            <a:off x="-428625" y="0"/>
            <a:ext cx="5572125" cy="928688"/>
          </a:xfrm>
          <a:prstGeom prst="roundRect">
            <a:avLst>
              <a:gd name="adj" fmla="val 50000"/>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hr-HR" sz="3200" b="1" dirty="0">
                <a:solidFill>
                  <a:schemeClr val="bg1"/>
                </a:solidFill>
                <a:latin typeface="Arial" charset="0"/>
                <a:cs typeface="Arial" charset="0"/>
              </a:rPr>
              <a:t>VJEŽBE</a:t>
            </a:r>
          </a:p>
        </p:txBody>
      </p:sp>
      <p:sp>
        <p:nvSpPr>
          <p:cNvPr id="7" name="TextBox 1"/>
          <p:cNvSpPr txBox="1">
            <a:spLocks noChangeArrowheads="1"/>
          </p:cNvSpPr>
          <p:nvPr/>
        </p:nvSpPr>
        <p:spPr bwMode="auto">
          <a:xfrm>
            <a:off x="357188" y="1214438"/>
            <a:ext cx="8429625" cy="4862512"/>
          </a:xfrm>
          <a:prstGeom prst="rect">
            <a:avLst/>
          </a:prstGeom>
          <a:noFill/>
          <a:ln w="9525">
            <a:noFill/>
            <a:miter lim="800000"/>
            <a:headEnd/>
            <a:tailEnd/>
          </a:ln>
        </p:spPr>
        <p:txBody>
          <a:bodyPr>
            <a:spAutoFit/>
          </a:bodyPr>
          <a:lstStyle/>
          <a:p>
            <a:pPr>
              <a:spcAft>
                <a:spcPts val="0"/>
              </a:spcAft>
              <a:buClr>
                <a:schemeClr val="accent1">
                  <a:lumMod val="75000"/>
                </a:schemeClr>
              </a:buClr>
              <a:defRPr/>
            </a:pPr>
            <a:r>
              <a:rPr lang="hr-HR" sz="2500" b="1" dirty="0">
                <a:solidFill>
                  <a:schemeClr val="accent1">
                    <a:lumMod val="75000"/>
                  </a:schemeClr>
                </a:solidFill>
                <a:latin typeface="Arial" charset="0"/>
                <a:cs typeface="Arial" charset="0"/>
              </a:rPr>
              <a:t>1. Prisjeti se</a:t>
            </a:r>
            <a:r>
              <a:rPr lang="hr-HR" sz="2500" dirty="0">
                <a:latin typeface="Arial" charset="0"/>
                <a:cs typeface="Arial" charset="0"/>
              </a:rPr>
              <a:t> obilježja haikua.</a:t>
            </a:r>
          </a:p>
          <a:p>
            <a:pPr>
              <a:defRPr/>
            </a:pPr>
            <a:r>
              <a:rPr lang="hr-HR" sz="2400" dirty="0"/>
              <a:t>Riječ </a:t>
            </a:r>
            <a:r>
              <a:rPr lang="hr-HR" sz="2400" i="1" dirty="0"/>
              <a:t>haiku </a:t>
            </a:r>
            <a:r>
              <a:rPr lang="hr-HR" sz="2400" dirty="0"/>
              <a:t>(jap.	– </a:t>
            </a:r>
            <a:r>
              <a:rPr lang="hr-HR" sz="2400" i="1" dirty="0"/>
              <a:t>haikai</a:t>
            </a:r>
            <a:r>
              <a:rPr lang="hr-HR" sz="2400" dirty="0"/>
              <a:t>: doskočica, šala + </a:t>
            </a:r>
            <a:r>
              <a:rPr lang="hr-HR" sz="2400" i="1" dirty="0"/>
              <a:t>ku</a:t>
            </a:r>
            <a:r>
              <a:rPr lang="hr-HR" sz="2400" dirty="0"/>
              <a:t>: kitica) na hrvatskome bi jeziku značila </a:t>
            </a:r>
            <a:r>
              <a:rPr lang="hr-HR" sz="2400" i="1" dirty="0"/>
              <a:t>smiješna, šaljiva kitica (strofa).</a:t>
            </a:r>
            <a:endParaRPr lang="hr-HR" sz="2500" dirty="0">
              <a:latin typeface="Arial" charset="0"/>
              <a:cs typeface="Arial" charset="0"/>
            </a:endParaRPr>
          </a:p>
          <a:p>
            <a:pPr>
              <a:spcBef>
                <a:spcPts val="1800"/>
              </a:spcBef>
              <a:buClr>
                <a:schemeClr val="accent1">
                  <a:lumMod val="75000"/>
                </a:schemeClr>
              </a:buClr>
              <a:buFont typeface="Wingdings 3" pitchFamily="18" charset="2"/>
              <a:buChar char="}"/>
              <a:defRPr/>
            </a:pPr>
            <a:r>
              <a:rPr lang="hr-HR" sz="2400" dirty="0">
                <a:latin typeface="Arial" charset="0"/>
                <a:cs typeface="Arial" charset="0"/>
              </a:rPr>
              <a:t> Pročitaj haiku-pjesmu Luke Paljetka. Što je u njoj smiješno i neočekivano? Otkrij čime je pjesnik postigao duhovitost. </a:t>
            </a:r>
          </a:p>
          <a:p>
            <a:pPr>
              <a:spcBef>
                <a:spcPts val="1800"/>
              </a:spcBef>
              <a:buClr>
                <a:schemeClr val="accent1">
                  <a:lumMod val="75000"/>
                </a:schemeClr>
              </a:buClr>
              <a:defRPr/>
            </a:pPr>
            <a:r>
              <a:rPr lang="hr-HR" sz="2400" b="1" dirty="0">
                <a:solidFill>
                  <a:schemeClr val="accent1">
                    <a:lumMod val="75000"/>
                  </a:schemeClr>
                </a:solidFill>
                <a:latin typeface="Arial" charset="0"/>
                <a:cs typeface="Arial" charset="0"/>
              </a:rPr>
              <a:t>2. Pronađi </a:t>
            </a:r>
            <a:r>
              <a:rPr lang="hr-HR" sz="2400" dirty="0">
                <a:latin typeface="Arial" charset="0"/>
                <a:cs typeface="Arial" charset="0"/>
              </a:rPr>
              <a:t>i </a:t>
            </a:r>
            <a:r>
              <a:rPr lang="hr-HR" sz="2400" b="1" dirty="0">
                <a:solidFill>
                  <a:schemeClr val="accent1">
                    <a:lumMod val="75000"/>
                  </a:schemeClr>
                </a:solidFill>
                <a:latin typeface="Arial" charset="0"/>
                <a:cs typeface="Arial" charset="0"/>
              </a:rPr>
              <a:t>prepiši</a:t>
            </a:r>
            <a:r>
              <a:rPr lang="hr-HR" sz="2400" dirty="0">
                <a:latin typeface="Arial" charset="0"/>
                <a:cs typeface="Arial" charset="0"/>
              </a:rPr>
              <a:t> </a:t>
            </a:r>
            <a:r>
              <a:rPr lang="hr-HR" sz="2400" b="1" dirty="0">
                <a:latin typeface="Arial" charset="0"/>
                <a:cs typeface="Arial" charset="0"/>
              </a:rPr>
              <a:t>pridjeve</a:t>
            </a:r>
            <a:r>
              <a:rPr lang="hr-HR" sz="2400" dirty="0">
                <a:latin typeface="Arial" charset="0"/>
                <a:cs typeface="Arial" charset="0"/>
              </a:rPr>
              <a:t> (epitete) čija su značenja </a:t>
            </a:r>
            <a:r>
              <a:rPr lang="hr-HR" sz="2400" b="1" dirty="0">
                <a:latin typeface="Arial" charset="0"/>
                <a:cs typeface="Arial" charset="0"/>
              </a:rPr>
              <a:t>u suprotnosti </a:t>
            </a:r>
            <a:r>
              <a:rPr lang="hr-HR" sz="2400" dirty="0">
                <a:latin typeface="Arial" charset="0"/>
                <a:cs typeface="Arial" charset="0"/>
              </a:rPr>
              <a:t>(primjer kontrasta). Koji je od tih dvaju pridjeva </a:t>
            </a:r>
            <a:r>
              <a:rPr lang="hr-HR" sz="2400" b="1" dirty="0">
                <a:latin typeface="Arial" charset="0"/>
                <a:cs typeface="Arial" charset="0"/>
              </a:rPr>
              <a:t>u prenesenome značenju </a:t>
            </a:r>
            <a:r>
              <a:rPr lang="hr-HR" sz="2400" dirty="0">
                <a:latin typeface="Arial" charset="0"/>
                <a:cs typeface="Arial" charset="0"/>
              </a:rPr>
              <a:t>(metaforički epitet)? </a:t>
            </a:r>
          </a:p>
          <a:p>
            <a:pPr>
              <a:spcBef>
                <a:spcPts val="1800"/>
              </a:spcBef>
              <a:buClr>
                <a:schemeClr val="accent1">
                  <a:lumMod val="75000"/>
                </a:schemeClr>
              </a:buClr>
              <a:defRPr/>
            </a:pPr>
            <a:r>
              <a:rPr lang="hr-HR" sz="2400" b="1" dirty="0">
                <a:solidFill>
                  <a:schemeClr val="accent1">
                    <a:lumMod val="75000"/>
                  </a:schemeClr>
                </a:solidFill>
                <a:latin typeface="Arial" charset="0"/>
                <a:cs typeface="Arial" charset="0"/>
              </a:rPr>
              <a:t>3. Pronađi</a:t>
            </a:r>
            <a:r>
              <a:rPr lang="hr-HR" sz="2400" dirty="0">
                <a:latin typeface="Arial" charset="0"/>
                <a:cs typeface="Arial" charset="0"/>
              </a:rPr>
              <a:t> u pjesmi i </a:t>
            </a:r>
            <a:r>
              <a:rPr lang="hr-HR" sz="2400" b="1" dirty="0">
                <a:solidFill>
                  <a:schemeClr val="accent1">
                    <a:lumMod val="75000"/>
                  </a:schemeClr>
                </a:solidFill>
                <a:latin typeface="Arial" charset="0"/>
                <a:cs typeface="Arial" charset="0"/>
              </a:rPr>
              <a:t>usporedi</a:t>
            </a:r>
            <a:r>
              <a:rPr lang="hr-HR" sz="2400" dirty="0">
                <a:latin typeface="Arial" charset="0"/>
                <a:cs typeface="Arial" charset="0"/>
              </a:rPr>
              <a:t> dvije riječi koje u sebi imaju </a:t>
            </a:r>
            <a:r>
              <a:rPr lang="hr-HR" sz="2400" i="1" dirty="0">
                <a:latin typeface="Arial" charset="0"/>
                <a:cs typeface="Arial" charset="0"/>
              </a:rPr>
              <a:t>ije</a:t>
            </a:r>
            <a:r>
              <a:rPr lang="hr-HR" sz="2400" dirty="0">
                <a:latin typeface="Arial" charset="0"/>
                <a:cs typeface="Arial" charset="0"/>
              </a:rPr>
              <a:t>. U kojoj je od njih </a:t>
            </a:r>
            <a:r>
              <a:rPr lang="hr-HR" sz="2400" i="1" dirty="0">
                <a:latin typeface="Arial" charset="0"/>
                <a:cs typeface="Arial" charset="0"/>
              </a:rPr>
              <a:t>ije</a:t>
            </a:r>
            <a:r>
              <a:rPr lang="hr-HR" sz="2400" dirty="0">
                <a:latin typeface="Arial" charset="0"/>
                <a:cs typeface="Arial" charset="0"/>
              </a:rPr>
              <a:t> troslov (ostvaraj jata), a u kojoj niz triju glasova?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Box 1"/>
          <p:cNvSpPr txBox="1">
            <a:spLocks noChangeArrowheads="1"/>
          </p:cNvSpPr>
          <p:nvPr/>
        </p:nvSpPr>
        <p:spPr bwMode="auto">
          <a:xfrm>
            <a:off x="285750" y="534988"/>
            <a:ext cx="8358188" cy="6202362"/>
          </a:xfrm>
          <a:prstGeom prst="rect">
            <a:avLst/>
          </a:prstGeom>
          <a:noFill/>
          <a:ln w="9525">
            <a:noFill/>
            <a:miter lim="800000"/>
            <a:headEnd/>
            <a:tailEnd/>
          </a:ln>
        </p:spPr>
        <p:txBody>
          <a:bodyPr>
            <a:spAutoFit/>
          </a:bodyPr>
          <a:lstStyle/>
          <a:p>
            <a:pPr>
              <a:spcAft>
                <a:spcPts val="1800"/>
              </a:spcAft>
              <a:buClr>
                <a:schemeClr val="accent1">
                  <a:lumMod val="75000"/>
                </a:schemeClr>
              </a:buClr>
              <a:defRPr/>
            </a:pPr>
            <a:r>
              <a:rPr lang="hr-HR" sz="2400" b="1" dirty="0">
                <a:solidFill>
                  <a:schemeClr val="accent1">
                    <a:lumMod val="75000"/>
                  </a:schemeClr>
                </a:solidFill>
                <a:latin typeface="Arial" charset="0"/>
                <a:cs typeface="Arial" charset="0"/>
              </a:rPr>
              <a:t>4. </a:t>
            </a:r>
            <a:r>
              <a:rPr lang="pl-PL" sz="2400" dirty="0">
                <a:latin typeface="Arial" charset="0"/>
                <a:cs typeface="Arial" charset="0"/>
              </a:rPr>
              <a:t>Znaš li koliko je obično glagola u haiku pjesmi? Koliko je glagola u ovoj haiku pjesmi?</a:t>
            </a:r>
          </a:p>
          <a:p>
            <a:pPr>
              <a:spcAft>
                <a:spcPts val="0"/>
              </a:spcAft>
              <a:buClr>
                <a:schemeClr val="accent1">
                  <a:lumMod val="75000"/>
                </a:schemeClr>
              </a:buClr>
              <a:buFont typeface="Wingdings 3" pitchFamily="18" charset="2"/>
              <a:buChar char="}"/>
              <a:defRPr/>
            </a:pPr>
            <a:r>
              <a:rPr lang="hr-HR" sz="2400" b="1" dirty="0">
                <a:solidFill>
                  <a:schemeClr val="accent1">
                    <a:lumMod val="75000"/>
                  </a:schemeClr>
                </a:solidFill>
                <a:latin typeface="Arial" charset="0"/>
                <a:cs typeface="Arial" charset="0"/>
              </a:rPr>
              <a:t> Prepiši </a:t>
            </a:r>
            <a:r>
              <a:rPr lang="hr-HR" sz="2400" dirty="0">
                <a:latin typeface="Arial" charset="0"/>
                <a:cs typeface="Arial" charset="0"/>
              </a:rPr>
              <a:t>pjesmu u jednome retku, kao rečenicu. </a:t>
            </a:r>
          </a:p>
          <a:p>
            <a:pPr>
              <a:spcAft>
                <a:spcPts val="0"/>
              </a:spcAft>
              <a:buClr>
                <a:schemeClr val="accent1">
                  <a:lumMod val="75000"/>
                </a:schemeClr>
              </a:buClr>
              <a:defRPr/>
            </a:pPr>
            <a:r>
              <a:rPr lang="hr-HR" sz="2400" b="1" dirty="0">
                <a:solidFill>
                  <a:schemeClr val="accent1">
                    <a:lumMod val="75000"/>
                  </a:schemeClr>
                </a:solidFill>
                <a:latin typeface="Arial" charset="0"/>
                <a:cs typeface="Arial" charset="0"/>
              </a:rPr>
              <a:t>Podcrtaj</a:t>
            </a:r>
            <a:r>
              <a:rPr lang="hr-HR" sz="2400" dirty="0">
                <a:latin typeface="Arial" charset="0"/>
                <a:cs typeface="Arial" charset="0"/>
              </a:rPr>
              <a:t> i </a:t>
            </a:r>
            <a:r>
              <a:rPr lang="hr-HR" sz="2400" b="1" dirty="0">
                <a:solidFill>
                  <a:schemeClr val="accent1">
                    <a:lumMod val="75000"/>
                  </a:schemeClr>
                </a:solidFill>
                <a:latin typeface="Arial" charset="0"/>
                <a:cs typeface="Arial" charset="0"/>
              </a:rPr>
              <a:t>označi</a:t>
            </a:r>
            <a:r>
              <a:rPr lang="hr-HR" sz="2400" dirty="0">
                <a:latin typeface="Arial" charset="0"/>
                <a:cs typeface="Arial" charset="0"/>
              </a:rPr>
              <a:t> u njoj sve </a:t>
            </a:r>
            <a:r>
              <a:rPr lang="hr-HR" sz="2400" b="1" dirty="0">
                <a:latin typeface="Arial" charset="0"/>
                <a:cs typeface="Arial" charset="0"/>
              </a:rPr>
              <a:t>rečenične dijelove</a:t>
            </a:r>
            <a:r>
              <a:rPr lang="hr-HR" sz="2400" dirty="0">
                <a:latin typeface="Arial" charset="0"/>
                <a:cs typeface="Arial" charset="0"/>
              </a:rPr>
              <a:t>. </a:t>
            </a:r>
          </a:p>
          <a:p>
            <a:pPr>
              <a:spcAft>
                <a:spcPts val="1800"/>
              </a:spcAft>
              <a:buClr>
                <a:schemeClr val="accent1">
                  <a:lumMod val="75000"/>
                </a:schemeClr>
              </a:buClr>
              <a:defRPr/>
            </a:pPr>
            <a:r>
              <a:rPr lang="hr-HR" sz="2400" dirty="0">
                <a:latin typeface="Arial" charset="0"/>
                <a:cs typeface="Arial" charset="0"/>
              </a:rPr>
              <a:t>Kakva je ta rečenica </a:t>
            </a:r>
            <a:r>
              <a:rPr lang="hr-HR" sz="2400" b="1" dirty="0">
                <a:latin typeface="Arial" charset="0"/>
                <a:cs typeface="Arial" charset="0"/>
              </a:rPr>
              <a:t>po sastavu</a:t>
            </a:r>
            <a:r>
              <a:rPr lang="hr-HR" sz="2400" dirty="0">
                <a:latin typeface="Arial" charset="0"/>
                <a:cs typeface="Arial" charset="0"/>
              </a:rPr>
              <a:t>?</a:t>
            </a:r>
            <a:r>
              <a:rPr lang="hr-HR" sz="2400" dirty="0"/>
              <a:t> </a:t>
            </a:r>
          </a:p>
          <a:p>
            <a:pPr>
              <a:spcAft>
                <a:spcPts val="600"/>
              </a:spcAft>
              <a:buClr>
                <a:schemeClr val="accent1">
                  <a:lumMod val="75000"/>
                </a:schemeClr>
              </a:buClr>
              <a:defRPr/>
            </a:pPr>
            <a:r>
              <a:rPr lang="hr-HR" sz="2400" b="1" dirty="0">
                <a:solidFill>
                  <a:schemeClr val="accent1">
                    <a:lumMod val="75000"/>
                  </a:schemeClr>
                </a:solidFill>
              </a:rPr>
              <a:t>5. </a:t>
            </a:r>
            <a:r>
              <a:rPr lang="hr-HR" sz="2400" dirty="0">
                <a:latin typeface="Arial" charset="0"/>
                <a:cs typeface="Arial" charset="0"/>
              </a:rPr>
              <a:t>Zadanu jednostavnu neproširenu rečenicu </a:t>
            </a:r>
            <a:r>
              <a:rPr lang="hr-HR" sz="2400" b="1" dirty="0">
                <a:solidFill>
                  <a:schemeClr val="accent1">
                    <a:lumMod val="75000"/>
                  </a:schemeClr>
                </a:solidFill>
                <a:latin typeface="Arial" charset="0"/>
                <a:cs typeface="Arial" charset="0"/>
              </a:rPr>
              <a:t>proširi </a:t>
            </a:r>
            <a:r>
              <a:rPr lang="hr-HR" sz="2400" dirty="0">
                <a:latin typeface="Arial" charset="0"/>
                <a:cs typeface="Arial" charset="0"/>
              </a:rPr>
              <a:t>dopunama/dodatcima koji će je učiniti duhovitom i </a:t>
            </a:r>
            <a:r>
              <a:rPr lang="hr-HR" sz="2400" b="1" dirty="0">
                <a:solidFill>
                  <a:schemeClr val="accent1">
                    <a:lumMod val="75000"/>
                  </a:schemeClr>
                </a:solidFill>
                <a:latin typeface="Arial" charset="0"/>
                <a:cs typeface="Arial" charset="0"/>
              </a:rPr>
              <a:t>napiši</a:t>
            </a:r>
            <a:r>
              <a:rPr lang="hr-HR" sz="2400" dirty="0">
                <a:latin typeface="Arial" charset="0"/>
                <a:cs typeface="Arial" charset="0"/>
              </a:rPr>
              <a:t> je u obliku haikua. </a:t>
            </a:r>
            <a:r>
              <a:rPr lang="hr-HR" sz="2400" cap="small" dirty="0">
                <a:latin typeface="Arial" charset="0"/>
                <a:cs typeface="Arial" charset="0"/>
              </a:rPr>
              <a:t>rečenica</a:t>
            </a:r>
            <a:r>
              <a:rPr lang="hr-HR" sz="2400" dirty="0">
                <a:latin typeface="Arial" charset="0"/>
                <a:cs typeface="Arial" charset="0"/>
              </a:rPr>
              <a:t>: </a:t>
            </a:r>
            <a:r>
              <a:rPr lang="hr-HR" sz="2400" i="1" dirty="0">
                <a:latin typeface="Arial" charset="0"/>
                <a:cs typeface="Arial" charset="0"/>
              </a:rPr>
              <a:t>Puran trči.</a:t>
            </a:r>
          </a:p>
          <a:p>
            <a:pPr>
              <a:spcAft>
                <a:spcPts val="2400"/>
              </a:spcAft>
              <a:buClr>
                <a:schemeClr val="accent1">
                  <a:lumMod val="75000"/>
                </a:schemeClr>
              </a:buClr>
              <a:defRPr/>
            </a:pPr>
            <a:r>
              <a:rPr lang="hr-HR" sz="2400" dirty="0">
                <a:latin typeface="Arial" charset="0"/>
                <a:cs typeface="Arial" charset="0"/>
              </a:rPr>
              <a:t>U proširenoj rečenici </a:t>
            </a:r>
            <a:r>
              <a:rPr lang="hr-HR" sz="2400" b="1" dirty="0">
                <a:solidFill>
                  <a:schemeClr val="accent1">
                    <a:lumMod val="75000"/>
                  </a:schemeClr>
                </a:solidFill>
                <a:latin typeface="Arial" charset="0"/>
                <a:cs typeface="Arial" charset="0"/>
              </a:rPr>
              <a:t>odredi</a:t>
            </a:r>
            <a:r>
              <a:rPr lang="hr-HR" sz="2400" dirty="0">
                <a:latin typeface="Arial" charset="0"/>
                <a:cs typeface="Arial" charset="0"/>
              </a:rPr>
              <a:t> </a:t>
            </a:r>
            <a:r>
              <a:rPr lang="hr-HR" sz="2400" b="1" dirty="0">
                <a:latin typeface="Arial" charset="0"/>
                <a:cs typeface="Arial" charset="0"/>
              </a:rPr>
              <a:t>službu riječi</a:t>
            </a:r>
            <a:r>
              <a:rPr lang="hr-HR" sz="2400" dirty="0">
                <a:latin typeface="Arial" charset="0"/>
                <a:cs typeface="Arial" charset="0"/>
              </a:rPr>
              <a:t>.</a:t>
            </a:r>
          </a:p>
          <a:p>
            <a:pPr>
              <a:spcAft>
                <a:spcPts val="1800"/>
              </a:spcAft>
              <a:buClr>
                <a:schemeClr val="accent1">
                  <a:lumMod val="75000"/>
                </a:schemeClr>
              </a:buClr>
              <a:defRPr/>
            </a:pPr>
            <a:r>
              <a:rPr lang="hr-HR" sz="2400" b="1" dirty="0">
                <a:solidFill>
                  <a:schemeClr val="accent1">
                    <a:lumMod val="75000"/>
                  </a:schemeClr>
                </a:solidFill>
                <a:latin typeface="Arial" charset="0"/>
                <a:cs typeface="Arial" charset="0"/>
              </a:rPr>
              <a:t>6. </a:t>
            </a:r>
            <a:r>
              <a:rPr lang="hr-HR" sz="2400" b="1" dirty="0">
                <a:solidFill>
                  <a:schemeClr val="accent1">
                    <a:lumMod val="75000"/>
                  </a:schemeClr>
                </a:solidFill>
              </a:rPr>
              <a:t>Izreci</a:t>
            </a:r>
            <a:r>
              <a:rPr lang="hr-HR" sz="2400" dirty="0"/>
              <a:t> radnju u rečenici iz Paljetkove pjesme </a:t>
            </a:r>
            <a:r>
              <a:rPr lang="hr-HR" sz="2400" b="1" dirty="0"/>
              <a:t>perfektom</a:t>
            </a:r>
            <a:r>
              <a:rPr lang="hr-HR" sz="2400" dirty="0"/>
              <a:t>. Kako nazivamo takav perfekt?</a:t>
            </a:r>
          </a:p>
          <a:p>
            <a:pPr>
              <a:spcAft>
                <a:spcPts val="1800"/>
              </a:spcAft>
              <a:buClr>
                <a:schemeClr val="accent1">
                  <a:lumMod val="75000"/>
                </a:schemeClr>
              </a:buClr>
              <a:buFont typeface="Wingdings 3" pitchFamily="18" charset="2"/>
              <a:buChar char="}"/>
              <a:defRPr/>
            </a:pPr>
            <a:r>
              <a:rPr lang="hr-HR" sz="2400" dirty="0"/>
              <a:t> Neka ta rečenica (u perfektu) bude prva rečenica tvoje </a:t>
            </a:r>
            <a:r>
              <a:rPr lang="hr-HR" sz="2400" b="1" dirty="0"/>
              <a:t>kratke šaljive priče</a:t>
            </a:r>
            <a:r>
              <a:rPr lang="hr-HR" sz="2400" dirty="0"/>
              <a:t>.</a:t>
            </a:r>
            <a:endParaRPr lang="hr-HR" sz="2400" dirty="0">
              <a:latin typeface="Arial" charset="0"/>
              <a:cs typeface="Arial" charset="0"/>
            </a:endParaRPr>
          </a:p>
        </p:txBody>
      </p:sp>
      <p:sp>
        <p:nvSpPr>
          <p:cNvPr id="31747" name="TextBox 5"/>
          <p:cNvSpPr txBox="1">
            <a:spLocks noChangeArrowheads="1"/>
          </p:cNvSpPr>
          <p:nvPr/>
        </p:nvSpPr>
        <p:spPr bwMode="auto">
          <a:xfrm>
            <a:off x="8358188" y="0"/>
            <a:ext cx="500062" cy="646113"/>
          </a:xfrm>
          <a:prstGeom prst="rect">
            <a:avLst/>
          </a:prstGeom>
          <a:noFill/>
          <a:ln w="9525">
            <a:noFill/>
            <a:miter lim="800000"/>
            <a:headEnd/>
            <a:tailEnd/>
          </a:ln>
        </p:spPr>
        <p:txBody>
          <a:bodyPr>
            <a:spAutoFit/>
          </a:bodyPr>
          <a:lstStyle/>
          <a:p>
            <a:r>
              <a:rPr lang="hr-HR" sz="3600"/>
              <a:t>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D:\ELA\PROFIL\NOVE_RIJEČI_HRVATSKE\PO_RAZREDIMA\SVE_SLIKE_UDZBENIK_VR\NARUDZBA RIJECI HRVATSKE 7, 28.06\NARUDŽBA RIJEČI HRVATSKE 7, 28.06.2013\RIJECI HRVATSKE 7-1 Folder\155439372_5.tif"/>
          <p:cNvPicPr>
            <a:picLocks noChangeAspect="1" noChangeArrowheads="1"/>
          </p:cNvPicPr>
          <p:nvPr/>
        </p:nvPicPr>
        <p:blipFill>
          <a:blip r:embed="rId2" cstate="print"/>
          <a:srcRect/>
          <a:stretch>
            <a:fillRect/>
          </a:stretch>
        </p:blipFill>
        <p:spPr bwMode="auto">
          <a:xfrm>
            <a:off x="-142875" y="0"/>
            <a:ext cx="8929688" cy="6900863"/>
          </a:xfrm>
          <a:prstGeom prst="rect">
            <a:avLst/>
          </a:prstGeom>
          <a:noFill/>
          <a:ln w="9525">
            <a:noFill/>
            <a:miter lim="800000"/>
            <a:headEnd/>
            <a:tailEnd/>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Box 1"/>
          <p:cNvSpPr txBox="1">
            <a:spLocks noChangeArrowheads="1"/>
          </p:cNvSpPr>
          <p:nvPr/>
        </p:nvSpPr>
        <p:spPr bwMode="auto">
          <a:xfrm>
            <a:off x="357188" y="1071563"/>
            <a:ext cx="8215312" cy="5554662"/>
          </a:xfrm>
          <a:prstGeom prst="rect">
            <a:avLst/>
          </a:prstGeom>
          <a:noFill/>
          <a:ln w="9525">
            <a:noFill/>
            <a:miter lim="800000"/>
            <a:headEnd/>
            <a:tailEnd/>
          </a:ln>
        </p:spPr>
        <p:txBody>
          <a:bodyPr>
            <a:spAutoFit/>
          </a:bodyPr>
          <a:lstStyle/>
          <a:p>
            <a:pPr>
              <a:spcBef>
                <a:spcPts val="0"/>
              </a:spcBef>
              <a:spcAft>
                <a:spcPts val="0"/>
              </a:spcAft>
              <a:buClr>
                <a:schemeClr val="accent1">
                  <a:lumMod val="75000"/>
                </a:schemeClr>
              </a:buClr>
              <a:defRPr/>
            </a:pPr>
            <a:r>
              <a:rPr lang="hr-HR" sz="2500" b="1" dirty="0">
                <a:solidFill>
                  <a:schemeClr val="accent1">
                    <a:lumMod val="75000"/>
                  </a:schemeClr>
                </a:solidFill>
                <a:latin typeface="Arial" charset="0"/>
                <a:cs typeface="Arial" charset="0"/>
              </a:rPr>
              <a:t>1. Promotri </a:t>
            </a:r>
            <a:r>
              <a:rPr lang="hr-HR" sz="2500" dirty="0">
                <a:latin typeface="Arial" charset="0"/>
                <a:cs typeface="Arial" charset="0"/>
              </a:rPr>
              <a:t>fotografiju. Što je na toj fotografiji neobično, neočekivano? </a:t>
            </a:r>
          </a:p>
          <a:p>
            <a:pPr>
              <a:spcBef>
                <a:spcPts val="0"/>
              </a:spcBef>
              <a:spcAft>
                <a:spcPts val="1800"/>
              </a:spcAft>
              <a:buClr>
                <a:schemeClr val="accent1">
                  <a:lumMod val="75000"/>
                </a:schemeClr>
              </a:buClr>
              <a:defRPr/>
            </a:pPr>
            <a:r>
              <a:rPr lang="hr-HR" sz="2500" dirty="0"/>
              <a:t>Jesi li kad čula/čuo da se slon boji neke male životinje? Koje? Ako ne znaš, istraži na mreži koje su to životinjice i zašto ih slonovi izbjegavaju.</a:t>
            </a:r>
          </a:p>
          <a:p>
            <a:pPr>
              <a:spcBef>
                <a:spcPts val="0"/>
              </a:spcBef>
              <a:spcAft>
                <a:spcPts val="1800"/>
              </a:spcAft>
              <a:buClr>
                <a:schemeClr val="accent1">
                  <a:lumMod val="75000"/>
                </a:schemeClr>
              </a:buClr>
              <a:defRPr/>
            </a:pPr>
            <a:r>
              <a:rPr lang="hr-HR" sz="2500" b="1" dirty="0">
                <a:solidFill>
                  <a:schemeClr val="accent1">
                    <a:lumMod val="75000"/>
                  </a:schemeClr>
                </a:solidFill>
                <a:latin typeface="Arial" charset="0"/>
                <a:cs typeface="Arial" charset="0"/>
              </a:rPr>
              <a:t>2. </a:t>
            </a:r>
            <a:r>
              <a:rPr lang="hr-HR" sz="2500" dirty="0">
                <a:latin typeface="Arial" charset="0"/>
                <a:cs typeface="Arial" charset="0"/>
              </a:rPr>
              <a:t>Promatrajući fotografiju, </a:t>
            </a:r>
            <a:r>
              <a:rPr lang="hr-HR" sz="2500" b="1" dirty="0">
                <a:solidFill>
                  <a:schemeClr val="accent1">
                    <a:lumMod val="75000"/>
                  </a:schemeClr>
                </a:solidFill>
                <a:latin typeface="Arial" charset="0"/>
                <a:cs typeface="Arial" charset="0"/>
              </a:rPr>
              <a:t>zamisli </a:t>
            </a:r>
            <a:r>
              <a:rPr lang="hr-HR" sz="2500" dirty="0">
                <a:latin typeface="Arial" charset="0"/>
                <a:cs typeface="Arial" charset="0"/>
              </a:rPr>
              <a:t>i</a:t>
            </a:r>
            <a:r>
              <a:rPr lang="hr-HR" sz="2500" b="1" dirty="0">
                <a:solidFill>
                  <a:schemeClr val="accent1">
                    <a:lumMod val="75000"/>
                  </a:schemeClr>
                </a:solidFill>
                <a:latin typeface="Arial" charset="0"/>
                <a:cs typeface="Arial" charset="0"/>
              </a:rPr>
              <a:t> napiši </a:t>
            </a:r>
            <a:r>
              <a:rPr lang="hr-HR" sz="2500" b="1" dirty="0">
                <a:latin typeface="Arial" charset="0"/>
                <a:cs typeface="Arial" charset="0"/>
              </a:rPr>
              <a:t>razgovor</a:t>
            </a:r>
            <a:r>
              <a:rPr lang="hr-HR" sz="2500" dirty="0">
                <a:latin typeface="Arial" charset="0"/>
                <a:cs typeface="Arial" charset="0"/>
              </a:rPr>
              <a:t> između miša i slona. Neka miš i slon u svojemu razgovoru upotrijebe i sljedeće riječi: </a:t>
            </a:r>
            <a:r>
              <a:rPr lang="hr-HR" sz="2500" i="1" dirty="0">
                <a:latin typeface="Arial" charset="0"/>
                <a:cs typeface="Arial" charset="0"/>
              </a:rPr>
              <a:t>tko, što (čega), koji, kakav (kakvom), ništa (ničega), svašta (svačega), sve</a:t>
            </a:r>
            <a:r>
              <a:rPr lang="hr-HR" sz="2500" dirty="0">
                <a:latin typeface="Arial" charset="0"/>
                <a:cs typeface="Arial" charset="0"/>
              </a:rPr>
              <a:t>. </a:t>
            </a:r>
          </a:p>
          <a:p>
            <a:pPr>
              <a:spcBef>
                <a:spcPts val="0"/>
              </a:spcBef>
              <a:spcAft>
                <a:spcPts val="0"/>
              </a:spcAft>
              <a:buClr>
                <a:schemeClr val="accent1">
                  <a:lumMod val="75000"/>
                </a:schemeClr>
              </a:buClr>
              <a:buFont typeface="Wingdings 3" pitchFamily="18" charset="2"/>
              <a:buChar char="}"/>
              <a:defRPr/>
            </a:pPr>
            <a:r>
              <a:rPr lang="hr-HR" sz="2500" dirty="0">
                <a:latin typeface="Arial" charset="0"/>
                <a:cs typeface="Arial" charset="0"/>
              </a:rPr>
              <a:t> Što su po vrsti zadane riječi koje si upotrijebila/ upotrijebio u dijalogu između miša i slona? </a:t>
            </a:r>
          </a:p>
          <a:p>
            <a:pPr>
              <a:spcBef>
                <a:spcPts val="0"/>
              </a:spcBef>
              <a:spcAft>
                <a:spcPts val="1800"/>
              </a:spcAft>
              <a:buClr>
                <a:schemeClr val="accent1">
                  <a:lumMod val="75000"/>
                </a:schemeClr>
              </a:buClr>
              <a:defRPr/>
            </a:pPr>
            <a:r>
              <a:rPr lang="hr-HR" sz="2500" b="1" dirty="0">
                <a:solidFill>
                  <a:schemeClr val="accent1">
                    <a:lumMod val="75000"/>
                  </a:schemeClr>
                </a:solidFill>
                <a:latin typeface="Arial" charset="0"/>
                <a:cs typeface="Arial" charset="0"/>
              </a:rPr>
              <a:t>Nabroji</a:t>
            </a:r>
            <a:r>
              <a:rPr lang="hr-HR" sz="2500" dirty="0">
                <a:latin typeface="Arial" charset="0"/>
                <a:cs typeface="Arial" charset="0"/>
              </a:rPr>
              <a:t> i ostale podvrste te vrste riječi i uz svaku </a:t>
            </a:r>
            <a:r>
              <a:rPr lang="hr-HR" sz="2500" b="1" dirty="0">
                <a:solidFill>
                  <a:schemeClr val="accent1">
                    <a:lumMod val="75000"/>
                  </a:schemeClr>
                </a:solidFill>
                <a:latin typeface="Arial" charset="0"/>
                <a:cs typeface="Arial" charset="0"/>
              </a:rPr>
              <a:t>navedi </a:t>
            </a:r>
            <a:r>
              <a:rPr lang="hr-HR" sz="2500" dirty="0">
                <a:latin typeface="Arial" charset="0"/>
                <a:cs typeface="Arial" charset="0"/>
              </a:rPr>
              <a:t>po jedan primjer.</a:t>
            </a:r>
          </a:p>
        </p:txBody>
      </p:sp>
      <p:sp>
        <p:nvSpPr>
          <p:cNvPr id="33795" name="TextBox 5"/>
          <p:cNvSpPr txBox="1">
            <a:spLocks noChangeArrowheads="1"/>
          </p:cNvSpPr>
          <p:nvPr/>
        </p:nvSpPr>
        <p:spPr bwMode="auto">
          <a:xfrm>
            <a:off x="8358188" y="142875"/>
            <a:ext cx="500062" cy="646113"/>
          </a:xfrm>
          <a:prstGeom prst="rect">
            <a:avLst/>
          </a:prstGeom>
          <a:noFill/>
          <a:ln w="9525">
            <a:noFill/>
            <a:miter lim="800000"/>
            <a:headEnd/>
            <a:tailEnd/>
          </a:ln>
        </p:spPr>
        <p:txBody>
          <a:bodyPr>
            <a:spAutoFit/>
          </a:bodyPr>
          <a:lstStyle/>
          <a:p>
            <a:r>
              <a:rPr lang="hr-HR" sz="3600"/>
              <a:t>1</a:t>
            </a:r>
          </a:p>
        </p:txBody>
      </p:sp>
      <p:sp>
        <p:nvSpPr>
          <p:cNvPr id="5" name="Rounded Rectangle 4"/>
          <p:cNvSpPr/>
          <p:nvPr/>
        </p:nvSpPr>
        <p:spPr>
          <a:xfrm>
            <a:off x="-428625" y="0"/>
            <a:ext cx="5572125" cy="928688"/>
          </a:xfrm>
          <a:prstGeom prst="roundRect">
            <a:avLst>
              <a:gd name="adj" fmla="val 50000"/>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hr-HR" sz="3200" b="1" dirty="0">
                <a:solidFill>
                  <a:schemeClr val="bg1"/>
                </a:solidFill>
                <a:latin typeface="Arial" charset="0"/>
                <a:cs typeface="Arial" charset="0"/>
              </a:rPr>
              <a:t>VJEŽBE</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8625" y="785813"/>
            <a:ext cx="8286750" cy="5324475"/>
          </a:xfrm>
          <a:prstGeom prst="rect">
            <a:avLst/>
          </a:prstGeom>
        </p:spPr>
        <p:txBody>
          <a:bodyPr>
            <a:spAutoFit/>
          </a:bodyPr>
          <a:lstStyle/>
          <a:p>
            <a:pPr>
              <a:spcBef>
                <a:spcPts val="0"/>
              </a:spcBef>
              <a:spcAft>
                <a:spcPts val="2400"/>
              </a:spcAft>
              <a:buClr>
                <a:srgbClr val="4F81BD">
                  <a:lumMod val="75000"/>
                </a:srgbClr>
              </a:buClr>
              <a:defRPr/>
            </a:pPr>
            <a:r>
              <a:rPr lang="hr-HR" sz="2500" b="1" dirty="0">
                <a:solidFill>
                  <a:schemeClr val="accent1">
                    <a:lumMod val="75000"/>
                  </a:schemeClr>
                </a:solidFill>
                <a:latin typeface="Arial" charset="0"/>
                <a:cs typeface="Arial" charset="0"/>
              </a:rPr>
              <a:t>3. Prepiši </a:t>
            </a:r>
            <a:r>
              <a:rPr lang="hr-HR" sz="2500" dirty="0">
                <a:solidFill>
                  <a:prstClr val="black"/>
                </a:solidFill>
                <a:latin typeface="Arial" charset="0"/>
                <a:cs typeface="Arial" charset="0"/>
              </a:rPr>
              <a:t>nekoliko rečenica dijaloga između miša i slona </a:t>
            </a:r>
            <a:r>
              <a:rPr lang="hr-HR" sz="2500" b="1" dirty="0">
                <a:solidFill>
                  <a:prstClr val="black"/>
                </a:solidFill>
                <a:latin typeface="Arial" charset="0"/>
                <a:cs typeface="Arial" charset="0"/>
              </a:rPr>
              <a:t>u obliku upravnoga govora </a:t>
            </a:r>
            <a:r>
              <a:rPr lang="hr-HR" sz="2500" dirty="0">
                <a:solidFill>
                  <a:prstClr val="black"/>
                </a:solidFill>
                <a:latin typeface="Arial" charset="0"/>
                <a:cs typeface="Arial" charset="0"/>
              </a:rPr>
              <a:t>poštujući pravila pisanja upravnoga govora.</a:t>
            </a:r>
          </a:p>
          <a:p>
            <a:pPr>
              <a:spcBef>
                <a:spcPts val="0"/>
              </a:spcBef>
              <a:spcAft>
                <a:spcPts val="0"/>
              </a:spcAft>
              <a:buClr>
                <a:srgbClr val="4F81BD">
                  <a:lumMod val="75000"/>
                </a:srgbClr>
              </a:buClr>
              <a:defRPr/>
            </a:pPr>
            <a:r>
              <a:rPr lang="hr-HR" sz="2500" b="1" dirty="0">
                <a:solidFill>
                  <a:schemeClr val="accent1">
                    <a:lumMod val="75000"/>
                  </a:schemeClr>
                </a:solidFill>
                <a:latin typeface="Arial" charset="0"/>
                <a:cs typeface="Arial" charset="0"/>
              </a:rPr>
              <a:t>4. Napiši</a:t>
            </a:r>
            <a:r>
              <a:rPr lang="hr-HR" sz="2500" dirty="0">
                <a:solidFill>
                  <a:prstClr val="black"/>
                </a:solidFill>
                <a:latin typeface="Arial" charset="0"/>
                <a:cs typeface="Arial" charset="0"/>
              </a:rPr>
              <a:t> </a:t>
            </a:r>
            <a:r>
              <a:rPr lang="hr-HR" sz="2500" b="1" dirty="0">
                <a:solidFill>
                  <a:prstClr val="black"/>
                </a:solidFill>
                <a:latin typeface="Arial" charset="0"/>
                <a:cs typeface="Arial" charset="0"/>
              </a:rPr>
              <a:t>suprotnice</a:t>
            </a:r>
            <a:r>
              <a:rPr lang="hr-HR" sz="2500" dirty="0">
                <a:solidFill>
                  <a:prstClr val="black"/>
                </a:solidFill>
                <a:latin typeface="Arial" charset="0"/>
                <a:cs typeface="Arial" charset="0"/>
              </a:rPr>
              <a:t> sljedećih riječi: </a:t>
            </a:r>
            <a:r>
              <a:rPr lang="hr-HR" sz="2500" i="1" dirty="0">
                <a:solidFill>
                  <a:prstClr val="black"/>
                </a:solidFill>
                <a:latin typeface="Arial" charset="0"/>
                <a:cs typeface="Arial" charset="0"/>
              </a:rPr>
              <a:t>hrabrost, ogroman, velik, težak, visok, glasan, neobičan, dobronamjeran</a:t>
            </a:r>
            <a:r>
              <a:rPr lang="hr-HR" sz="2500" dirty="0">
                <a:solidFill>
                  <a:prstClr val="black"/>
                </a:solidFill>
                <a:latin typeface="Arial" charset="0"/>
                <a:cs typeface="Arial" charset="0"/>
              </a:rPr>
              <a:t>. </a:t>
            </a:r>
          </a:p>
          <a:p>
            <a:pPr>
              <a:spcBef>
                <a:spcPts val="0"/>
              </a:spcBef>
              <a:spcAft>
                <a:spcPts val="2400"/>
              </a:spcAft>
              <a:buClr>
                <a:srgbClr val="4F81BD">
                  <a:lumMod val="75000"/>
                </a:srgbClr>
              </a:buClr>
              <a:defRPr/>
            </a:pPr>
            <a:r>
              <a:rPr lang="hr-HR" sz="2500" dirty="0">
                <a:solidFill>
                  <a:prstClr val="black"/>
                </a:solidFill>
                <a:latin typeface="Arial" charset="0"/>
                <a:cs typeface="Arial" charset="0"/>
              </a:rPr>
              <a:t>Koja su dva pridjeva u prethodnoj rečenici primjer </a:t>
            </a:r>
            <a:r>
              <a:rPr lang="hr-HR" sz="2500" b="1" dirty="0">
                <a:solidFill>
                  <a:prstClr val="black"/>
                </a:solidFill>
                <a:latin typeface="Arial" charset="0"/>
                <a:cs typeface="Arial" charset="0"/>
              </a:rPr>
              <a:t>sličnoznačnica/bliskoznačnica </a:t>
            </a:r>
            <a:r>
              <a:rPr lang="hr-HR" sz="2500" dirty="0">
                <a:solidFill>
                  <a:prstClr val="black"/>
                </a:solidFill>
                <a:latin typeface="Arial" charset="0"/>
                <a:cs typeface="Arial" charset="0"/>
              </a:rPr>
              <a:t>(sinonima)?</a:t>
            </a:r>
          </a:p>
          <a:p>
            <a:pPr>
              <a:spcBef>
                <a:spcPts val="0"/>
              </a:spcBef>
              <a:spcAft>
                <a:spcPts val="2400"/>
              </a:spcAft>
              <a:buClr>
                <a:srgbClr val="4F81BD">
                  <a:lumMod val="75000"/>
                </a:srgbClr>
              </a:buClr>
              <a:buFont typeface="Wingdings 3" pitchFamily="18" charset="2"/>
              <a:buChar char="}"/>
              <a:defRPr/>
            </a:pPr>
            <a:r>
              <a:rPr lang="hr-HR" sz="2500" dirty="0">
                <a:solidFill>
                  <a:prstClr val="black"/>
                </a:solidFill>
                <a:latin typeface="Arial" charset="0"/>
                <a:cs typeface="Arial" charset="0"/>
              </a:rPr>
              <a:t> Radite u parovima. </a:t>
            </a:r>
            <a:r>
              <a:rPr lang="hr-HR" sz="2500" b="1" dirty="0">
                <a:solidFill>
                  <a:schemeClr val="accent1">
                    <a:lumMod val="75000"/>
                  </a:schemeClr>
                </a:solidFill>
                <a:latin typeface="Arial" charset="0"/>
                <a:cs typeface="Arial" charset="0"/>
              </a:rPr>
              <a:t>Osmislite</a:t>
            </a:r>
            <a:r>
              <a:rPr lang="hr-HR" sz="2500" dirty="0">
                <a:solidFill>
                  <a:prstClr val="black"/>
                </a:solidFill>
                <a:latin typeface="Arial" charset="0"/>
                <a:cs typeface="Arial" charset="0"/>
              </a:rPr>
              <a:t> prema fotografiji i razgovoru slona i miša kratak igrokaz te se </a:t>
            </a:r>
            <a:r>
              <a:rPr lang="hr-HR" sz="2500" b="1" dirty="0">
                <a:solidFill>
                  <a:schemeClr val="accent1">
                    <a:lumMod val="75000"/>
                  </a:schemeClr>
                </a:solidFill>
                <a:latin typeface="Arial" charset="0"/>
                <a:cs typeface="Arial" charset="0"/>
              </a:rPr>
              <a:t>pripremite</a:t>
            </a:r>
            <a:r>
              <a:rPr lang="hr-HR" sz="2500" dirty="0">
                <a:solidFill>
                  <a:prstClr val="black"/>
                </a:solidFill>
                <a:latin typeface="Arial" charset="0"/>
                <a:cs typeface="Arial" charset="0"/>
              </a:rPr>
              <a:t> za scenske improvizacije. U svojemu igrokazu </a:t>
            </a:r>
            <a:r>
              <a:rPr lang="hr-HR" sz="2500" b="1" dirty="0">
                <a:solidFill>
                  <a:schemeClr val="accent1">
                    <a:lumMod val="75000"/>
                  </a:schemeClr>
                </a:solidFill>
                <a:latin typeface="Arial" charset="0"/>
                <a:cs typeface="Arial" charset="0"/>
              </a:rPr>
              <a:t>upotrijebite </a:t>
            </a:r>
            <a:r>
              <a:rPr lang="hr-HR" sz="2500" dirty="0">
                <a:solidFill>
                  <a:prstClr val="black"/>
                </a:solidFill>
                <a:latin typeface="Arial" charset="0"/>
                <a:cs typeface="Arial" charset="0"/>
              </a:rPr>
              <a:t>nekoliko suprotnica, a </a:t>
            </a:r>
            <a:r>
              <a:rPr lang="hr-HR" sz="2500" b="1" dirty="0">
                <a:solidFill>
                  <a:schemeClr val="accent1">
                    <a:lumMod val="75000"/>
                  </a:schemeClr>
                </a:solidFill>
                <a:latin typeface="Arial" charset="0"/>
                <a:cs typeface="Arial" charset="0"/>
              </a:rPr>
              <a:t>ne zaboravite </a:t>
            </a:r>
            <a:r>
              <a:rPr lang="hr-HR" sz="2500" dirty="0">
                <a:solidFill>
                  <a:prstClr val="black"/>
                </a:solidFill>
                <a:latin typeface="Arial" charset="0"/>
                <a:cs typeface="Arial" charset="0"/>
              </a:rPr>
              <a:t>upitne, odnosne i neodređene zamjenice.</a:t>
            </a:r>
          </a:p>
        </p:txBody>
      </p:sp>
      <p:sp>
        <p:nvSpPr>
          <p:cNvPr id="34819" name="TextBox 5"/>
          <p:cNvSpPr txBox="1">
            <a:spLocks noChangeArrowheads="1"/>
          </p:cNvSpPr>
          <p:nvPr/>
        </p:nvSpPr>
        <p:spPr bwMode="auto">
          <a:xfrm>
            <a:off x="8358188" y="142875"/>
            <a:ext cx="500062" cy="646113"/>
          </a:xfrm>
          <a:prstGeom prst="rect">
            <a:avLst/>
          </a:prstGeom>
          <a:noFill/>
          <a:ln w="9525">
            <a:noFill/>
            <a:miter lim="800000"/>
            <a:headEnd/>
            <a:tailEnd/>
          </a:ln>
        </p:spPr>
        <p:txBody>
          <a:bodyPr>
            <a:spAutoFit/>
          </a:bodyPr>
          <a:lstStyle/>
          <a:p>
            <a:r>
              <a:rPr lang="hr-HR" sz="3600"/>
              <a:t>2</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D:\ELA\PROFIL\NOVE_RIJEČI_HRVATSKE\RADIONICE\radionica_DUHOVITO_I_NEOČEKIVANO\IZBOR_ILUSTRACIJA\STARE\7\33-komentar.tif"/>
          <p:cNvPicPr>
            <a:picLocks noChangeAspect="1" noChangeArrowheads="1"/>
          </p:cNvPicPr>
          <p:nvPr/>
        </p:nvPicPr>
        <p:blipFill>
          <a:blip r:embed="rId2" cstate="print"/>
          <a:srcRect/>
          <a:stretch>
            <a:fillRect/>
          </a:stretch>
        </p:blipFill>
        <p:spPr bwMode="auto">
          <a:xfrm>
            <a:off x="500063" y="174625"/>
            <a:ext cx="8099425" cy="6319838"/>
          </a:xfrm>
          <a:prstGeom prst="rect">
            <a:avLst/>
          </a:prstGeom>
          <a:noFill/>
          <a:ln w="9525">
            <a:noFill/>
            <a:miter lim="800000"/>
            <a:headEnd/>
            <a:tailEnd/>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Box 1"/>
          <p:cNvSpPr txBox="1">
            <a:spLocks noChangeArrowheads="1"/>
          </p:cNvSpPr>
          <p:nvPr/>
        </p:nvSpPr>
        <p:spPr bwMode="auto">
          <a:xfrm>
            <a:off x="357188" y="1071563"/>
            <a:ext cx="8429625" cy="5632450"/>
          </a:xfrm>
          <a:prstGeom prst="rect">
            <a:avLst/>
          </a:prstGeom>
          <a:noFill/>
          <a:ln w="9525">
            <a:noFill/>
            <a:miter lim="800000"/>
            <a:headEnd/>
            <a:tailEnd/>
          </a:ln>
        </p:spPr>
        <p:txBody>
          <a:bodyPr>
            <a:spAutoFit/>
          </a:bodyPr>
          <a:lstStyle/>
          <a:p>
            <a:pPr>
              <a:spcBef>
                <a:spcPts val="0"/>
              </a:spcBef>
              <a:spcAft>
                <a:spcPts val="0"/>
              </a:spcAft>
              <a:buClr>
                <a:schemeClr val="accent1">
                  <a:lumMod val="75000"/>
                </a:schemeClr>
              </a:buClr>
              <a:defRPr/>
            </a:pPr>
            <a:endParaRPr lang="hr-HR" sz="2500" dirty="0">
              <a:latin typeface="Arial" charset="0"/>
              <a:cs typeface="Arial" charset="0"/>
            </a:endParaRPr>
          </a:p>
          <a:p>
            <a:pPr>
              <a:spcBef>
                <a:spcPts val="0"/>
              </a:spcBef>
              <a:spcAft>
                <a:spcPts val="0"/>
              </a:spcAft>
              <a:buClr>
                <a:schemeClr val="accent1">
                  <a:lumMod val="75000"/>
                </a:schemeClr>
              </a:buClr>
              <a:defRPr/>
            </a:pPr>
            <a:endParaRPr lang="hr-HR" sz="2500" dirty="0">
              <a:latin typeface="Arial" charset="0"/>
              <a:cs typeface="Arial" charset="0"/>
            </a:endParaRPr>
          </a:p>
          <a:p>
            <a:pPr>
              <a:spcBef>
                <a:spcPts val="0"/>
              </a:spcBef>
              <a:spcAft>
                <a:spcPts val="0"/>
              </a:spcAft>
              <a:buClr>
                <a:schemeClr val="accent1">
                  <a:lumMod val="75000"/>
                </a:schemeClr>
              </a:buClr>
              <a:defRPr/>
            </a:pPr>
            <a:endParaRPr lang="hr-HR" sz="2500" dirty="0">
              <a:latin typeface="Arial" charset="0"/>
              <a:cs typeface="Arial" charset="0"/>
            </a:endParaRPr>
          </a:p>
          <a:p>
            <a:pPr>
              <a:spcBef>
                <a:spcPts val="3000"/>
              </a:spcBef>
              <a:spcAft>
                <a:spcPts val="0"/>
              </a:spcAft>
              <a:buClr>
                <a:schemeClr val="accent1">
                  <a:lumMod val="75000"/>
                </a:schemeClr>
              </a:buClr>
              <a:defRPr/>
            </a:pPr>
            <a:r>
              <a:rPr lang="hr-HR" sz="2300" b="1" dirty="0">
                <a:solidFill>
                  <a:schemeClr val="accent1">
                    <a:lumMod val="75000"/>
                  </a:schemeClr>
                </a:solidFill>
                <a:latin typeface="Arial" charset="0"/>
                <a:cs typeface="Arial" charset="0"/>
              </a:rPr>
              <a:t>1. Promotri </a:t>
            </a:r>
            <a:r>
              <a:rPr lang="hr-HR" sz="2300" dirty="0">
                <a:latin typeface="Arial" charset="0"/>
                <a:cs typeface="Arial" charset="0"/>
              </a:rPr>
              <a:t>crtež. Koji su elementi karikature na tome crtežu? Što je na crtežu najsnažnije istaknuto? Što je na njemu u potpunoj suprotnosti?</a:t>
            </a:r>
          </a:p>
          <a:p>
            <a:pPr>
              <a:spcBef>
                <a:spcPts val="1200"/>
              </a:spcBef>
              <a:spcAft>
                <a:spcPts val="0"/>
              </a:spcAft>
              <a:buClr>
                <a:schemeClr val="accent1">
                  <a:lumMod val="75000"/>
                </a:schemeClr>
              </a:buClr>
              <a:buFont typeface="Wingdings 3" pitchFamily="18" charset="2"/>
              <a:buChar char="}"/>
              <a:defRPr/>
            </a:pPr>
            <a:r>
              <a:rPr lang="hr-HR" sz="2300" dirty="0">
                <a:latin typeface="Arial" charset="0"/>
                <a:cs typeface="Arial" charset="0"/>
              </a:rPr>
              <a:t> </a:t>
            </a:r>
            <a:r>
              <a:rPr lang="hr-HR" sz="2300" b="1" dirty="0">
                <a:solidFill>
                  <a:schemeClr val="accent1">
                    <a:lumMod val="75000"/>
                  </a:schemeClr>
                </a:solidFill>
                <a:latin typeface="Arial" charset="0"/>
                <a:cs typeface="Arial" charset="0"/>
              </a:rPr>
              <a:t>Napiši</a:t>
            </a:r>
            <a:r>
              <a:rPr lang="hr-HR" sz="2300" dirty="0">
                <a:latin typeface="Arial" charset="0"/>
                <a:cs typeface="Arial" charset="0"/>
              </a:rPr>
              <a:t> svoj </a:t>
            </a:r>
            <a:r>
              <a:rPr lang="hr-HR" sz="2300" b="1" dirty="0">
                <a:latin typeface="Arial" charset="0"/>
                <a:cs typeface="Arial" charset="0"/>
              </a:rPr>
              <a:t>komentar</a:t>
            </a:r>
            <a:r>
              <a:rPr lang="hr-HR" sz="2300" dirty="0">
                <a:latin typeface="Arial" charset="0"/>
                <a:cs typeface="Arial" charset="0"/>
              </a:rPr>
              <a:t> crtežom prikazane situacije.</a:t>
            </a:r>
          </a:p>
          <a:p>
            <a:pPr>
              <a:spcBef>
                <a:spcPts val="2400"/>
              </a:spcBef>
              <a:spcAft>
                <a:spcPts val="0"/>
              </a:spcAft>
              <a:buClr>
                <a:schemeClr val="accent1">
                  <a:lumMod val="75000"/>
                </a:schemeClr>
              </a:buClr>
              <a:defRPr/>
            </a:pPr>
            <a:r>
              <a:rPr lang="hr-HR" sz="2300" b="1" dirty="0">
                <a:solidFill>
                  <a:schemeClr val="accent1">
                    <a:lumMod val="75000"/>
                  </a:schemeClr>
                </a:solidFill>
                <a:latin typeface="Arial" charset="0"/>
                <a:cs typeface="Arial" charset="0"/>
              </a:rPr>
              <a:t>2. </a:t>
            </a:r>
            <a:r>
              <a:rPr lang="hr-HR" sz="2300" dirty="0">
                <a:latin typeface="Arial" charset="0"/>
                <a:cs typeface="Arial" charset="0"/>
              </a:rPr>
              <a:t>Promatrajući crtež, </a:t>
            </a:r>
            <a:r>
              <a:rPr lang="hr-HR" sz="2300" b="1" dirty="0">
                <a:solidFill>
                  <a:schemeClr val="accent1">
                    <a:lumMod val="75000"/>
                  </a:schemeClr>
                </a:solidFill>
                <a:latin typeface="Arial" charset="0"/>
                <a:cs typeface="Arial" charset="0"/>
              </a:rPr>
              <a:t>razmisli </a:t>
            </a:r>
            <a:r>
              <a:rPr lang="hr-HR" sz="2300" dirty="0">
                <a:latin typeface="Arial" charset="0"/>
                <a:cs typeface="Arial" charset="0"/>
              </a:rPr>
              <a:t>koji se sadržaji </a:t>
            </a:r>
            <a:r>
              <a:rPr lang="hr-HR" sz="2300" b="1" dirty="0">
                <a:latin typeface="Arial" charset="0"/>
                <a:cs typeface="Arial" charset="0"/>
              </a:rPr>
              <a:t>slažu</a:t>
            </a:r>
            <a:r>
              <a:rPr lang="hr-HR" sz="2300" dirty="0">
                <a:latin typeface="Arial" charset="0"/>
                <a:cs typeface="Arial" charset="0"/>
              </a:rPr>
              <a:t>, koji </a:t>
            </a:r>
            <a:r>
              <a:rPr lang="hr-HR" sz="2300" b="1" dirty="0">
                <a:latin typeface="Arial" charset="0"/>
                <a:cs typeface="Arial" charset="0"/>
              </a:rPr>
              <a:t>suprotstavljaju</a:t>
            </a:r>
            <a:r>
              <a:rPr lang="hr-HR" sz="2300" dirty="0">
                <a:latin typeface="Arial" charset="0"/>
                <a:cs typeface="Arial" charset="0"/>
              </a:rPr>
              <a:t> ili </a:t>
            </a:r>
            <a:r>
              <a:rPr lang="hr-HR" sz="2300" b="1" dirty="0">
                <a:latin typeface="Arial" charset="0"/>
                <a:cs typeface="Arial" charset="0"/>
              </a:rPr>
              <a:t>rastavljaju </a:t>
            </a:r>
            <a:r>
              <a:rPr lang="hr-HR" sz="2300" dirty="0">
                <a:latin typeface="Arial" charset="0"/>
                <a:cs typeface="Arial" charset="0"/>
              </a:rPr>
              <a:t>(ostvarit će se ili jedan ili drugi sadržaj), što se na njemu </a:t>
            </a:r>
            <a:r>
              <a:rPr lang="hr-HR" sz="2300" b="1" dirty="0">
                <a:latin typeface="Arial" charset="0"/>
                <a:cs typeface="Arial" charset="0"/>
              </a:rPr>
              <a:t>isključuje</a:t>
            </a:r>
            <a:r>
              <a:rPr lang="hr-HR" sz="2300" dirty="0">
                <a:latin typeface="Arial" charset="0"/>
                <a:cs typeface="Arial" charset="0"/>
              </a:rPr>
              <a:t> iz ostalih sadržaja i što se na temelju prikazanoga može </a:t>
            </a:r>
            <a:r>
              <a:rPr lang="hr-HR" sz="2300" b="1" dirty="0">
                <a:latin typeface="Arial" charset="0"/>
                <a:cs typeface="Arial" charset="0"/>
              </a:rPr>
              <a:t>zaključiti</a:t>
            </a:r>
            <a:r>
              <a:rPr lang="hr-HR" sz="2300" dirty="0">
                <a:latin typeface="Arial" charset="0"/>
                <a:cs typeface="Arial" charset="0"/>
              </a:rPr>
              <a:t> pa </a:t>
            </a:r>
            <a:r>
              <a:rPr lang="hr-HR" sz="2300" b="1" dirty="0">
                <a:solidFill>
                  <a:schemeClr val="accent1">
                    <a:lumMod val="75000"/>
                  </a:schemeClr>
                </a:solidFill>
                <a:latin typeface="Arial" charset="0"/>
                <a:cs typeface="Arial" charset="0"/>
              </a:rPr>
              <a:t>napiši </a:t>
            </a:r>
            <a:r>
              <a:rPr lang="hr-HR" sz="2300" dirty="0">
                <a:latin typeface="Arial" charset="0"/>
                <a:cs typeface="Arial" charset="0"/>
              </a:rPr>
              <a:t>po jedan primjer za svaku vrstu </a:t>
            </a:r>
            <a:r>
              <a:rPr lang="hr-HR" sz="2300" b="1" dirty="0">
                <a:latin typeface="Arial" charset="0"/>
                <a:cs typeface="Arial" charset="0"/>
              </a:rPr>
              <a:t>nezavisnosložene rečenice </a:t>
            </a:r>
            <a:r>
              <a:rPr lang="hr-HR" sz="2300" dirty="0">
                <a:latin typeface="Arial" charset="0"/>
                <a:cs typeface="Arial" charset="0"/>
              </a:rPr>
              <a:t>(vezničke i nevezničke). </a:t>
            </a:r>
          </a:p>
        </p:txBody>
      </p:sp>
      <p:sp>
        <p:nvSpPr>
          <p:cNvPr id="5" name="Rounded Rectangle 4"/>
          <p:cNvSpPr/>
          <p:nvPr/>
        </p:nvSpPr>
        <p:spPr>
          <a:xfrm>
            <a:off x="428625" y="1071563"/>
            <a:ext cx="8286750" cy="1428750"/>
          </a:xfrm>
          <a:prstGeom prst="roundRect">
            <a:avLst>
              <a:gd name="adj" fmla="val 12609"/>
            </a:avLst>
          </a:prstGeom>
          <a:solidFill>
            <a:srgbClr val="DFF1CB"/>
          </a:solidFill>
          <a:ln>
            <a:solidFill>
              <a:srgbClr val="C9E7A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spcBef>
                <a:spcPts val="0"/>
              </a:spcBef>
              <a:spcAft>
                <a:spcPts val="0"/>
              </a:spcAft>
              <a:buClr>
                <a:srgbClr val="4F81BD">
                  <a:lumMod val="75000"/>
                </a:srgbClr>
              </a:buClr>
              <a:defRPr/>
            </a:pPr>
            <a:r>
              <a:rPr lang="hr-HR" sz="2200" dirty="0">
                <a:solidFill>
                  <a:schemeClr val="accent1">
                    <a:lumMod val="75000"/>
                  </a:schemeClr>
                </a:solidFill>
                <a:latin typeface="Arial" charset="0"/>
                <a:cs typeface="Arial" charset="0"/>
              </a:rPr>
              <a:t>Znaš li što je </a:t>
            </a:r>
            <a:r>
              <a:rPr lang="hr-HR" sz="2200" b="1" dirty="0">
                <a:solidFill>
                  <a:schemeClr val="accent1">
                    <a:lumMod val="75000"/>
                  </a:schemeClr>
                </a:solidFill>
                <a:latin typeface="Arial" charset="0"/>
                <a:cs typeface="Arial" charset="0"/>
              </a:rPr>
              <a:t>karikatura</a:t>
            </a:r>
            <a:r>
              <a:rPr lang="hr-HR" sz="2200" dirty="0">
                <a:solidFill>
                  <a:schemeClr val="accent1">
                    <a:lumMod val="75000"/>
                  </a:schemeClr>
                </a:solidFill>
                <a:latin typeface="Arial" charset="0"/>
                <a:cs typeface="Arial" charset="0"/>
              </a:rPr>
              <a:t>? </a:t>
            </a:r>
          </a:p>
          <a:p>
            <a:pPr>
              <a:spcBef>
                <a:spcPts val="0"/>
              </a:spcBef>
              <a:spcAft>
                <a:spcPts val="0"/>
              </a:spcAft>
              <a:buClr>
                <a:srgbClr val="4F81BD">
                  <a:lumMod val="75000"/>
                </a:srgbClr>
              </a:buClr>
              <a:defRPr/>
            </a:pPr>
            <a:r>
              <a:rPr lang="hr-HR" sz="2200" dirty="0">
                <a:solidFill>
                  <a:schemeClr val="accent1">
                    <a:lumMod val="75000"/>
                  </a:schemeClr>
                </a:solidFill>
                <a:latin typeface="Arial" charset="0"/>
                <a:cs typeface="Arial" charset="0"/>
              </a:rPr>
              <a:t>Karikatura je crtež </a:t>
            </a:r>
            <a:r>
              <a:rPr lang="vi-VN" sz="2200" dirty="0">
                <a:solidFill>
                  <a:schemeClr val="accent1">
                    <a:lumMod val="75000"/>
                  </a:schemeClr>
                </a:solidFill>
                <a:cs typeface="Arial" pitchFamily="34" charset="0"/>
              </a:rPr>
              <a:t>koji jednostavnim potezima prikazuje </a:t>
            </a:r>
            <a:r>
              <a:rPr lang="hr-HR" sz="2200" dirty="0">
                <a:solidFill>
                  <a:schemeClr val="accent1">
                    <a:lumMod val="75000"/>
                  </a:schemeClr>
                </a:solidFill>
                <a:latin typeface="Arial" pitchFamily="34" charset="0"/>
                <a:cs typeface="Arial" pitchFamily="34" charset="0"/>
              </a:rPr>
              <a:t>i namjerno ističe najčešće </a:t>
            </a:r>
            <a:r>
              <a:rPr lang="vi-VN" sz="2200" dirty="0">
                <a:solidFill>
                  <a:schemeClr val="accent1">
                    <a:lumMod val="75000"/>
                  </a:schemeClr>
                </a:solidFill>
                <a:cs typeface="Arial" pitchFamily="34" charset="0"/>
              </a:rPr>
              <a:t>slabe osobine i najuočljivije </a:t>
            </a:r>
            <a:r>
              <a:rPr lang="hr-HR" sz="2200" dirty="0">
                <a:solidFill>
                  <a:schemeClr val="accent1">
                    <a:lumMod val="75000"/>
                  </a:schemeClr>
                </a:solidFill>
                <a:latin typeface="Arial" pitchFamily="34" charset="0"/>
                <a:cs typeface="Arial" pitchFamily="34" charset="0"/>
              </a:rPr>
              <a:t>pojedinosti </a:t>
            </a:r>
            <a:r>
              <a:rPr lang="vi-VN" sz="2200" dirty="0">
                <a:solidFill>
                  <a:schemeClr val="accent1">
                    <a:lumMod val="75000"/>
                  </a:schemeClr>
                </a:solidFill>
                <a:cs typeface="Arial" pitchFamily="34" charset="0"/>
              </a:rPr>
              <a:t>događaja</a:t>
            </a:r>
            <a:r>
              <a:rPr lang="hr-HR" sz="2200" dirty="0">
                <a:solidFill>
                  <a:schemeClr val="accent1">
                    <a:lumMod val="75000"/>
                  </a:schemeClr>
                </a:solidFill>
                <a:latin typeface="Arial" pitchFamily="34" charset="0"/>
                <a:cs typeface="Arial" pitchFamily="34" charset="0"/>
              </a:rPr>
              <a:t> i</a:t>
            </a:r>
            <a:r>
              <a:rPr lang="vi-VN" sz="2200" dirty="0">
                <a:solidFill>
                  <a:schemeClr val="accent1">
                    <a:lumMod val="75000"/>
                  </a:schemeClr>
                </a:solidFill>
                <a:cs typeface="Arial" pitchFamily="34" charset="0"/>
              </a:rPr>
              <a:t> pojava tako da djeluju smiješno</a:t>
            </a:r>
            <a:r>
              <a:rPr lang="hr-HR" sz="2200" dirty="0">
                <a:solidFill>
                  <a:schemeClr val="accent1">
                    <a:lumMod val="75000"/>
                  </a:schemeClr>
                </a:solidFill>
                <a:latin typeface="Arial" pitchFamily="34" charset="0"/>
                <a:cs typeface="Arial" pitchFamily="34" charset="0"/>
              </a:rPr>
              <a:t>.</a:t>
            </a:r>
          </a:p>
        </p:txBody>
      </p:sp>
      <p:sp>
        <p:nvSpPr>
          <p:cNvPr id="6" name="Rounded Rectangle 5"/>
          <p:cNvSpPr/>
          <p:nvPr/>
        </p:nvSpPr>
        <p:spPr>
          <a:xfrm>
            <a:off x="-428625" y="0"/>
            <a:ext cx="5572125" cy="857250"/>
          </a:xfrm>
          <a:prstGeom prst="roundRect">
            <a:avLst>
              <a:gd name="adj" fmla="val 50000"/>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hr-HR" sz="3200" b="1" dirty="0">
                <a:solidFill>
                  <a:schemeClr val="bg1"/>
                </a:solidFill>
                <a:latin typeface="Arial" charset="0"/>
                <a:cs typeface="Arial" charset="0"/>
              </a:rPr>
              <a:t>VJEŽBE</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4000" t="-1000" r="-14000"/>
          </a:stretch>
        </a:blipFill>
        <a:effectLst/>
      </p:bgPr>
    </p:bg>
    <p:spTree>
      <p:nvGrpSpPr>
        <p:cNvPr id="1" name=""/>
        <p:cNvGrpSpPr/>
        <p:nvPr/>
      </p:nvGrpSpPr>
      <p:grpSpPr>
        <a:xfrm>
          <a:off x="0" y="0"/>
          <a:ext cx="0" cy="0"/>
          <a:chOff x="0" y="0"/>
          <a:chExt cx="0" cy="0"/>
        </a:xfrm>
      </p:grpSpPr>
      <p:sp>
        <p:nvSpPr>
          <p:cNvPr id="2" name="Title 1"/>
          <p:cNvSpPr txBox="1">
            <a:spLocks/>
          </p:cNvSpPr>
          <p:nvPr/>
        </p:nvSpPr>
        <p:spPr bwMode="auto">
          <a:xfrm>
            <a:off x="6643688" y="285750"/>
            <a:ext cx="2071687" cy="571500"/>
          </a:xfrm>
          <a:prstGeom prst="rect">
            <a:avLst/>
          </a:prstGeom>
          <a:noFill/>
          <a:ln w="9525">
            <a:noFill/>
            <a:miter lim="800000"/>
            <a:headEnd/>
            <a:tailEnd/>
          </a:ln>
        </p:spPr>
        <p:txBody>
          <a:bodyPr anchor="ctr"/>
          <a:lstStyle/>
          <a:p>
            <a:pPr algn="ctr" eaLnBrk="0" hangingPunct="0">
              <a:defRPr/>
            </a:pPr>
            <a:r>
              <a:rPr lang="hr-HR" sz="2800" b="1" dirty="0">
                <a:latin typeface="+mj-lt"/>
                <a:ea typeface="+mj-ea"/>
                <a:cs typeface="+mj-cs"/>
              </a:rPr>
              <a:t>8. razred</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p:cNvPicPr>
            <a:picLocks noChangeAspect="1" noChangeArrowheads="1"/>
          </p:cNvPicPr>
          <p:nvPr/>
        </p:nvPicPr>
        <p:blipFill>
          <a:blip r:embed="rId2" cstate="print"/>
          <a:srcRect/>
          <a:stretch>
            <a:fillRect/>
          </a:stretch>
        </p:blipFill>
        <p:spPr bwMode="auto">
          <a:xfrm>
            <a:off x="0" y="-642938"/>
            <a:ext cx="9144000" cy="6096001"/>
          </a:xfrm>
          <a:prstGeom prst="rect">
            <a:avLst/>
          </a:prstGeom>
          <a:noFill/>
          <a:ln w="9525">
            <a:noFill/>
            <a:miter lim="800000"/>
            <a:headEnd/>
            <a:tailEnd/>
          </a:ln>
        </p:spPr>
      </p:pic>
      <p:sp>
        <p:nvSpPr>
          <p:cNvPr id="3" name="TextBox 2"/>
          <p:cNvSpPr txBox="1"/>
          <p:nvPr/>
        </p:nvSpPr>
        <p:spPr>
          <a:xfrm>
            <a:off x="0" y="4673600"/>
            <a:ext cx="9144000" cy="2184400"/>
          </a:xfrm>
          <a:prstGeom prst="rect">
            <a:avLst/>
          </a:prstGeom>
          <a:solidFill>
            <a:srgbClr val="B4DE86"/>
          </a:solidFill>
        </p:spPr>
        <p:txBody>
          <a:bodyPr>
            <a:spAutoFit/>
          </a:bodyPr>
          <a:lstStyle/>
          <a:p>
            <a:pPr>
              <a:defRPr/>
            </a:pPr>
            <a:r>
              <a:rPr lang="pl-PL" sz="2800" i="1" dirty="0">
                <a:solidFill>
                  <a:schemeClr val="accent1">
                    <a:lumMod val="50000"/>
                  </a:schemeClr>
                </a:solidFill>
              </a:rPr>
              <a:t>Kad sam bio dječak, želio sam imati veliku staklenu loptu, u koju </a:t>
            </a:r>
            <a:r>
              <a:rPr lang="hr-HR" sz="2800" i="1" dirty="0">
                <a:solidFill>
                  <a:schemeClr val="accent1">
                    <a:lumMod val="50000"/>
                  </a:schemeClr>
                </a:solidFill>
              </a:rPr>
              <a:t>bih mogao staviti sunce, oblake, </a:t>
            </a:r>
            <a:r>
              <a:rPr lang="pl-PL" sz="2800" i="1" dirty="0">
                <a:solidFill>
                  <a:schemeClr val="accent1">
                    <a:lumMod val="50000"/>
                  </a:schemeClr>
                </a:solidFill>
              </a:rPr>
              <a:t>bregove, polja i rijeku; loptu, u </a:t>
            </a:r>
            <a:r>
              <a:rPr lang="hr-HR" sz="2800" i="1" dirty="0">
                <a:solidFill>
                  <a:schemeClr val="accent1">
                    <a:lumMod val="50000"/>
                  </a:schemeClr>
                </a:solidFill>
              </a:rPr>
              <a:t>kojoj bi sve bilo živo, a sunce </a:t>
            </a:r>
            <a:r>
              <a:rPr lang="pl-PL" sz="2800" i="1" dirty="0">
                <a:solidFill>
                  <a:schemeClr val="accent1">
                    <a:lumMod val="50000"/>
                  </a:schemeClr>
                </a:solidFill>
              </a:rPr>
              <a:t>toplo. To bi bio moj svijet, moja igračka za svaki dan…</a:t>
            </a:r>
          </a:p>
          <a:p>
            <a:pPr algn="r">
              <a:defRPr/>
            </a:pPr>
            <a:r>
              <a:rPr lang="pl-PL" sz="2400" dirty="0">
                <a:solidFill>
                  <a:schemeClr val="accent1">
                    <a:lumMod val="50000"/>
                  </a:schemeClr>
                </a:solidFill>
              </a:rPr>
              <a:t>(Ivan Rabuzin)</a:t>
            </a:r>
            <a:endParaRPr lang="hr-HR" sz="2400" dirty="0">
              <a:solidFill>
                <a:schemeClr val="accent1">
                  <a:lumMod val="50000"/>
                </a:schemeClr>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Box 1"/>
          <p:cNvSpPr txBox="1">
            <a:spLocks noChangeArrowheads="1"/>
          </p:cNvSpPr>
          <p:nvPr/>
        </p:nvSpPr>
        <p:spPr bwMode="auto">
          <a:xfrm>
            <a:off x="357188" y="1127125"/>
            <a:ext cx="8572500" cy="5570538"/>
          </a:xfrm>
          <a:prstGeom prst="rect">
            <a:avLst/>
          </a:prstGeom>
          <a:noFill/>
          <a:ln w="9525">
            <a:noFill/>
            <a:miter lim="800000"/>
            <a:headEnd/>
            <a:tailEnd/>
          </a:ln>
        </p:spPr>
        <p:txBody>
          <a:bodyPr>
            <a:spAutoFit/>
          </a:bodyPr>
          <a:lstStyle/>
          <a:p>
            <a:pPr marL="457200" indent="-457200">
              <a:spcBef>
                <a:spcPts val="0"/>
              </a:spcBef>
              <a:spcAft>
                <a:spcPts val="0"/>
              </a:spcAft>
              <a:buClr>
                <a:schemeClr val="accent1">
                  <a:lumMod val="75000"/>
                </a:schemeClr>
              </a:buClr>
              <a:defRPr/>
            </a:pPr>
            <a:r>
              <a:rPr lang="hr-HR" sz="2200" b="1" dirty="0">
                <a:solidFill>
                  <a:schemeClr val="accent1">
                    <a:lumMod val="75000"/>
                  </a:schemeClr>
                </a:solidFill>
                <a:latin typeface="Arial" charset="0"/>
                <a:cs typeface="Arial" charset="0"/>
              </a:rPr>
              <a:t>1.</a:t>
            </a:r>
            <a:r>
              <a:rPr lang="hr-HR" sz="2500" b="1" dirty="0">
                <a:solidFill>
                  <a:schemeClr val="accent1">
                    <a:lumMod val="75000"/>
                  </a:schemeClr>
                </a:solidFill>
                <a:latin typeface="Arial" charset="0"/>
                <a:cs typeface="Arial" charset="0"/>
              </a:rPr>
              <a:t> </a:t>
            </a:r>
            <a:r>
              <a:rPr lang="hr-HR" sz="2200" b="1" dirty="0">
                <a:solidFill>
                  <a:schemeClr val="accent1">
                    <a:lumMod val="75000"/>
                  </a:schemeClr>
                </a:solidFill>
                <a:latin typeface="Arial" charset="0"/>
                <a:cs typeface="Arial" charset="0"/>
              </a:rPr>
              <a:t>Promotri </a:t>
            </a:r>
            <a:r>
              <a:rPr lang="hr-HR" sz="2200" dirty="0">
                <a:latin typeface="Arial" charset="0"/>
                <a:cs typeface="Arial" charset="0"/>
              </a:rPr>
              <a:t>fotografiju i </a:t>
            </a:r>
            <a:r>
              <a:rPr lang="hr-HR" sz="2200" b="1" dirty="0">
                <a:solidFill>
                  <a:schemeClr val="accent1">
                    <a:lumMod val="75000"/>
                  </a:schemeClr>
                </a:solidFill>
                <a:latin typeface="Arial" charset="0"/>
                <a:cs typeface="Arial" charset="0"/>
              </a:rPr>
              <a:t>pročitaj</a:t>
            </a:r>
            <a:r>
              <a:rPr lang="hr-HR" sz="2200" dirty="0">
                <a:latin typeface="Arial" charset="0"/>
                <a:cs typeface="Arial" charset="0"/>
              </a:rPr>
              <a:t> tekst ispod fotografije.</a:t>
            </a:r>
          </a:p>
          <a:p>
            <a:pPr marL="457200" indent="-457200">
              <a:spcBef>
                <a:spcPts val="0"/>
              </a:spcBef>
              <a:spcAft>
                <a:spcPts val="0"/>
              </a:spcAft>
              <a:buClr>
                <a:schemeClr val="accent1">
                  <a:lumMod val="75000"/>
                </a:schemeClr>
              </a:buClr>
              <a:defRPr/>
            </a:pPr>
            <a:r>
              <a:rPr lang="hr-HR" sz="2200" dirty="0">
                <a:latin typeface="Arial" charset="0"/>
                <a:cs typeface="Arial" charset="0"/>
              </a:rPr>
              <a:t>Što misliš, što predstavlja, simbolizira staklena lopta?</a:t>
            </a:r>
          </a:p>
          <a:p>
            <a:pPr>
              <a:spcBef>
                <a:spcPts val="1200"/>
              </a:spcBef>
              <a:spcAft>
                <a:spcPts val="0"/>
              </a:spcAft>
              <a:buClr>
                <a:schemeClr val="accent1">
                  <a:lumMod val="75000"/>
                </a:schemeClr>
              </a:buClr>
              <a:defRPr/>
            </a:pPr>
            <a:r>
              <a:rPr lang="hr-HR" sz="2200" b="1" dirty="0">
                <a:solidFill>
                  <a:schemeClr val="accent1">
                    <a:lumMod val="75000"/>
                  </a:schemeClr>
                </a:solidFill>
                <a:latin typeface="Arial" charset="0"/>
                <a:cs typeface="Arial" charset="0"/>
              </a:rPr>
              <a:t>2. </a:t>
            </a:r>
            <a:r>
              <a:rPr lang="hr-HR" sz="2200" dirty="0">
                <a:latin typeface="Arial" charset="0"/>
                <a:cs typeface="Arial" charset="0"/>
              </a:rPr>
              <a:t>Je li slikar Ivan Rabuzin svoja sjećanja na djetinjstvo napisao </a:t>
            </a:r>
            <a:r>
              <a:rPr lang="hr-HR" sz="2200" b="1" dirty="0">
                <a:latin typeface="Arial" charset="0"/>
                <a:cs typeface="Arial" charset="0"/>
              </a:rPr>
              <a:t>objektivno ili subjektivno</a:t>
            </a:r>
            <a:r>
              <a:rPr lang="hr-HR" sz="2200" dirty="0">
                <a:latin typeface="Arial" charset="0"/>
                <a:cs typeface="Arial" charset="0"/>
              </a:rPr>
              <a:t>? Kojim je </a:t>
            </a:r>
            <a:r>
              <a:rPr lang="hr-HR" sz="2200" b="1" dirty="0">
                <a:latin typeface="Arial" charset="0"/>
                <a:cs typeface="Arial" charset="0"/>
              </a:rPr>
              <a:t>funkcionalnim stilom </a:t>
            </a:r>
            <a:r>
              <a:rPr lang="hr-HR" sz="2200" dirty="0">
                <a:latin typeface="Arial" charset="0"/>
                <a:cs typeface="Arial" charset="0"/>
              </a:rPr>
              <a:t>tekst napisan?</a:t>
            </a:r>
          </a:p>
          <a:p>
            <a:pPr>
              <a:spcBef>
                <a:spcPts val="1200"/>
              </a:spcBef>
              <a:spcAft>
                <a:spcPts val="1200"/>
              </a:spcAft>
              <a:buClr>
                <a:schemeClr val="accent1">
                  <a:lumMod val="75000"/>
                </a:schemeClr>
              </a:buClr>
              <a:buFont typeface="Wingdings 3" pitchFamily="18" charset="2"/>
              <a:buChar char="}"/>
              <a:defRPr/>
            </a:pPr>
            <a:r>
              <a:rPr lang="hr-HR" sz="2200" dirty="0">
                <a:latin typeface="Arial" charset="0"/>
                <a:cs typeface="Arial" charset="0"/>
              </a:rPr>
              <a:t> </a:t>
            </a:r>
            <a:r>
              <a:rPr lang="hr-HR" sz="2200" b="1" dirty="0">
                <a:solidFill>
                  <a:schemeClr val="accent1">
                    <a:lumMod val="75000"/>
                  </a:schemeClr>
                </a:solidFill>
                <a:latin typeface="Arial" charset="0"/>
                <a:cs typeface="Arial" charset="0"/>
              </a:rPr>
              <a:t>Pročitaj </a:t>
            </a:r>
            <a:r>
              <a:rPr lang="hr-HR" sz="2200" dirty="0">
                <a:latin typeface="Arial" charset="0"/>
                <a:cs typeface="Arial" charset="0"/>
              </a:rPr>
              <a:t>tekst još jedanput. Je li </a:t>
            </a:r>
            <a:r>
              <a:rPr lang="hr-HR" sz="2200" b="1" dirty="0">
                <a:latin typeface="Arial" charset="0"/>
                <a:cs typeface="Arial" charset="0"/>
              </a:rPr>
              <a:t>red riječi </a:t>
            </a:r>
            <a:r>
              <a:rPr lang="hr-HR" sz="2200" dirty="0">
                <a:latin typeface="Arial" charset="0"/>
                <a:cs typeface="Arial" charset="0"/>
              </a:rPr>
              <a:t>u Rabuzinovu tekstu stilski obilježen? </a:t>
            </a:r>
          </a:p>
          <a:p>
            <a:pPr>
              <a:spcBef>
                <a:spcPts val="0"/>
              </a:spcBef>
              <a:spcAft>
                <a:spcPts val="1800"/>
              </a:spcAft>
              <a:buClr>
                <a:schemeClr val="accent1">
                  <a:lumMod val="75000"/>
                </a:schemeClr>
              </a:buClr>
              <a:defRPr/>
            </a:pPr>
            <a:r>
              <a:rPr lang="hr-HR" sz="2200" b="1" dirty="0">
                <a:solidFill>
                  <a:schemeClr val="accent1">
                    <a:lumMod val="75000"/>
                  </a:schemeClr>
                </a:solidFill>
                <a:latin typeface="Arial" charset="0"/>
                <a:cs typeface="Arial" charset="0"/>
              </a:rPr>
              <a:t>3. Preoblikuj</a:t>
            </a:r>
            <a:r>
              <a:rPr lang="hr-HR" sz="2200" dirty="0">
                <a:latin typeface="Arial" charset="0"/>
                <a:cs typeface="Arial" charset="0"/>
              </a:rPr>
              <a:t> riječi slikara Rabuzina napisane u prozi </a:t>
            </a:r>
            <a:r>
              <a:rPr lang="hr-HR" sz="2200" b="1" dirty="0">
                <a:latin typeface="Arial" charset="0"/>
                <a:cs typeface="Arial" charset="0"/>
              </a:rPr>
              <a:t>u stihove </a:t>
            </a:r>
            <a:r>
              <a:rPr lang="hr-HR" sz="2200" dirty="0">
                <a:latin typeface="Arial" charset="0"/>
                <a:cs typeface="Arial" charset="0"/>
              </a:rPr>
              <a:t>– </a:t>
            </a:r>
            <a:r>
              <a:rPr lang="hr-HR" sz="2200" b="1" dirty="0">
                <a:solidFill>
                  <a:schemeClr val="accent1">
                    <a:lumMod val="75000"/>
                  </a:schemeClr>
                </a:solidFill>
                <a:latin typeface="Arial" charset="0"/>
                <a:cs typeface="Arial" charset="0"/>
              </a:rPr>
              <a:t>pokušaj</a:t>
            </a:r>
            <a:r>
              <a:rPr lang="hr-HR" sz="2200" dirty="0">
                <a:latin typeface="Arial" charset="0"/>
                <a:cs typeface="Arial" charset="0"/>
              </a:rPr>
              <a:t> uz male promjene oblikovati lirsku pjesmu. Ritam ćeš ostvariti i </a:t>
            </a:r>
            <a:r>
              <a:rPr lang="hr-HR" sz="2200" b="1" dirty="0">
                <a:latin typeface="Arial" charset="0"/>
                <a:cs typeface="Arial" charset="0"/>
              </a:rPr>
              <a:t>stilski obilježenim redom riječi </a:t>
            </a:r>
            <a:r>
              <a:rPr lang="hr-HR" sz="2200" dirty="0">
                <a:latin typeface="Arial" charset="0"/>
                <a:cs typeface="Arial" charset="0"/>
              </a:rPr>
              <a:t>(npr. </a:t>
            </a:r>
            <a:r>
              <a:rPr lang="hr-HR" sz="2200" i="1" dirty="0">
                <a:latin typeface="Arial" charset="0"/>
                <a:cs typeface="Arial" charset="0"/>
              </a:rPr>
              <a:t>Dječak kad sam bio..</a:t>
            </a:r>
            <a:r>
              <a:rPr lang="hr-HR" sz="2200" dirty="0">
                <a:latin typeface="Arial" charset="0"/>
                <a:cs typeface="Arial" charset="0"/>
              </a:rPr>
              <a:t>.).</a:t>
            </a:r>
          </a:p>
          <a:p>
            <a:pPr>
              <a:spcBef>
                <a:spcPts val="0"/>
              </a:spcBef>
              <a:spcAft>
                <a:spcPts val="1800"/>
              </a:spcAft>
              <a:buClr>
                <a:schemeClr val="accent1">
                  <a:lumMod val="75000"/>
                </a:schemeClr>
              </a:buClr>
              <a:defRPr/>
            </a:pPr>
            <a:r>
              <a:rPr lang="hr-HR" sz="2200" b="1" dirty="0">
                <a:solidFill>
                  <a:schemeClr val="accent1">
                    <a:lumMod val="75000"/>
                  </a:schemeClr>
                </a:solidFill>
                <a:latin typeface="Arial" charset="0"/>
                <a:cs typeface="Arial" charset="0"/>
              </a:rPr>
              <a:t>4. Razmisli </a:t>
            </a:r>
            <a:r>
              <a:rPr lang="hr-HR" sz="2200" dirty="0">
                <a:latin typeface="Arial" charset="0"/>
                <a:cs typeface="Arial" charset="0"/>
              </a:rPr>
              <a:t>i </a:t>
            </a:r>
            <a:r>
              <a:rPr lang="hr-HR" sz="2200" b="1" dirty="0">
                <a:solidFill>
                  <a:schemeClr val="accent1">
                    <a:lumMod val="75000"/>
                  </a:schemeClr>
                </a:solidFill>
                <a:latin typeface="Arial" charset="0"/>
                <a:cs typeface="Arial" charset="0"/>
              </a:rPr>
              <a:t>napiši</a:t>
            </a:r>
            <a:r>
              <a:rPr lang="hr-HR" sz="2200" dirty="0">
                <a:latin typeface="Arial" charset="0"/>
                <a:cs typeface="Arial" charset="0"/>
              </a:rPr>
              <a:t> što bi ti sve stavila/stavio u svoju staklenu loptu. Sve te pojedinosti bit će motivi u tvojoj lirskoj pjesmi       </a:t>
            </a:r>
            <a:r>
              <a:rPr lang="hr-HR" sz="2200" i="1" dirty="0">
                <a:latin typeface="Arial" charset="0"/>
                <a:cs typeface="Arial" charset="0"/>
              </a:rPr>
              <a:t>Svijet u lopti </a:t>
            </a:r>
            <a:r>
              <a:rPr lang="hr-HR" sz="2200" dirty="0">
                <a:latin typeface="Arial" charset="0"/>
                <a:cs typeface="Arial" charset="0"/>
              </a:rPr>
              <a:t>(sa stilski obilježenim redom riječi).</a:t>
            </a:r>
          </a:p>
        </p:txBody>
      </p:sp>
      <p:sp>
        <p:nvSpPr>
          <p:cNvPr id="5" name="Rounded Rectangle 4"/>
          <p:cNvSpPr/>
          <p:nvPr/>
        </p:nvSpPr>
        <p:spPr>
          <a:xfrm>
            <a:off x="-428625" y="0"/>
            <a:ext cx="5572125" cy="928688"/>
          </a:xfrm>
          <a:prstGeom prst="roundRect">
            <a:avLst>
              <a:gd name="adj" fmla="val 50000"/>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hr-HR" sz="3200" b="1" dirty="0">
                <a:solidFill>
                  <a:schemeClr val="bg1"/>
                </a:solidFill>
                <a:latin typeface="Arial" charset="0"/>
                <a:cs typeface="Arial" charset="0"/>
              </a:rPr>
              <a:t>VJEŽBE</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CC">
            <a:alpha val="59999"/>
          </a:srgbClr>
        </a:solidFill>
        <a:effectLst/>
      </p:bgPr>
    </p:bg>
    <p:spTree>
      <p:nvGrpSpPr>
        <p:cNvPr id="1" name=""/>
        <p:cNvGrpSpPr/>
        <p:nvPr/>
      </p:nvGrpSpPr>
      <p:grpSpPr>
        <a:xfrm>
          <a:off x="0" y="0"/>
          <a:ext cx="0" cy="0"/>
          <a:chOff x="0" y="0"/>
          <a:chExt cx="0" cy="0"/>
        </a:xfrm>
      </p:grpSpPr>
      <p:sp>
        <p:nvSpPr>
          <p:cNvPr id="4098" name="Rectangle 1"/>
          <p:cNvSpPr>
            <a:spLocks noChangeArrowheads="1"/>
          </p:cNvSpPr>
          <p:nvPr/>
        </p:nvSpPr>
        <p:spPr bwMode="auto">
          <a:xfrm>
            <a:off x="214313" y="80963"/>
            <a:ext cx="8858250" cy="6510337"/>
          </a:xfrm>
          <a:prstGeom prst="rect">
            <a:avLst/>
          </a:prstGeom>
          <a:noFill/>
          <a:ln w="9525">
            <a:noFill/>
            <a:miter lim="800000"/>
            <a:headEnd/>
            <a:tailEnd/>
          </a:ln>
        </p:spPr>
        <p:txBody>
          <a:bodyPr>
            <a:spAutoFit/>
          </a:bodyPr>
          <a:lstStyle/>
          <a:p>
            <a:pPr>
              <a:spcAft>
                <a:spcPts val="1800"/>
              </a:spcAft>
            </a:pPr>
            <a:r>
              <a:rPr lang="hr-HR" sz="2800" b="1"/>
              <a:t>Izslovana miješa</a:t>
            </a:r>
          </a:p>
          <a:p>
            <a:r>
              <a:rPr lang="hr-HR" sz="2200"/>
              <a:t>Netko mi je izslovao miješa, a voljao sam jaku imu da pišto nanešem. Ovako ne znam smima li isla. Brkovi su posve popojmani. Tko mi je to izslovao miješa? </a:t>
            </a:r>
            <a:r>
              <a:rPr lang="pl-PL" sz="2200"/>
              <a:t>Možda je to zbog toga što sam prejezao grizik dok sam meo jeso? Kako mi </a:t>
            </a:r>
            <a:r>
              <a:rPr lang="hr-HR" sz="2200"/>
              <a:t>je samo krvila cur. Oko mene su hodi ljudali i u gledu me čudali. </a:t>
            </a:r>
            <a:r>
              <a:rPr lang="pl-PL" sz="2200"/>
              <a:t>To je da te od muke zaželi boludac. (...)</a:t>
            </a:r>
          </a:p>
          <a:p>
            <a:r>
              <a:rPr lang="hr-HR" sz="2200"/>
              <a:t>Sve izgleda sao kan. Oko mene kreke žabeću, kasovi vukaju i svjetlečina mijesi. To je da ti glavne puka. A tako sam nešto lijepo prio htičati. Još da bar ti pimvaji ne trašte i da zije nima. </a:t>
            </a:r>
          </a:p>
          <a:p>
            <a:r>
              <a:rPr lang="hr-HR" sz="2200"/>
              <a:t>Zašto već jednom ne prolazi doljeće? Hoću da cvrce ptikuću i da grince suje! Jao, kako mi cvobi zukuću. Pa kako su mi ustava prlja: peo sam jekmeza, a nisam zuo prabe.</a:t>
            </a:r>
          </a:p>
          <a:p>
            <a:r>
              <a:rPr lang="hr-HR" sz="2200"/>
              <a:t>Kad mi je ovako pogovoren kvar bolje da šutim. Zlatjeti je šuto. </a:t>
            </a:r>
          </a:p>
          <a:p>
            <a:r>
              <a:rPr lang="hr-HR" sz="2200"/>
              <a:t>Žaš mi je bao što nisam mogao napričati pisu. Oprostite, volim mas, na ovim izslovanim miješama. Noš ješto: mamajte slušu i nemojte noćno u kas telati gledaviziju jer </a:t>
            </a:r>
            <a:r>
              <a:rPr lang="sv-SE" sz="2200"/>
              <a:t>bi vas mogla glaveti bolja. </a:t>
            </a:r>
            <a:r>
              <a:rPr lang="hr-HR" sz="2200"/>
              <a:t>           </a:t>
            </a:r>
            <a:r>
              <a:rPr lang="sv-SE" sz="2200"/>
              <a:t>Pala na hvažnji!</a:t>
            </a:r>
          </a:p>
          <a:p>
            <a:pPr algn="r"/>
            <a:r>
              <a:rPr lang="hr-HR" sz="2200"/>
              <a:t>vaš Banimir Zvolog</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962" name="Group 5"/>
          <p:cNvGrpSpPr>
            <a:grpSpLocks/>
          </p:cNvGrpSpPr>
          <p:nvPr/>
        </p:nvGrpSpPr>
        <p:grpSpPr bwMode="auto">
          <a:xfrm>
            <a:off x="-250825" y="642938"/>
            <a:ext cx="9537700" cy="4943475"/>
            <a:chOff x="-142908" y="642918"/>
            <a:chExt cx="9537108" cy="4943495"/>
          </a:xfrm>
        </p:grpSpPr>
        <p:pic>
          <p:nvPicPr>
            <p:cNvPr id="40963" name="Picture 3"/>
            <p:cNvPicPr>
              <a:picLocks noChangeAspect="1" noChangeArrowheads="1"/>
            </p:cNvPicPr>
            <p:nvPr/>
          </p:nvPicPr>
          <p:blipFill>
            <a:blip r:embed="rId2" cstate="print"/>
            <a:srcRect/>
            <a:stretch>
              <a:fillRect/>
            </a:stretch>
          </p:blipFill>
          <p:spPr bwMode="auto">
            <a:xfrm>
              <a:off x="-142908" y="642918"/>
              <a:ext cx="9537108" cy="4943495"/>
            </a:xfrm>
            <a:prstGeom prst="rect">
              <a:avLst/>
            </a:prstGeom>
            <a:noFill/>
            <a:ln w="9525">
              <a:noFill/>
              <a:miter lim="800000"/>
              <a:headEnd/>
              <a:tailEnd/>
            </a:ln>
          </p:spPr>
        </p:pic>
        <p:sp>
          <p:nvSpPr>
            <p:cNvPr id="5" name="Rectangle 4"/>
            <p:cNvSpPr/>
            <p:nvPr/>
          </p:nvSpPr>
          <p:spPr>
            <a:xfrm>
              <a:off x="8500493" y="4286245"/>
              <a:ext cx="857197" cy="10715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hr-HR"/>
            </a:p>
          </p:txBody>
        </p:sp>
      </p:gr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Box 1"/>
          <p:cNvSpPr txBox="1">
            <a:spLocks noChangeArrowheads="1"/>
          </p:cNvSpPr>
          <p:nvPr/>
        </p:nvSpPr>
        <p:spPr bwMode="auto">
          <a:xfrm>
            <a:off x="357188" y="1000125"/>
            <a:ext cx="8572500" cy="5632450"/>
          </a:xfrm>
          <a:prstGeom prst="rect">
            <a:avLst/>
          </a:prstGeom>
          <a:noFill/>
          <a:ln w="9525">
            <a:noFill/>
            <a:miter lim="800000"/>
            <a:headEnd/>
            <a:tailEnd/>
          </a:ln>
        </p:spPr>
        <p:txBody>
          <a:bodyPr>
            <a:spAutoFit/>
          </a:bodyPr>
          <a:lstStyle/>
          <a:p>
            <a:pPr>
              <a:spcBef>
                <a:spcPts val="1200"/>
              </a:spcBef>
              <a:spcAft>
                <a:spcPts val="0"/>
              </a:spcAft>
              <a:buClr>
                <a:schemeClr val="accent1">
                  <a:lumMod val="75000"/>
                </a:schemeClr>
              </a:buClr>
              <a:defRPr/>
            </a:pPr>
            <a:r>
              <a:rPr lang="hr-HR" sz="2200" b="1" dirty="0">
                <a:solidFill>
                  <a:schemeClr val="accent1">
                    <a:lumMod val="75000"/>
                  </a:schemeClr>
                </a:solidFill>
                <a:latin typeface="Arial" charset="0"/>
                <a:cs typeface="Arial" charset="0"/>
              </a:rPr>
              <a:t>1. Promotri </a:t>
            </a:r>
            <a:r>
              <a:rPr lang="hr-HR" sz="2200" dirty="0">
                <a:latin typeface="Arial" charset="0"/>
                <a:cs typeface="Arial" charset="0"/>
              </a:rPr>
              <a:t>ilustraciju. Koji je </a:t>
            </a:r>
            <a:r>
              <a:rPr lang="hr-HR" sz="2200" b="1" dirty="0">
                <a:latin typeface="Arial" charset="0"/>
                <a:cs typeface="Arial" charset="0"/>
              </a:rPr>
              <a:t>način nastajanja novih riječi </a:t>
            </a:r>
            <a:r>
              <a:rPr lang="hr-HR" sz="2200" dirty="0">
                <a:latin typeface="Arial" charset="0"/>
                <a:cs typeface="Arial" charset="0"/>
              </a:rPr>
              <a:t>njome prikazan?</a:t>
            </a:r>
          </a:p>
          <a:p>
            <a:pPr>
              <a:spcBef>
                <a:spcPts val="1200"/>
              </a:spcBef>
              <a:spcAft>
                <a:spcPts val="0"/>
              </a:spcAft>
              <a:buClr>
                <a:schemeClr val="accent1">
                  <a:lumMod val="75000"/>
                </a:schemeClr>
              </a:buClr>
              <a:buFont typeface="Wingdings 3" pitchFamily="18" charset="2"/>
              <a:buChar char="}"/>
              <a:defRPr/>
            </a:pPr>
            <a:r>
              <a:rPr lang="hr-HR" sz="2200" b="1" dirty="0">
                <a:solidFill>
                  <a:schemeClr val="accent1">
                    <a:lumMod val="75000"/>
                  </a:schemeClr>
                </a:solidFill>
                <a:latin typeface="Arial" charset="0"/>
                <a:cs typeface="Arial" charset="0"/>
              </a:rPr>
              <a:t> </a:t>
            </a:r>
            <a:r>
              <a:rPr lang="hr-HR" sz="2200" dirty="0">
                <a:latin typeface="Arial" charset="0"/>
                <a:cs typeface="Arial" charset="0"/>
              </a:rPr>
              <a:t>Kojemu jeziku pripadaju sve riječi na tezgi? Što misliš zašto su na ilustraciji prikazane samo riječi iz engleskoga jezika? Upotrebljavaš li ti koju od tih riječi? Pišeš li ih ovako kako su napisane na ilustraciji ili prilagođeno hrvatskomu jeziku?</a:t>
            </a:r>
          </a:p>
          <a:p>
            <a:pPr>
              <a:spcBef>
                <a:spcPts val="1200"/>
              </a:spcBef>
              <a:spcAft>
                <a:spcPts val="0"/>
              </a:spcAft>
              <a:buClr>
                <a:schemeClr val="accent1">
                  <a:lumMod val="75000"/>
                </a:schemeClr>
              </a:buClr>
              <a:buFont typeface="Wingdings 3" pitchFamily="18" charset="2"/>
              <a:buChar char="}"/>
              <a:defRPr/>
            </a:pPr>
            <a:r>
              <a:rPr lang="hr-HR" sz="2200" dirty="0">
                <a:latin typeface="Arial" charset="0"/>
                <a:cs typeface="Arial" charset="0"/>
              </a:rPr>
              <a:t> </a:t>
            </a:r>
            <a:r>
              <a:rPr lang="hr-HR" sz="2200" b="1" dirty="0">
                <a:solidFill>
                  <a:schemeClr val="accent1">
                    <a:lumMod val="75000"/>
                  </a:schemeClr>
                </a:solidFill>
                <a:latin typeface="Arial" charset="0"/>
                <a:cs typeface="Arial" charset="0"/>
              </a:rPr>
              <a:t>Nacrtaj </a:t>
            </a:r>
            <a:r>
              <a:rPr lang="hr-HR" sz="2200" dirty="0">
                <a:latin typeface="Arial" charset="0"/>
                <a:cs typeface="Arial" charset="0"/>
              </a:rPr>
              <a:t>grafički</a:t>
            </a:r>
            <a:r>
              <a:rPr lang="hr-HR" sz="2200" b="1" dirty="0">
                <a:solidFill>
                  <a:schemeClr val="accent1">
                    <a:lumMod val="75000"/>
                  </a:schemeClr>
                </a:solidFill>
                <a:latin typeface="Arial" charset="0"/>
                <a:cs typeface="Arial" charset="0"/>
              </a:rPr>
              <a:t> </a:t>
            </a:r>
            <a:r>
              <a:rPr lang="hr-HR" sz="2200" dirty="0">
                <a:latin typeface="Arial" charset="0"/>
                <a:cs typeface="Arial" charset="0"/>
              </a:rPr>
              <a:t>prikaz kojim ćeš zorno prikazati </a:t>
            </a:r>
            <a:r>
              <a:rPr lang="hr-HR" sz="2200" b="1" dirty="0">
                <a:latin typeface="Arial" charset="0"/>
                <a:cs typeface="Arial" charset="0"/>
              </a:rPr>
              <a:t>proces jezičnoga posuđivanja</a:t>
            </a:r>
            <a:r>
              <a:rPr lang="hr-HR" sz="2200" dirty="0">
                <a:latin typeface="Arial" charset="0"/>
                <a:cs typeface="Arial" charset="0"/>
              </a:rPr>
              <a:t> (od jezika davaoca do jezika primaoca). Imaj na umu da strana riječ posuđenicom postaje tek nakon djelomične ili potpune prilagodbe jezičnomu sustavu jezika primaoca.</a:t>
            </a:r>
          </a:p>
          <a:p>
            <a:pPr>
              <a:spcBef>
                <a:spcPts val="1200"/>
              </a:spcBef>
              <a:spcAft>
                <a:spcPts val="0"/>
              </a:spcAft>
              <a:buClr>
                <a:schemeClr val="accent1">
                  <a:lumMod val="75000"/>
                </a:schemeClr>
              </a:buClr>
              <a:defRPr/>
            </a:pPr>
            <a:r>
              <a:rPr lang="hr-HR" sz="2200" b="1" dirty="0">
                <a:solidFill>
                  <a:schemeClr val="accent1">
                    <a:lumMod val="75000"/>
                  </a:schemeClr>
                </a:solidFill>
                <a:latin typeface="Arial" charset="0"/>
                <a:cs typeface="Arial" charset="0"/>
              </a:rPr>
              <a:t>2. </a:t>
            </a:r>
            <a:r>
              <a:rPr lang="vi-VN" sz="2200" b="1" dirty="0">
                <a:solidFill>
                  <a:schemeClr val="accent1">
                    <a:lumMod val="75000"/>
                  </a:schemeClr>
                </a:solidFill>
              </a:rPr>
              <a:t>Napiši</a:t>
            </a:r>
            <a:r>
              <a:rPr lang="vi-VN" sz="2200" dirty="0"/>
              <a:t> </a:t>
            </a:r>
            <a:r>
              <a:rPr lang="hr-HR" sz="2200" dirty="0"/>
              <a:t>kratak </a:t>
            </a:r>
            <a:r>
              <a:rPr lang="vi-VN" sz="2200" b="1" dirty="0"/>
              <a:t>dijalog</a:t>
            </a:r>
            <a:r>
              <a:rPr lang="vi-VN" sz="2200" dirty="0"/>
              <a:t> između sebe i prijatelja u kojemu ćeš upotrijebiti engleske riječi kojima se svakodnevno služite.</a:t>
            </a:r>
          </a:p>
          <a:p>
            <a:pPr>
              <a:defRPr/>
            </a:pPr>
            <a:r>
              <a:rPr lang="vi-VN" sz="2200" dirty="0"/>
              <a:t>Iz dijaloga </a:t>
            </a:r>
            <a:r>
              <a:rPr lang="vi-VN" sz="2200" b="1" dirty="0">
                <a:solidFill>
                  <a:schemeClr val="accent1">
                    <a:lumMod val="75000"/>
                  </a:schemeClr>
                </a:solidFill>
              </a:rPr>
              <a:t>ispiši </a:t>
            </a:r>
            <a:r>
              <a:rPr lang="vi-VN" sz="2200" dirty="0"/>
              <a:t>engleske riječi i </a:t>
            </a:r>
            <a:r>
              <a:rPr lang="vi-VN" sz="2200" b="1" dirty="0">
                <a:solidFill>
                  <a:schemeClr val="accent1">
                    <a:lumMod val="75000"/>
                  </a:schemeClr>
                </a:solidFill>
              </a:rPr>
              <a:t>pokušaj </a:t>
            </a:r>
            <a:r>
              <a:rPr lang="vi-VN" sz="2200" dirty="0"/>
              <a:t>pronaći hrvatske kojima ih možeš zamijeniti.</a:t>
            </a:r>
          </a:p>
        </p:txBody>
      </p:sp>
      <p:sp>
        <p:nvSpPr>
          <p:cNvPr id="41987" name="TextBox 5"/>
          <p:cNvSpPr txBox="1">
            <a:spLocks noChangeArrowheads="1"/>
          </p:cNvSpPr>
          <p:nvPr/>
        </p:nvSpPr>
        <p:spPr bwMode="auto">
          <a:xfrm>
            <a:off x="8358188" y="142875"/>
            <a:ext cx="500062" cy="646113"/>
          </a:xfrm>
          <a:prstGeom prst="rect">
            <a:avLst/>
          </a:prstGeom>
          <a:noFill/>
          <a:ln w="9525">
            <a:noFill/>
            <a:miter lim="800000"/>
            <a:headEnd/>
            <a:tailEnd/>
          </a:ln>
        </p:spPr>
        <p:txBody>
          <a:bodyPr>
            <a:spAutoFit/>
          </a:bodyPr>
          <a:lstStyle/>
          <a:p>
            <a:r>
              <a:rPr lang="hr-HR" sz="3600"/>
              <a:t>1</a:t>
            </a:r>
          </a:p>
        </p:txBody>
      </p:sp>
      <p:sp>
        <p:nvSpPr>
          <p:cNvPr id="5" name="Rounded Rectangle 4"/>
          <p:cNvSpPr/>
          <p:nvPr/>
        </p:nvSpPr>
        <p:spPr>
          <a:xfrm>
            <a:off x="-428625" y="0"/>
            <a:ext cx="5572125" cy="928688"/>
          </a:xfrm>
          <a:prstGeom prst="roundRect">
            <a:avLst>
              <a:gd name="adj" fmla="val 50000"/>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hr-HR" sz="3200" b="1" dirty="0">
                <a:solidFill>
                  <a:schemeClr val="bg1"/>
                </a:solidFill>
                <a:latin typeface="Arial" charset="0"/>
                <a:cs typeface="Arial" charset="0"/>
              </a:rPr>
              <a:t>VJEŽBE</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
          <p:cNvSpPr txBox="1">
            <a:spLocks noChangeArrowheads="1"/>
          </p:cNvSpPr>
          <p:nvPr/>
        </p:nvSpPr>
        <p:spPr bwMode="auto">
          <a:xfrm>
            <a:off x="285750" y="357188"/>
            <a:ext cx="8643938" cy="3386137"/>
          </a:xfrm>
          <a:prstGeom prst="rect">
            <a:avLst/>
          </a:prstGeom>
          <a:noFill/>
          <a:ln w="9525">
            <a:noFill/>
            <a:miter lim="800000"/>
            <a:headEnd/>
            <a:tailEnd/>
          </a:ln>
        </p:spPr>
        <p:txBody>
          <a:bodyPr>
            <a:spAutoFit/>
          </a:bodyPr>
          <a:lstStyle/>
          <a:p>
            <a:pPr>
              <a:buClr>
                <a:schemeClr val="accent1">
                  <a:lumMod val="75000"/>
                </a:schemeClr>
              </a:buClr>
              <a:defRPr/>
            </a:pPr>
            <a:r>
              <a:rPr lang="hr-HR" sz="2200" b="1" dirty="0">
                <a:solidFill>
                  <a:schemeClr val="accent1">
                    <a:lumMod val="75000"/>
                  </a:schemeClr>
                </a:solidFill>
                <a:latin typeface="Arial" charset="0"/>
                <a:cs typeface="Arial" charset="0"/>
              </a:rPr>
              <a:t>3. </a:t>
            </a:r>
            <a:r>
              <a:rPr lang="hr-HR" sz="2150" b="1" dirty="0">
                <a:solidFill>
                  <a:schemeClr val="accent1">
                    <a:lumMod val="75000"/>
                  </a:schemeClr>
                </a:solidFill>
                <a:latin typeface="Arial" charset="0"/>
                <a:cs typeface="Arial" charset="0"/>
              </a:rPr>
              <a:t>Nacrtaj </a:t>
            </a:r>
            <a:r>
              <a:rPr lang="hr-HR" sz="2150" dirty="0">
                <a:latin typeface="Arial" charset="0"/>
                <a:cs typeface="Arial" charset="0"/>
              </a:rPr>
              <a:t>u bilježnicu tablicu (prema donjoj tablici) i </a:t>
            </a:r>
            <a:r>
              <a:rPr lang="hr-HR" sz="2150" b="1" dirty="0">
                <a:solidFill>
                  <a:schemeClr val="accent1">
                    <a:lumMod val="75000"/>
                  </a:schemeClr>
                </a:solidFill>
                <a:latin typeface="Arial" charset="0"/>
                <a:cs typeface="Arial" charset="0"/>
              </a:rPr>
              <a:t>razvrstaj </a:t>
            </a:r>
            <a:r>
              <a:rPr lang="hr-HR" sz="2150" dirty="0">
                <a:latin typeface="Arial" charset="0"/>
                <a:cs typeface="Arial" charset="0"/>
              </a:rPr>
              <a:t>zadane</a:t>
            </a:r>
            <a:r>
              <a:rPr lang="hr-HR" sz="2150" b="1" dirty="0">
                <a:solidFill>
                  <a:schemeClr val="accent1">
                    <a:lumMod val="75000"/>
                  </a:schemeClr>
                </a:solidFill>
                <a:latin typeface="Arial" charset="0"/>
                <a:cs typeface="Arial" charset="0"/>
              </a:rPr>
              <a:t> </a:t>
            </a:r>
            <a:r>
              <a:rPr lang="hr-HR" sz="2150" dirty="0">
                <a:latin typeface="Arial" charset="0"/>
                <a:cs typeface="Arial" charset="0"/>
              </a:rPr>
              <a:t>riječi prema skupini kojoj pripadaju.</a:t>
            </a:r>
          </a:p>
          <a:p>
            <a:pPr>
              <a:spcBef>
                <a:spcPts val="1200"/>
              </a:spcBef>
              <a:buClr>
                <a:schemeClr val="accent1">
                  <a:lumMod val="75000"/>
                </a:schemeClr>
              </a:buClr>
              <a:buFont typeface="Wingdings 3" pitchFamily="18" charset="2"/>
              <a:buChar char="}"/>
              <a:defRPr/>
            </a:pPr>
            <a:r>
              <a:rPr lang="hr-HR" sz="2150" b="1" dirty="0">
                <a:solidFill>
                  <a:schemeClr val="accent1">
                    <a:lumMod val="75000"/>
                  </a:schemeClr>
                </a:solidFill>
                <a:latin typeface="Arial" charset="0"/>
                <a:cs typeface="Arial" charset="0"/>
              </a:rPr>
              <a:t> Zaokruži </a:t>
            </a:r>
            <a:r>
              <a:rPr lang="hr-HR" sz="2150" dirty="0">
                <a:latin typeface="Arial" charset="0"/>
                <a:cs typeface="Arial" charset="0"/>
              </a:rPr>
              <a:t>šest riječi koje ne pripadaju skupinama u tablici jer su sustavno prilagođene </a:t>
            </a:r>
            <a:r>
              <a:rPr lang="hr-HR" sz="2150" dirty="0"/>
              <a:t>hrvatskomu jeziku i </a:t>
            </a:r>
            <a:r>
              <a:rPr lang="hr-HR" sz="2150" b="1" dirty="0"/>
              <a:t>ne </a:t>
            </a:r>
            <a:r>
              <a:rPr lang="vi-VN" sz="2150" b="1" dirty="0"/>
              <a:t>osjećamo ih kao posuđene riječi</a:t>
            </a:r>
            <a:r>
              <a:rPr lang="hr-HR" sz="2150" dirty="0"/>
              <a:t>. Kako nazivamo takve posuđenice?</a:t>
            </a:r>
          </a:p>
          <a:p>
            <a:pPr>
              <a:spcBef>
                <a:spcPts val="1200"/>
              </a:spcBef>
              <a:defRPr/>
            </a:pPr>
            <a:r>
              <a:rPr lang="hr-HR" sz="2150" b="1" cap="small" dirty="0">
                <a:solidFill>
                  <a:schemeClr val="accent1">
                    <a:lumMod val="75000"/>
                  </a:schemeClr>
                </a:solidFill>
              </a:rPr>
              <a:t>riječi</a:t>
            </a:r>
            <a:r>
              <a:rPr lang="hr-HR" sz="2150" b="1" dirty="0">
                <a:solidFill>
                  <a:schemeClr val="accent1">
                    <a:lumMod val="75000"/>
                  </a:schemeClr>
                </a:solidFill>
              </a:rPr>
              <a:t>:</a:t>
            </a:r>
            <a:r>
              <a:rPr lang="hr-HR" sz="2150" dirty="0">
                <a:solidFill>
                  <a:schemeClr val="accent1">
                    <a:lumMod val="75000"/>
                  </a:schemeClr>
                </a:solidFill>
              </a:rPr>
              <a:t> </a:t>
            </a:r>
            <a:r>
              <a:rPr lang="hr-HR" sz="2150" dirty="0"/>
              <a:t>	</a:t>
            </a:r>
            <a:r>
              <a:rPr lang="hr-HR" sz="2150" i="1" dirty="0"/>
              <a:t>stage, printer, boja, backstage, fotokopija, tastatura, ups, 	party, antipatičan, ouch, wow</a:t>
            </a:r>
            <a:r>
              <a:rPr lang="hr-HR" sz="2150" dirty="0"/>
              <a:t>, </a:t>
            </a:r>
            <a:r>
              <a:rPr lang="hr-HR" sz="2150" i="1" dirty="0"/>
              <a:t>totalno, break, šećer, ekran, 	e-mail, kip, celebrity, soba, event, shopping (centar), 	website, 	blog, vlak, bookmark, anđeo, buling, make-up, šifra, pasoš</a:t>
            </a:r>
            <a:endParaRPr lang="hr-HR" sz="2200" dirty="0"/>
          </a:p>
        </p:txBody>
      </p:sp>
      <p:sp>
        <p:nvSpPr>
          <p:cNvPr id="43011" name="TextBox 5"/>
          <p:cNvSpPr txBox="1">
            <a:spLocks noChangeArrowheads="1"/>
          </p:cNvSpPr>
          <p:nvPr/>
        </p:nvSpPr>
        <p:spPr bwMode="auto">
          <a:xfrm>
            <a:off x="8358188" y="0"/>
            <a:ext cx="500062" cy="646113"/>
          </a:xfrm>
          <a:prstGeom prst="rect">
            <a:avLst/>
          </a:prstGeom>
          <a:noFill/>
          <a:ln w="9525">
            <a:noFill/>
            <a:miter lim="800000"/>
            <a:headEnd/>
            <a:tailEnd/>
          </a:ln>
        </p:spPr>
        <p:txBody>
          <a:bodyPr>
            <a:spAutoFit/>
          </a:bodyPr>
          <a:lstStyle/>
          <a:p>
            <a:r>
              <a:rPr lang="hr-HR" sz="3600"/>
              <a:t>2</a:t>
            </a:r>
          </a:p>
        </p:txBody>
      </p:sp>
      <p:graphicFrame>
        <p:nvGraphicFramePr>
          <p:cNvPr id="6" name="Table 5"/>
          <p:cNvGraphicFramePr>
            <a:graphicFrameLocks noGrp="1"/>
          </p:cNvGraphicFramePr>
          <p:nvPr/>
        </p:nvGraphicFramePr>
        <p:xfrm>
          <a:off x="428625" y="3857625"/>
          <a:ext cx="8286808" cy="1785953"/>
        </p:xfrm>
        <a:graphic>
          <a:graphicData uri="http://schemas.openxmlformats.org/drawingml/2006/table">
            <a:tbl>
              <a:tblPr firstRow="1" bandRow="1">
                <a:tableStyleId>{5C22544A-7EE6-4342-B048-85BDC9FD1C3A}</a:tableStyleId>
              </a:tblPr>
              <a:tblGrid>
                <a:gridCol w="4143404">
                  <a:extLst>
                    <a:ext uri="{9D8B030D-6E8A-4147-A177-3AD203B41FA5}">
                      <a16:colId xmlns:a16="http://schemas.microsoft.com/office/drawing/2014/main" val="20000"/>
                    </a:ext>
                  </a:extLst>
                </a:gridCol>
                <a:gridCol w="4143404">
                  <a:extLst>
                    <a:ext uri="{9D8B030D-6E8A-4147-A177-3AD203B41FA5}">
                      <a16:colId xmlns:a16="http://schemas.microsoft.com/office/drawing/2014/main" val="20001"/>
                    </a:ext>
                  </a:extLst>
                </a:gridCol>
              </a:tblGrid>
              <a:tr h="446488">
                <a:tc>
                  <a:txBody>
                    <a:bodyPr/>
                    <a:lstStyle/>
                    <a:p>
                      <a:r>
                        <a:rPr lang="hr-HR" dirty="0"/>
                        <a:t>STRANE RIJEČI</a:t>
                      </a:r>
                    </a:p>
                  </a:txBody>
                  <a:tcPr anchor="ctr"/>
                </a:tc>
                <a:tc>
                  <a:txBody>
                    <a:bodyPr/>
                    <a:lstStyle/>
                    <a:p>
                      <a:r>
                        <a:rPr lang="hr-HR" dirty="0"/>
                        <a:t>POSUĐENICE – TUĐICE </a:t>
                      </a:r>
                    </a:p>
                  </a:txBody>
                  <a:tcPr anchor="ctr"/>
                </a:tc>
                <a:extLst>
                  <a:ext uri="{0D108BD9-81ED-4DB2-BD59-A6C34878D82A}">
                    <a16:rowId xmlns:a16="http://schemas.microsoft.com/office/drawing/2014/main" val="10000"/>
                  </a:ext>
                </a:extLst>
              </a:tr>
              <a:tr h="1339465">
                <a:tc>
                  <a:txBody>
                    <a:bodyPr/>
                    <a:lstStyle/>
                    <a:p>
                      <a:endParaRPr lang="hr-HR" dirty="0"/>
                    </a:p>
                  </a:txBody>
                  <a:tcPr/>
                </a:tc>
                <a:tc>
                  <a:txBody>
                    <a:bodyPr/>
                    <a:lstStyle/>
                    <a:p>
                      <a:endParaRPr lang="hr-HR" dirty="0"/>
                    </a:p>
                  </a:txBody>
                  <a:tcPr/>
                </a:tc>
                <a:extLst>
                  <a:ext uri="{0D108BD9-81ED-4DB2-BD59-A6C34878D82A}">
                    <a16:rowId xmlns:a16="http://schemas.microsoft.com/office/drawing/2014/main" val="10001"/>
                  </a:ext>
                </a:extLst>
              </a:tr>
            </a:tbl>
          </a:graphicData>
        </a:graphic>
      </p:graphicFrame>
      <p:sp>
        <p:nvSpPr>
          <p:cNvPr id="7" name="Rectangle 6"/>
          <p:cNvSpPr/>
          <p:nvPr/>
        </p:nvSpPr>
        <p:spPr>
          <a:xfrm>
            <a:off x="285750" y="5786438"/>
            <a:ext cx="8358188" cy="754062"/>
          </a:xfrm>
          <a:prstGeom prst="rect">
            <a:avLst/>
          </a:prstGeom>
        </p:spPr>
        <p:txBody>
          <a:bodyPr>
            <a:spAutoFit/>
          </a:bodyPr>
          <a:lstStyle/>
          <a:p>
            <a:pPr>
              <a:buClr>
                <a:schemeClr val="accent1">
                  <a:lumMod val="75000"/>
                </a:schemeClr>
              </a:buClr>
              <a:buFont typeface="Wingdings 3" pitchFamily="18" charset="2"/>
              <a:buChar char="}"/>
              <a:defRPr/>
            </a:pPr>
            <a:r>
              <a:rPr lang="hr-HR" sz="2150" b="1" dirty="0">
                <a:solidFill>
                  <a:schemeClr val="accent1">
                    <a:lumMod val="75000"/>
                  </a:schemeClr>
                </a:solidFill>
                <a:latin typeface="Arial" charset="0"/>
                <a:cs typeface="Arial" charset="0"/>
              </a:rPr>
              <a:t> Istraži </a:t>
            </a:r>
            <a:r>
              <a:rPr lang="hr-HR" sz="2150" dirty="0">
                <a:latin typeface="Arial" charset="0"/>
                <a:cs typeface="Arial" charset="0"/>
              </a:rPr>
              <a:t>u rječniku i</a:t>
            </a:r>
            <a:r>
              <a:rPr lang="hr-HR" sz="2150" b="1" dirty="0">
                <a:solidFill>
                  <a:schemeClr val="accent1">
                    <a:lumMod val="75000"/>
                  </a:schemeClr>
                </a:solidFill>
                <a:latin typeface="Arial" charset="0"/>
                <a:cs typeface="Arial" charset="0"/>
              </a:rPr>
              <a:t> napiši </a:t>
            </a:r>
            <a:r>
              <a:rPr lang="hr-HR" sz="2150" dirty="0">
                <a:latin typeface="Arial" charset="0"/>
                <a:cs typeface="Arial" charset="0"/>
              </a:rPr>
              <a:t>hrvatske zamjene za riječi razvrstane u tablicu.</a:t>
            </a:r>
            <a:endParaRPr lang="hr-HR" sz="2150"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FFFCC">
            <a:alpha val="59999"/>
          </a:srgbClr>
        </a:solidFill>
        <a:effectLst/>
      </p:bgPr>
    </p:bg>
    <p:spTree>
      <p:nvGrpSpPr>
        <p:cNvPr id="1" name=""/>
        <p:cNvGrpSpPr/>
        <p:nvPr/>
      </p:nvGrpSpPr>
      <p:grpSpPr>
        <a:xfrm>
          <a:off x="0" y="0"/>
          <a:ext cx="0" cy="0"/>
          <a:chOff x="0" y="0"/>
          <a:chExt cx="0" cy="0"/>
        </a:xfrm>
      </p:grpSpPr>
      <p:sp>
        <p:nvSpPr>
          <p:cNvPr id="44034" name="Rectangle 1"/>
          <p:cNvSpPr>
            <a:spLocks noChangeArrowheads="1"/>
          </p:cNvSpPr>
          <p:nvPr/>
        </p:nvSpPr>
        <p:spPr bwMode="auto">
          <a:xfrm>
            <a:off x="214313" y="0"/>
            <a:ext cx="8929687" cy="6632575"/>
          </a:xfrm>
          <a:prstGeom prst="rect">
            <a:avLst/>
          </a:prstGeom>
          <a:noFill/>
          <a:ln w="9525">
            <a:noFill/>
            <a:miter lim="800000"/>
            <a:headEnd/>
            <a:tailEnd/>
          </a:ln>
        </p:spPr>
        <p:txBody>
          <a:bodyPr anchor="ctr">
            <a:spAutoFit/>
          </a:bodyPr>
          <a:lstStyle/>
          <a:p>
            <a:pPr eaLnBrk="0" hangingPunct="0">
              <a:spcAft>
                <a:spcPts val="1800"/>
              </a:spcAft>
            </a:pPr>
            <a:r>
              <a:rPr lang="hr-HR" sz="3200" b="1">
                <a:latin typeface="Curlz MT" pitchFamily="82" charset="0"/>
              </a:rPr>
              <a:t>Nemam vr___mena gubiti vr ___ me.</a:t>
            </a:r>
          </a:p>
          <a:p>
            <a:pPr eaLnBrk="0" hangingPunct="0"/>
            <a:r>
              <a:rPr lang="hr-HR" sz="3200" b="1">
                <a:latin typeface="Curlz MT" pitchFamily="82" charset="0"/>
              </a:rPr>
              <a:t>Teško je biti d ___ te i biti dobar.</a:t>
            </a:r>
          </a:p>
          <a:p>
            <a:pPr eaLnBrk="0" hangingPunct="0">
              <a:spcAft>
                <a:spcPts val="1800"/>
              </a:spcAft>
            </a:pPr>
            <a:r>
              <a:rPr lang="hr-HR" sz="3200" b="1">
                <a:latin typeface="Curlz MT" pitchFamily="82" charset="0"/>
              </a:rPr>
              <a:t>Mnogo je lakše biti odrastao i razum ___ ti d ___cu.</a:t>
            </a:r>
          </a:p>
          <a:p>
            <a:pPr eaLnBrk="0" hangingPunct="0"/>
            <a:r>
              <a:rPr lang="hr-HR" sz="3200" b="1">
                <a:latin typeface="Curlz MT" pitchFamily="82" charset="0"/>
              </a:rPr>
              <a:t>Prvo nas uče da hodamo i govorimo. Poslije žele</a:t>
            </a:r>
          </a:p>
          <a:p>
            <a:pPr eaLnBrk="0" hangingPunct="0">
              <a:spcAft>
                <a:spcPts val="1800"/>
              </a:spcAft>
            </a:pPr>
            <a:r>
              <a:rPr lang="hr-HR" sz="3200" b="1">
                <a:latin typeface="Curlz MT" pitchFamily="82" charset="0"/>
              </a:rPr>
              <a:t>da s ___ dimo i šutimo.</a:t>
            </a:r>
          </a:p>
          <a:p>
            <a:pPr eaLnBrk="0" hangingPunct="0">
              <a:spcAft>
                <a:spcPts val="1800"/>
              </a:spcAft>
            </a:pPr>
            <a:r>
              <a:rPr lang="hr-HR" sz="3200" b="1">
                <a:latin typeface="Curlz MT" pitchFamily="82" charset="0"/>
              </a:rPr>
              <a:t>Na m ___ secu sigurno nekoga ima – vidi se sv ___ tlo.</a:t>
            </a:r>
          </a:p>
          <a:p>
            <a:pPr eaLnBrk="0" hangingPunct="0"/>
            <a:r>
              <a:rPr lang="hr-HR" sz="3200" b="1">
                <a:latin typeface="Curlz MT" pitchFamily="82" charset="0"/>
              </a:rPr>
              <a:t>Treba samo strpljenja i vr ___ mena – i iz trave se</a:t>
            </a:r>
          </a:p>
          <a:p>
            <a:pPr eaLnBrk="0" hangingPunct="0">
              <a:spcAft>
                <a:spcPts val="1800"/>
              </a:spcAft>
            </a:pPr>
            <a:r>
              <a:rPr lang="hr-HR" sz="3200" b="1">
                <a:latin typeface="Curlz MT" pitchFamily="82" charset="0"/>
              </a:rPr>
              <a:t>dobije ml ___ ko.</a:t>
            </a:r>
          </a:p>
          <a:p>
            <a:pPr eaLnBrk="0" hangingPunct="0">
              <a:spcAft>
                <a:spcPts val="1800"/>
              </a:spcAft>
            </a:pPr>
            <a:r>
              <a:rPr lang="hr-HR" sz="3200" b="1">
                <a:latin typeface="Curlz MT" pitchFamily="82" charset="0"/>
              </a:rPr>
              <a:t>Da mogu, prom ___ nio bih sv ___ t. </a:t>
            </a:r>
          </a:p>
          <a:p>
            <a:pPr eaLnBrk="0" hangingPunct="0">
              <a:spcAft>
                <a:spcPts val="1800"/>
              </a:spcAft>
            </a:pPr>
            <a:r>
              <a:rPr lang="hr-HR" sz="3200" b="1">
                <a:latin typeface="Curlz MT" pitchFamily="82" charset="0"/>
              </a:rPr>
              <a:t>Ako se na gr ___ škama uči, ja sam već doktorirao.</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Box 1"/>
          <p:cNvSpPr txBox="1">
            <a:spLocks noChangeArrowheads="1"/>
          </p:cNvSpPr>
          <p:nvPr/>
        </p:nvSpPr>
        <p:spPr bwMode="auto">
          <a:xfrm>
            <a:off x="285750" y="1127125"/>
            <a:ext cx="8643938" cy="3524250"/>
          </a:xfrm>
          <a:prstGeom prst="rect">
            <a:avLst/>
          </a:prstGeom>
          <a:noFill/>
          <a:ln w="9525">
            <a:noFill/>
            <a:miter lim="800000"/>
            <a:headEnd/>
            <a:tailEnd/>
          </a:ln>
        </p:spPr>
        <p:txBody>
          <a:bodyPr>
            <a:spAutoFit/>
          </a:bodyPr>
          <a:lstStyle/>
          <a:p>
            <a:pPr marL="457200" indent="-457200">
              <a:spcBef>
                <a:spcPts val="0"/>
              </a:spcBef>
              <a:spcAft>
                <a:spcPts val="2400"/>
              </a:spcAft>
              <a:buClr>
                <a:schemeClr val="accent1">
                  <a:lumMod val="75000"/>
                </a:schemeClr>
              </a:buClr>
              <a:defRPr/>
            </a:pPr>
            <a:r>
              <a:rPr lang="hr-HR" sz="2400" b="1" dirty="0">
                <a:solidFill>
                  <a:schemeClr val="accent1">
                    <a:lumMod val="75000"/>
                  </a:schemeClr>
                </a:solidFill>
                <a:latin typeface="Arial" charset="0"/>
                <a:cs typeface="Arial" charset="0"/>
              </a:rPr>
              <a:t>1. Dopuni </a:t>
            </a:r>
            <a:r>
              <a:rPr lang="hr-HR" sz="2400" dirty="0">
                <a:latin typeface="Arial" charset="0"/>
                <a:cs typeface="Arial" charset="0"/>
              </a:rPr>
              <a:t>riječi u grafitima s </a:t>
            </a:r>
            <a:r>
              <a:rPr lang="hr-HR" sz="2400" i="1" dirty="0">
                <a:latin typeface="Arial" charset="0"/>
                <a:cs typeface="Arial" charset="0"/>
              </a:rPr>
              <a:t>ije</a:t>
            </a:r>
            <a:r>
              <a:rPr lang="hr-HR" sz="2400" dirty="0">
                <a:latin typeface="Arial" charset="0"/>
                <a:cs typeface="Arial" charset="0"/>
              </a:rPr>
              <a:t>, </a:t>
            </a:r>
            <a:r>
              <a:rPr lang="hr-HR" sz="2400" i="1" dirty="0">
                <a:latin typeface="Arial" charset="0"/>
                <a:cs typeface="Arial" charset="0"/>
              </a:rPr>
              <a:t>je</a:t>
            </a:r>
            <a:r>
              <a:rPr lang="hr-HR" sz="2400" dirty="0">
                <a:latin typeface="Arial" charset="0"/>
                <a:cs typeface="Arial" charset="0"/>
              </a:rPr>
              <a:t> ili </a:t>
            </a:r>
            <a:r>
              <a:rPr lang="hr-HR" sz="2400" i="1" dirty="0">
                <a:latin typeface="Arial" charset="0"/>
                <a:cs typeface="Arial" charset="0"/>
              </a:rPr>
              <a:t>e. </a:t>
            </a:r>
          </a:p>
          <a:p>
            <a:pPr marL="457200" indent="-457200">
              <a:spcBef>
                <a:spcPts val="0"/>
              </a:spcBef>
              <a:spcAft>
                <a:spcPts val="0"/>
              </a:spcAft>
              <a:buClr>
                <a:schemeClr val="accent1">
                  <a:lumMod val="75000"/>
                </a:schemeClr>
              </a:buClr>
              <a:defRPr/>
            </a:pPr>
            <a:r>
              <a:rPr lang="hr-HR" sz="2400" b="1" dirty="0">
                <a:solidFill>
                  <a:schemeClr val="accent1">
                    <a:lumMod val="75000"/>
                  </a:schemeClr>
                </a:solidFill>
                <a:latin typeface="Arial" charset="0"/>
                <a:cs typeface="Arial" charset="0"/>
              </a:rPr>
              <a:t>2. </a:t>
            </a:r>
            <a:r>
              <a:rPr lang="hr-HR" sz="2400" dirty="0">
                <a:latin typeface="Arial" charset="0"/>
                <a:cs typeface="Arial" charset="0"/>
              </a:rPr>
              <a:t>Radite</a:t>
            </a:r>
            <a:r>
              <a:rPr lang="hr-HR" sz="2400" b="1" dirty="0">
                <a:solidFill>
                  <a:schemeClr val="accent1">
                    <a:lumMod val="75000"/>
                  </a:schemeClr>
                </a:solidFill>
                <a:latin typeface="Arial" charset="0"/>
                <a:cs typeface="Arial" charset="0"/>
              </a:rPr>
              <a:t> </a:t>
            </a:r>
            <a:r>
              <a:rPr lang="hr-HR" sz="2400" dirty="0">
                <a:latin typeface="Arial" charset="0"/>
                <a:cs typeface="Arial" charset="0"/>
              </a:rPr>
              <a:t>u parovima</a:t>
            </a:r>
            <a:r>
              <a:rPr lang="hr-HR" sz="2400" i="1" dirty="0">
                <a:latin typeface="Arial" charset="0"/>
                <a:cs typeface="Arial" charset="0"/>
              </a:rPr>
              <a:t>. </a:t>
            </a:r>
            <a:r>
              <a:rPr lang="hr-HR" sz="2400" b="1" dirty="0">
                <a:solidFill>
                  <a:schemeClr val="accent1">
                    <a:lumMod val="75000"/>
                  </a:schemeClr>
                </a:solidFill>
                <a:latin typeface="Arial" charset="0"/>
                <a:cs typeface="Arial" charset="0"/>
              </a:rPr>
              <a:t>Osmislite </a:t>
            </a:r>
            <a:r>
              <a:rPr lang="hr-HR" sz="2400" dirty="0">
                <a:latin typeface="Arial" charset="0"/>
                <a:cs typeface="Arial" charset="0"/>
              </a:rPr>
              <a:t>po uzoru na pročitane grafite</a:t>
            </a:r>
            <a:endParaRPr lang="hr-HR" sz="2400" i="1" dirty="0">
              <a:latin typeface="Arial" charset="0"/>
              <a:cs typeface="Arial" charset="0"/>
            </a:endParaRPr>
          </a:p>
          <a:p>
            <a:pPr marL="457200" indent="-457200">
              <a:spcBef>
                <a:spcPts val="0"/>
              </a:spcBef>
              <a:spcAft>
                <a:spcPts val="2400"/>
              </a:spcAft>
              <a:buClr>
                <a:schemeClr val="accent1">
                  <a:lumMod val="75000"/>
                </a:schemeClr>
              </a:buClr>
              <a:defRPr/>
            </a:pPr>
            <a:r>
              <a:rPr lang="hr-HR" sz="2400" dirty="0">
                <a:latin typeface="Arial" charset="0"/>
                <a:cs typeface="Arial" charset="0"/>
              </a:rPr>
              <a:t>još nekoliko grafita duhovita i neočekivana sadržaja.</a:t>
            </a:r>
          </a:p>
          <a:p>
            <a:pPr marL="457200" indent="-457200">
              <a:spcBef>
                <a:spcPts val="0"/>
              </a:spcBef>
              <a:spcAft>
                <a:spcPts val="0"/>
              </a:spcAft>
              <a:buClr>
                <a:schemeClr val="accent1">
                  <a:lumMod val="75000"/>
                </a:schemeClr>
              </a:buClr>
              <a:defRPr/>
            </a:pPr>
            <a:r>
              <a:rPr lang="hr-HR" sz="2400" b="1" dirty="0">
                <a:solidFill>
                  <a:schemeClr val="accent1">
                    <a:lumMod val="75000"/>
                  </a:schemeClr>
                </a:solidFill>
                <a:latin typeface="Arial" charset="0"/>
                <a:cs typeface="Arial" charset="0"/>
              </a:rPr>
              <a:t>3. Prouči </a:t>
            </a:r>
            <a:r>
              <a:rPr lang="hr-HR" sz="2400" dirty="0"/>
              <a:t>upute za </a:t>
            </a:r>
            <a:r>
              <a:rPr lang="hr-HR" sz="2400" b="1" dirty="0"/>
              <a:t>usmenu raspravu (debatu) </a:t>
            </a:r>
            <a:r>
              <a:rPr lang="hr-HR" sz="2400" dirty="0"/>
              <a:t>pa prema </a:t>
            </a:r>
          </a:p>
          <a:p>
            <a:pPr marL="457200" indent="-457200">
              <a:spcBef>
                <a:spcPts val="0"/>
              </a:spcBef>
              <a:spcAft>
                <a:spcPts val="1800"/>
              </a:spcAft>
              <a:buClr>
                <a:schemeClr val="accent1">
                  <a:lumMod val="75000"/>
                </a:schemeClr>
              </a:buClr>
              <a:defRPr/>
            </a:pPr>
            <a:r>
              <a:rPr lang="hr-HR" sz="2400" dirty="0"/>
              <a:t>iznesenome planu </a:t>
            </a:r>
            <a:r>
              <a:rPr lang="hr-HR" sz="2400" b="1" dirty="0">
                <a:solidFill>
                  <a:schemeClr val="accent1">
                    <a:lumMod val="75000"/>
                  </a:schemeClr>
                </a:solidFill>
              </a:rPr>
              <a:t>pripremite</a:t>
            </a:r>
            <a:r>
              <a:rPr lang="hr-HR" sz="2400" dirty="0"/>
              <a:t> raspravu u razredu</a:t>
            </a:r>
            <a:r>
              <a:rPr lang="hr-HR" sz="2400" b="1" dirty="0"/>
              <a:t>.</a:t>
            </a:r>
          </a:p>
          <a:p>
            <a:pPr>
              <a:spcBef>
                <a:spcPts val="0"/>
              </a:spcBef>
              <a:spcAft>
                <a:spcPts val="1800"/>
              </a:spcAft>
              <a:buClr>
                <a:schemeClr val="accent1">
                  <a:lumMod val="75000"/>
                </a:schemeClr>
              </a:buClr>
              <a:buFont typeface="Wingdings 3" pitchFamily="18" charset="2"/>
              <a:buChar char="}"/>
              <a:defRPr/>
            </a:pPr>
            <a:r>
              <a:rPr lang="hr-HR" sz="2400" dirty="0"/>
              <a:t> Prema sljedećim grafitima oblikujte tezu – temu rasprave izrečenu jednom rečenicom.</a:t>
            </a:r>
          </a:p>
        </p:txBody>
      </p:sp>
      <p:sp>
        <p:nvSpPr>
          <p:cNvPr id="45059" name="TextBox 5"/>
          <p:cNvSpPr txBox="1">
            <a:spLocks noChangeArrowheads="1"/>
          </p:cNvSpPr>
          <p:nvPr/>
        </p:nvSpPr>
        <p:spPr bwMode="auto">
          <a:xfrm>
            <a:off x="8358188" y="142875"/>
            <a:ext cx="500062" cy="646113"/>
          </a:xfrm>
          <a:prstGeom prst="rect">
            <a:avLst/>
          </a:prstGeom>
          <a:noFill/>
          <a:ln w="9525">
            <a:noFill/>
            <a:miter lim="800000"/>
            <a:headEnd/>
            <a:tailEnd/>
          </a:ln>
        </p:spPr>
        <p:txBody>
          <a:bodyPr>
            <a:spAutoFit/>
          </a:bodyPr>
          <a:lstStyle/>
          <a:p>
            <a:r>
              <a:rPr lang="hr-HR" sz="3600"/>
              <a:t>1</a:t>
            </a:r>
          </a:p>
        </p:txBody>
      </p:sp>
      <p:sp>
        <p:nvSpPr>
          <p:cNvPr id="6" name="Rounded Rectangle 5"/>
          <p:cNvSpPr/>
          <p:nvPr/>
        </p:nvSpPr>
        <p:spPr>
          <a:xfrm>
            <a:off x="357188" y="4643438"/>
            <a:ext cx="8358187" cy="20002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spcAft>
                <a:spcPts val="0"/>
              </a:spcAft>
              <a:defRPr/>
            </a:pPr>
            <a:r>
              <a:rPr lang="hr-HR" sz="2800" i="1" dirty="0">
                <a:cs typeface="Calibri" pitchFamily="34" charset="0"/>
              </a:rPr>
              <a:t>Teško je biti dijete i biti dobar. </a:t>
            </a:r>
          </a:p>
          <a:p>
            <a:pPr algn="ctr" eaLnBrk="0" hangingPunct="0">
              <a:spcAft>
                <a:spcPts val="1200"/>
              </a:spcAft>
              <a:defRPr/>
            </a:pPr>
            <a:r>
              <a:rPr lang="hr-HR" sz="2800" i="1" dirty="0">
                <a:cs typeface="Calibri" pitchFamily="34" charset="0"/>
              </a:rPr>
              <a:t>Mnogo je lakše biti odrastao i razumjeti djecu.</a:t>
            </a:r>
          </a:p>
          <a:p>
            <a:pPr algn="ctr" eaLnBrk="0" hangingPunct="0">
              <a:defRPr/>
            </a:pPr>
            <a:r>
              <a:rPr lang="hr-HR" sz="2800" i="1" dirty="0">
                <a:cs typeface="Calibri" pitchFamily="34" charset="0"/>
              </a:rPr>
              <a:t>Prvo nas uče da hodamo i govorimo. </a:t>
            </a:r>
          </a:p>
          <a:p>
            <a:pPr algn="ctr" eaLnBrk="0" hangingPunct="0">
              <a:defRPr/>
            </a:pPr>
            <a:r>
              <a:rPr lang="hr-HR" sz="2800" i="1" dirty="0">
                <a:cs typeface="Calibri" pitchFamily="34" charset="0"/>
              </a:rPr>
              <a:t>Poslije žele da sjedimo i šutimo.</a:t>
            </a:r>
            <a:endParaRPr lang="hr-HR" sz="2400" dirty="0"/>
          </a:p>
        </p:txBody>
      </p:sp>
      <p:sp>
        <p:nvSpPr>
          <p:cNvPr id="7" name="Rounded Rectangle 6"/>
          <p:cNvSpPr/>
          <p:nvPr/>
        </p:nvSpPr>
        <p:spPr>
          <a:xfrm>
            <a:off x="-428625" y="0"/>
            <a:ext cx="5572125" cy="928688"/>
          </a:xfrm>
          <a:prstGeom prst="roundRect">
            <a:avLst>
              <a:gd name="adj" fmla="val 50000"/>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hr-HR" sz="3200" b="1" dirty="0">
                <a:solidFill>
                  <a:schemeClr val="bg1"/>
                </a:solidFill>
                <a:latin typeface="Arial" charset="0"/>
                <a:cs typeface="Arial" charset="0"/>
              </a:rPr>
              <a:t>VJEŽBE</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214313" y="1044575"/>
            <a:ext cx="8858250" cy="4670425"/>
          </a:xfrm>
          <a:prstGeom prst="rect">
            <a:avLst/>
          </a:prstGeom>
          <a:noFill/>
          <a:ln w="9525">
            <a:noFill/>
            <a:miter lim="800000"/>
            <a:headEnd/>
            <a:tailEnd/>
          </a:ln>
        </p:spPr>
        <p:txBody>
          <a:bodyPr>
            <a:spAutoFit/>
          </a:bodyPr>
          <a:lstStyle/>
          <a:p>
            <a:pPr>
              <a:spcAft>
                <a:spcPts val="1200"/>
              </a:spcAft>
              <a:buClr>
                <a:schemeClr val="accent1">
                  <a:lumMod val="75000"/>
                </a:schemeClr>
              </a:buClr>
              <a:buFont typeface="Wingdings 3" pitchFamily="18" charset="2"/>
              <a:buChar char="}"/>
              <a:defRPr/>
            </a:pPr>
            <a:r>
              <a:rPr lang="hr-HR" sz="2200" dirty="0"/>
              <a:t> </a:t>
            </a:r>
            <a:r>
              <a:rPr lang="hr-HR" sz="2250" b="1" dirty="0">
                <a:solidFill>
                  <a:schemeClr val="accent1">
                    <a:lumMod val="75000"/>
                  </a:schemeClr>
                </a:solidFill>
              </a:rPr>
              <a:t>Naznačite </a:t>
            </a:r>
            <a:r>
              <a:rPr lang="hr-HR" sz="2250" dirty="0"/>
              <a:t>osnovna polazišta u prilog ili protiv teze (</a:t>
            </a:r>
            <a:r>
              <a:rPr lang="hr-HR" sz="2250" i="1" dirty="0"/>
              <a:t>pro et contra).</a:t>
            </a:r>
          </a:p>
          <a:p>
            <a:pPr>
              <a:spcAft>
                <a:spcPts val="1200"/>
              </a:spcAft>
              <a:buClr>
                <a:schemeClr val="accent1">
                  <a:lumMod val="75000"/>
                </a:schemeClr>
              </a:buClr>
              <a:buFont typeface="Wingdings 3" pitchFamily="18" charset="2"/>
              <a:buChar char="}"/>
              <a:defRPr/>
            </a:pPr>
            <a:r>
              <a:rPr lang="hr-HR" sz="2250" dirty="0"/>
              <a:t> </a:t>
            </a:r>
            <a:r>
              <a:rPr lang="hr-HR" sz="2250" b="1" dirty="0">
                <a:solidFill>
                  <a:schemeClr val="accent1">
                    <a:lumMod val="75000"/>
                  </a:schemeClr>
                </a:solidFill>
              </a:rPr>
              <a:t>Utvrdite</a:t>
            </a:r>
            <a:r>
              <a:rPr lang="hr-HR" sz="2250" dirty="0"/>
              <a:t> članove afirmacijskoga tima (brani tezu) i negacijskoga tima (osporava tezu). U svakome timu mogu biti najviše tri člana.</a:t>
            </a:r>
          </a:p>
          <a:p>
            <a:pPr>
              <a:spcAft>
                <a:spcPts val="1200"/>
              </a:spcAft>
              <a:buClr>
                <a:schemeClr val="accent1">
                  <a:lumMod val="75000"/>
                </a:schemeClr>
              </a:buClr>
              <a:buFont typeface="Wingdings 3" pitchFamily="18" charset="2"/>
              <a:buChar char="}"/>
              <a:defRPr/>
            </a:pPr>
            <a:r>
              <a:rPr lang="hr-HR" sz="2250" dirty="0"/>
              <a:t> </a:t>
            </a:r>
            <a:r>
              <a:rPr lang="hr-HR" sz="2250" b="1" dirty="0">
                <a:solidFill>
                  <a:schemeClr val="accent1">
                    <a:lumMod val="75000"/>
                  </a:schemeClr>
                </a:solidFill>
              </a:rPr>
              <a:t>Odredite</a:t>
            </a:r>
            <a:r>
              <a:rPr lang="hr-HR" sz="2250" dirty="0"/>
              <a:t> voditelja rasprave, mjeritelja vremena i sudce (neparan broj). U raspravi sudjeluje i </a:t>
            </a:r>
            <a:r>
              <a:rPr lang="pl-PL" sz="2250" dirty="0"/>
              <a:t>publika. Rasprava traje oko 30 minuta.</a:t>
            </a:r>
          </a:p>
          <a:p>
            <a:pPr>
              <a:spcAft>
                <a:spcPts val="2400"/>
              </a:spcAft>
              <a:buClr>
                <a:schemeClr val="accent1">
                  <a:lumMod val="75000"/>
                </a:schemeClr>
              </a:buClr>
              <a:buFont typeface="Wingdings 3" pitchFamily="18" charset="2"/>
              <a:buChar char="}"/>
              <a:defRPr/>
            </a:pPr>
            <a:r>
              <a:rPr lang="hr-HR" sz="2250" dirty="0"/>
              <a:t> Svaki raspravljač ili raspravljačica treba </a:t>
            </a:r>
            <a:r>
              <a:rPr lang="hr-HR" sz="2250" b="1" dirty="0"/>
              <a:t>poštivati pravila </a:t>
            </a:r>
            <a:r>
              <a:rPr lang="hr-HR" sz="2250" dirty="0"/>
              <a:t>rasprave, treba </a:t>
            </a:r>
            <a:r>
              <a:rPr lang="hr-HR" sz="2250" b="1" dirty="0"/>
              <a:t>biti kritičan </a:t>
            </a:r>
            <a:r>
              <a:rPr lang="hr-HR" sz="2250" dirty="0"/>
              <a:t>prema sebi i drugima, </a:t>
            </a:r>
            <a:r>
              <a:rPr lang="hr-HR" sz="2250" b="1" dirty="0"/>
              <a:t>pristojan i korektan</a:t>
            </a:r>
            <a:r>
              <a:rPr lang="hr-HR" sz="2250" dirty="0"/>
              <a:t> te se služiti </a:t>
            </a:r>
            <a:r>
              <a:rPr lang="hr-HR" sz="2250" b="1" dirty="0"/>
              <a:t>hrvatskim standardnim jezikom</a:t>
            </a:r>
            <a:r>
              <a:rPr lang="hr-HR" sz="2250" dirty="0"/>
              <a:t>.</a:t>
            </a:r>
            <a:endParaRPr lang="hr-HR" sz="2250" i="1" dirty="0">
              <a:latin typeface="Arial" charset="0"/>
              <a:cs typeface="Arial" charset="0"/>
            </a:endParaRPr>
          </a:p>
          <a:p>
            <a:pPr>
              <a:spcBef>
                <a:spcPts val="0"/>
              </a:spcBef>
              <a:spcAft>
                <a:spcPts val="2400"/>
              </a:spcAft>
              <a:buClr>
                <a:schemeClr val="accent1">
                  <a:lumMod val="75000"/>
                </a:schemeClr>
              </a:buClr>
              <a:defRPr/>
            </a:pPr>
            <a:r>
              <a:rPr lang="hr-HR" sz="2250" b="1" dirty="0">
                <a:solidFill>
                  <a:schemeClr val="accent1">
                    <a:lumMod val="75000"/>
                  </a:schemeClr>
                </a:solidFill>
                <a:latin typeface="Arial" charset="0"/>
                <a:cs typeface="Arial" charset="0"/>
              </a:rPr>
              <a:t>4. </a:t>
            </a:r>
            <a:r>
              <a:rPr lang="hr-HR" sz="2250" b="1" dirty="0">
                <a:solidFill>
                  <a:schemeClr val="accent1">
                    <a:lumMod val="75000"/>
                  </a:schemeClr>
                </a:solidFill>
              </a:rPr>
              <a:t>Napiši </a:t>
            </a:r>
            <a:r>
              <a:rPr lang="hr-HR" sz="2250" dirty="0">
                <a:latin typeface="Arial" charset="0"/>
                <a:cs typeface="Arial" charset="0"/>
              </a:rPr>
              <a:t>svoj </a:t>
            </a:r>
            <a:r>
              <a:rPr lang="hr-HR" sz="2250" b="1" dirty="0">
                <a:latin typeface="Arial" charset="0"/>
                <a:cs typeface="Arial" charset="0"/>
              </a:rPr>
              <a:t>komentar </a:t>
            </a:r>
            <a:r>
              <a:rPr lang="hr-HR" sz="2250" dirty="0">
                <a:latin typeface="Arial" charset="0"/>
                <a:cs typeface="Arial" charset="0"/>
              </a:rPr>
              <a:t>tvrdnje izrečene tezom rasprave (npr. osvrt na raspravu) ili komentar tvrdnje izrečene nekim drugim grafitom  (od polaznih). U svoj komentar možeš uvrstiti još koji grafit.</a:t>
            </a:r>
          </a:p>
        </p:txBody>
      </p:sp>
      <p:sp>
        <p:nvSpPr>
          <p:cNvPr id="46083" name="TextBox 5"/>
          <p:cNvSpPr txBox="1">
            <a:spLocks noChangeArrowheads="1"/>
          </p:cNvSpPr>
          <p:nvPr/>
        </p:nvSpPr>
        <p:spPr bwMode="auto">
          <a:xfrm>
            <a:off x="8358188" y="71438"/>
            <a:ext cx="500062" cy="646112"/>
          </a:xfrm>
          <a:prstGeom prst="rect">
            <a:avLst/>
          </a:prstGeom>
          <a:noFill/>
          <a:ln w="9525">
            <a:noFill/>
            <a:miter lim="800000"/>
            <a:headEnd/>
            <a:tailEnd/>
          </a:ln>
        </p:spPr>
        <p:txBody>
          <a:bodyPr>
            <a:spAutoFit/>
          </a:bodyPr>
          <a:lstStyle/>
          <a:p>
            <a:r>
              <a:rPr lang="hr-HR" sz="3600"/>
              <a:t>2</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b="-12000"/>
          </a:stretch>
        </a:blipFill>
        <a:effectLst/>
      </p:bgPr>
    </p:bg>
    <p:spTree>
      <p:nvGrpSpPr>
        <p:cNvPr id="1" name=""/>
        <p:cNvGrpSpPr/>
        <p:nvPr/>
      </p:nvGrpSpPr>
      <p:grpSpPr>
        <a:xfrm>
          <a:off x="0" y="0"/>
          <a:ext cx="0" cy="0"/>
          <a:chOff x="0" y="0"/>
          <a:chExt cx="0" cy="0"/>
        </a:xfrm>
      </p:grpSpPr>
      <p:sp>
        <p:nvSpPr>
          <p:cNvPr id="2" name="Rectangle 1"/>
          <p:cNvSpPr>
            <a:spLocks noChangeArrowheads="1"/>
          </p:cNvSpPr>
          <p:nvPr/>
        </p:nvSpPr>
        <p:spPr bwMode="auto">
          <a:xfrm>
            <a:off x="5429250" y="504825"/>
            <a:ext cx="3929063" cy="638175"/>
          </a:xfrm>
          <a:prstGeom prst="rect">
            <a:avLst/>
          </a:prstGeom>
          <a:noFill/>
          <a:ln w="9525">
            <a:noFill/>
            <a:miter lim="800000"/>
            <a:headEnd/>
            <a:tailEnd/>
          </a:ln>
        </p:spPr>
        <p:txBody>
          <a:bodyPr>
            <a:spAutoFit/>
          </a:bodyPr>
          <a:lstStyle/>
          <a:p>
            <a:pPr>
              <a:defRPr/>
            </a:pPr>
            <a:r>
              <a:rPr lang="hr-HR" sz="3550" b="1" dirty="0">
                <a:solidFill>
                  <a:srgbClr val="FF6600"/>
                </a:solidFill>
                <a:latin typeface="Segoe Print" pitchFamily="2" charset="0"/>
              </a:rPr>
              <a:t>Pala na hvažnji!</a:t>
            </a:r>
            <a:endParaRPr lang="hr-HR" sz="3550" dirty="0">
              <a:solidFill>
                <a:srgbClr val="FF6600"/>
              </a:solidFill>
              <a:latin typeface="Segoe Print"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after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2"/>
                                        </p:tgtEl>
                                        <p:attrNameLst>
                                          <p:attrName>ppt_x</p:attrName>
                                          <p:attrName>ppt_y</p:attrName>
                                        </p:attrNameLst>
                                      </p:cBhvr>
                                    </p:animMotion>
                                    <p:animRot by="1500000">
                                      <p:cBhvr>
                                        <p:cTn id="7" dur="125" fill="hold">
                                          <p:stCondLst>
                                            <p:cond delay="0"/>
                                          </p:stCondLst>
                                        </p:cTn>
                                        <p:tgtEl>
                                          <p:spTgt spid="2"/>
                                        </p:tgtEl>
                                        <p:attrNameLst>
                                          <p:attrName>r</p:attrName>
                                        </p:attrNameLst>
                                      </p:cBhvr>
                                    </p:animRot>
                                    <p:animRot by="-1500000">
                                      <p:cBhvr>
                                        <p:cTn id="8" dur="125" fill="hold">
                                          <p:stCondLst>
                                            <p:cond delay="125"/>
                                          </p:stCondLst>
                                        </p:cTn>
                                        <p:tgtEl>
                                          <p:spTgt spid="2"/>
                                        </p:tgtEl>
                                        <p:attrNameLst>
                                          <p:attrName>r</p:attrName>
                                        </p:attrNameLst>
                                      </p:cBhvr>
                                    </p:animRot>
                                    <p:animRot by="-1500000">
                                      <p:cBhvr>
                                        <p:cTn id="9" dur="125" fill="hold">
                                          <p:stCondLst>
                                            <p:cond delay="250"/>
                                          </p:stCondLst>
                                        </p:cTn>
                                        <p:tgtEl>
                                          <p:spTgt spid="2"/>
                                        </p:tgtEl>
                                        <p:attrNameLst>
                                          <p:attrName>r</p:attrName>
                                        </p:attrNameLst>
                                      </p:cBhvr>
                                    </p:animRot>
                                    <p:animRot by="1500000">
                                      <p:cBhvr>
                                        <p:cTn id="10" dur="125" fill="hold">
                                          <p:stCondLst>
                                            <p:cond delay="375"/>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428625" y="0"/>
            <a:ext cx="5572125" cy="928688"/>
          </a:xfrm>
          <a:prstGeom prst="roundRect">
            <a:avLst>
              <a:gd name="adj" fmla="val 50000"/>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hr-HR" sz="3200" b="1" dirty="0">
                <a:solidFill>
                  <a:schemeClr val="bg1"/>
                </a:solidFill>
                <a:latin typeface="Arial" charset="0"/>
                <a:cs typeface="Arial" charset="0"/>
              </a:rPr>
              <a:t>VJEŽBE</a:t>
            </a:r>
          </a:p>
        </p:txBody>
      </p:sp>
      <p:sp>
        <p:nvSpPr>
          <p:cNvPr id="5" name="TextBox 1"/>
          <p:cNvSpPr txBox="1">
            <a:spLocks noChangeArrowheads="1"/>
          </p:cNvSpPr>
          <p:nvPr/>
        </p:nvSpPr>
        <p:spPr bwMode="auto">
          <a:xfrm>
            <a:off x="428625" y="1143000"/>
            <a:ext cx="8572500" cy="6524625"/>
          </a:xfrm>
          <a:prstGeom prst="rect">
            <a:avLst/>
          </a:prstGeom>
          <a:noFill/>
          <a:ln w="9525">
            <a:noFill/>
            <a:miter lim="800000"/>
            <a:headEnd/>
            <a:tailEnd/>
          </a:ln>
        </p:spPr>
        <p:txBody>
          <a:bodyPr>
            <a:spAutoFit/>
          </a:bodyPr>
          <a:lstStyle/>
          <a:p>
            <a:pPr>
              <a:spcBef>
                <a:spcPts val="2400"/>
              </a:spcBef>
              <a:buClr>
                <a:schemeClr val="accent1">
                  <a:lumMod val="75000"/>
                </a:schemeClr>
              </a:buClr>
              <a:buSzPct val="100000"/>
              <a:defRPr/>
            </a:pPr>
            <a:r>
              <a:rPr lang="hr-HR" sz="2400" b="1" dirty="0">
                <a:solidFill>
                  <a:schemeClr val="accent1">
                    <a:lumMod val="75000"/>
                  </a:schemeClr>
                </a:solidFill>
                <a:latin typeface="Arial" charset="0"/>
                <a:cs typeface="Arial" charset="0"/>
              </a:rPr>
              <a:t>1. Pročitaj </a:t>
            </a:r>
            <a:r>
              <a:rPr lang="hr-HR" sz="2400" dirty="0">
                <a:solidFill>
                  <a:schemeClr val="accent1">
                    <a:lumMod val="50000"/>
                  </a:schemeClr>
                </a:solidFill>
                <a:latin typeface="Arial" charset="0"/>
                <a:cs typeface="Arial" charset="0"/>
              </a:rPr>
              <a:t>tekst </a:t>
            </a:r>
            <a:r>
              <a:rPr lang="hr-HR" sz="2400" i="1" dirty="0">
                <a:solidFill>
                  <a:schemeClr val="accent1">
                    <a:lumMod val="50000"/>
                  </a:schemeClr>
                </a:solidFill>
                <a:latin typeface="Arial" charset="0"/>
                <a:cs typeface="Arial" charset="0"/>
              </a:rPr>
              <a:t>Izslovana miješa, </a:t>
            </a:r>
            <a:r>
              <a:rPr lang="hr-HR" sz="2400" dirty="0">
                <a:solidFill>
                  <a:schemeClr val="accent1">
                    <a:lumMod val="50000"/>
                  </a:schemeClr>
                </a:solidFill>
                <a:latin typeface="Arial" charset="0"/>
                <a:cs typeface="Arial" charset="0"/>
              </a:rPr>
              <a:t>ne trudeći se razumjeti svaku riječ, pa ukratko</a:t>
            </a:r>
            <a:r>
              <a:rPr lang="hr-HR" sz="2400" dirty="0">
                <a:latin typeface="Arial" charset="0"/>
                <a:cs typeface="Arial" charset="0"/>
              </a:rPr>
              <a:t> </a:t>
            </a:r>
            <a:r>
              <a:rPr lang="hr-HR" sz="2400" b="1" dirty="0">
                <a:solidFill>
                  <a:schemeClr val="accent1">
                    <a:lumMod val="75000"/>
                  </a:schemeClr>
                </a:solidFill>
                <a:latin typeface="Arial" charset="0"/>
                <a:cs typeface="Arial" charset="0"/>
              </a:rPr>
              <a:t>izreci </a:t>
            </a:r>
            <a:r>
              <a:rPr lang="hr-HR" sz="2400" dirty="0">
                <a:latin typeface="Arial" charset="0"/>
                <a:cs typeface="Arial" charset="0"/>
              </a:rPr>
              <a:t>o čemu pisac govori.</a:t>
            </a:r>
          </a:p>
          <a:p>
            <a:pPr>
              <a:spcBef>
                <a:spcPts val="2400"/>
              </a:spcBef>
              <a:buClr>
                <a:schemeClr val="accent1">
                  <a:lumMod val="75000"/>
                </a:schemeClr>
              </a:buClr>
              <a:buSzPct val="100000"/>
              <a:buFont typeface="Wingdings 3" pitchFamily="18" charset="2"/>
              <a:buChar char=""/>
              <a:defRPr/>
            </a:pPr>
            <a:r>
              <a:rPr lang="hr-HR" sz="2400" dirty="0">
                <a:latin typeface="Arial" charset="0"/>
                <a:cs typeface="Arial" charset="0"/>
              </a:rPr>
              <a:t> Što ti je u ovome tekstu duhovito? </a:t>
            </a:r>
          </a:p>
          <a:p>
            <a:pPr>
              <a:spcBef>
                <a:spcPts val="0"/>
              </a:spcBef>
              <a:buClr>
                <a:schemeClr val="accent1">
                  <a:lumMod val="75000"/>
                </a:schemeClr>
              </a:buClr>
              <a:buSzPct val="100000"/>
              <a:defRPr/>
            </a:pPr>
            <a:r>
              <a:rPr lang="hr-HR" sz="2400" b="1" dirty="0">
                <a:solidFill>
                  <a:schemeClr val="accent1">
                    <a:lumMod val="75000"/>
                  </a:schemeClr>
                </a:solidFill>
                <a:latin typeface="Arial" charset="0"/>
                <a:cs typeface="Arial" charset="0"/>
              </a:rPr>
              <a:t>Pročitaj </a:t>
            </a:r>
            <a:r>
              <a:rPr lang="hr-HR" sz="2400" dirty="0">
                <a:latin typeface="Arial" charset="0"/>
                <a:cs typeface="Arial" charset="0"/>
              </a:rPr>
              <a:t>naglas i </a:t>
            </a:r>
            <a:r>
              <a:rPr lang="hr-HR" sz="2400" b="1" dirty="0">
                <a:solidFill>
                  <a:schemeClr val="accent1">
                    <a:lumMod val="75000"/>
                  </a:schemeClr>
                </a:solidFill>
                <a:latin typeface="Arial" charset="0"/>
                <a:cs typeface="Arial" charset="0"/>
              </a:rPr>
              <a:t>prepiši </a:t>
            </a:r>
            <a:r>
              <a:rPr lang="hr-HR" sz="2400" dirty="0">
                <a:latin typeface="Arial" charset="0"/>
                <a:cs typeface="Arial" charset="0"/>
              </a:rPr>
              <a:t>tri rečenice koje su ti najsmješnije.</a:t>
            </a:r>
          </a:p>
          <a:p>
            <a:pPr>
              <a:spcBef>
                <a:spcPts val="2400"/>
              </a:spcBef>
              <a:buClr>
                <a:schemeClr val="accent1">
                  <a:lumMod val="75000"/>
                </a:schemeClr>
              </a:buClr>
              <a:buSzPct val="100000"/>
              <a:buFont typeface="Wingdings 3" pitchFamily="18" charset="2"/>
              <a:buChar char=""/>
              <a:defRPr/>
            </a:pPr>
            <a:r>
              <a:rPr lang="hr-HR" sz="2400" dirty="0">
                <a:latin typeface="Arial" charset="0"/>
                <a:cs typeface="Arial" charset="0"/>
              </a:rPr>
              <a:t> </a:t>
            </a:r>
            <a:r>
              <a:rPr lang="hr-HR" sz="2400" b="1" dirty="0">
                <a:solidFill>
                  <a:schemeClr val="accent1">
                    <a:lumMod val="75000"/>
                  </a:schemeClr>
                </a:solidFill>
                <a:latin typeface="Arial" charset="0"/>
                <a:cs typeface="Arial" charset="0"/>
              </a:rPr>
              <a:t>Izgovori </a:t>
            </a:r>
            <a:r>
              <a:rPr lang="hr-HR" sz="2400" dirty="0">
                <a:latin typeface="Arial" charset="0"/>
                <a:cs typeface="Arial" charset="0"/>
              </a:rPr>
              <a:t>jednu od tih triju rečenica na nekoliko zadanih načina: sa strahom, tužno, iznenađeno, veselo.</a:t>
            </a:r>
          </a:p>
          <a:p>
            <a:pPr>
              <a:spcBef>
                <a:spcPts val="2400"/>
              </a:spcBef>
              <a:buClr>
                <a:schemeClr val="accent1">
                  <a:lumMod val="75000"/>
                </a:schemeClr>
              </a:buClr>
              <a:buSzPct val="100000"/>
              <a:defRPr/>
            </a:pPr>
            <a:r>
              <a:rPr lang="hr-HR" sz="2400" b="1" dirty="0">
                <a:solidFill>
                  <a:schemeClr val="accent1">
                    <a:lumMod val="75000"/>
                  </a:schemeClr>
                </a:solidFill>
                <a:latin typeface="Arial" charset="0"/>
                <a:cs typeface="Arial" charset="0"/>
              </a:rPr>
              <a:t>2. </a:t>
            </a:r>
            <a:r>
              <a:rPr lang="hr-HR" sz="2400" dirty="0">
                <a:latin typeface="Arial" charset="0"/>
                <a:cs typeface="Arial" charset="0"/>
              </a:rPr>
              <a:t>Tri prepisane rečenice </a:t>
            </a:r>
            <a:r>
              <a:rPr lang="hr-HR" sz="2400" b="1" dirty="0">
                <a:solidFill>
                  <a:schemeClr val="accent1">
                    <a:lumMod val="75000"/>
                  </a:schemeClr>
                </a:solidFill>
                <a:latin typeface="Arial" charset="0"/>
                <a:cs typeface="Arial" charset="0"/>
              </a:rPr>
              <a:t>napiši</a:t>
            </a:r>
            <a:r>
              <a:rPr lang="hr-HR" sz="2400" dirty="0">
                <a:latin typeface="Arial" charset="0"/>
                <a:cs typeface="Arial" charset="0"/>
              </a:rPr>
              <a:t> tako da izmiješana slova/slogove vratiš na svoja mjesta. </a:t>
            </a:r>
          </a:p>
          <a:p>
            <a:pPr>
              <a:spcBef>
                <a:spcPts val="2400"/>
              </a:spcBef>
              <a:buClr>
                <a:schemeClr val="accent1">
                  <a:lumMod val="75000"/>
                </a:schemeClr>
              </a:buClr>
              <a:buSzPct val="100000"/>
              <a:buFont typeface="Wingdings 3" pitchFamily="18" charset="2"/>
              <a:buChar char="}"/>
              <a:defRPr/>
            </a:pPr>
            <a:r>
              <a:rPr lang="hr-HR" sz="2400" b="1" dirty="0">
                <a:solidFill>
                  <a:schemeClr val="accent1">
                    <a:lumMod val="75000"/>
                  </a:schemeClr>
                </a:solidFill>
                <a:latin typeface="Arial" charset="0"/>
                <a:cs typeface="Arial" charset="0"/>
              </a:rPr>
              <a:t> Odredi </a:t>
            </a:r>
            <a:r>
              <a:rPr lang="hr-HR" sz="2400" dirty="0">
                <a:latin typeface="Arial" charset="0"/>
                <a:cs typeface="Arial" charset="0"/>
              </a:rPr>
              <a:t>vrstu tih rečenica </a:t>
            </a:r>
            <a:r>
              <a:rPr lang="hr-HR" sz="2400" b="1" dirty="0">
                <a:latin typeface="Arial" charset="0"/>
                <a:cs typeface="Arial" charset="0"/>
              </a:rPr>
              <a:t>po priopćajnoj svrsi </a:t>
            </a:r>
            <a:r>
              <a:rPr lang="hr-HR" sz="2400" dirty="0">
                <a:latin typeface="Arial" charset="0"/>
                <a:cs typeface="Arial" charset="0"/>
              </a:rPr>
              <a:t>i </a:t>
            </a:r>
            <a:r>
              <a:rPr lang="hr-HR" sz="2400" b="1" dirty="0">
                <a:latin typeface="Arial" charset="0"/>
                <a:cs typeface="Arial" charset="0"/>
              </a:rPr>
              <a:t>po odnosu govornika prema sadržaju</a:t>
            </a:r>
            <a:r>
              <a:rPr lang="hr-HR" sz="2400" dirty="0">
                <a:latin typeface="Arial" charset="0"/>
                <a:cs typeface="Arial" charset="0"/>
              </a:rPr>
              <a:t>. </a:t>
            </a:r>
            <a:r>
              <a:rPr lang="hr-HR" sz="2400" b="1" dirty="0">
                <a:solidFill>
                  <a:schemeClr val="accent1">
                    <a:lumMod val="75000"/>
                  </a:schemeClr>
                </a:solidFill>
                <a:latin typeface="Arial" charset="0"/>
                <a:cs typeface="Arial" charset="0"/>
              </a:rPr>
              <a:t>Preoblikuj </a:t>
            </a:r>
            <a:r>
              <a:rPr lang="hr-HR" sz="2400" dirty="0">
                <a:latin typeface="Arial" charset="0"/>
                <a:cs typeface="Arial" charset="0"/>
              </a:rPr>
              <a:t>rečenice: izjavne u upitne (i obrnuto), jesne u niječne (i obrnuto).</a:t>
            </a:r>
          </a:p>
          <a:p>
            <a:pPr>
              <a:spcBef>
                <a:spcPts val="1200"/>
              </a:spcBef>
              <a:buClr>
                <a:schemeClr val="accent1">
                  <a:lumMod val="75000"/>
                </a:schemeClr>
              </a:buClr>
              <a:buSzPct val="100000"/>
              <a:defRPr/>
            </a:pPr>
            <a:endParaRPr lang="hr-HR" sz="2200" dirty="0">
              <a:latin typeface="Arial" charset="0"/>
              <a:cs typeface="Arial" charset="0"/>
            </a:endParaRPr>
          </a:p>
          <a:p>
            <a:pPr>
              <a:spcBef>
                <a:spcPts val="2400"/>
              </a:spcBef>
              <a:buClr>
                <a:schemeClr val="accent1">
                  <a:lumMod val="75000"/>
                </a:schemeClr>
              </a:buClr>
              <a:buSzPct val="100000"/>
              <a:buFont typeface="Wingdings 3" pitchFamily="18" charset="2"/>
              <a:buChar char=""/>
              <a:defRPr/>
            </a:pPr>
            <a:endParaRPr lang="hr-HR" sz="2200" dirty="0">
              <a:latin typeface="Arial" charset="0"/>
              <a:cs typeface="Arial" charset="0"/>
            </a:endParaRPr>
          </a:p>
        </p:txBody>
      </p:sp>
      <p:sp>
        <p:nvSpPr>
          <p:cNvPr id="5124" name="TextBox 5"/>
          <p:cNvSpPr txBox="1">
            <a:spLocks noChangeArrowheads="1"/>
          </p:cNvSpPr>
          <p:nvPr/>
        </p:nvSpPr>
        <p:spPr bwMode="auto">
          <a:xfrm>
            <a:off x="8358188" y="142875"/>
            <a:ext cx="500062" cy="646113"/>
          </a:xfrm>
          <a:prstGeom prst="rect">
            <a:avLst/>
          </a:prstGeom>
          <a:noFill/>
          <a:ln w="9525">
            <a:noFill/>
            <a:miter lim="800000"/>
            <a:headEnd/>
            <a:tailEnd/>
          </a:ln>
        </p:spPr>
        <p:txBody>
          <a:bodyPr>
            <a:spAutoFit/>
          </a:bodyPr>
          <a:lstStyle/>
          <a:p>
            <a:r>
              <a:rPr lang="hr-HR" sz="3600"/>
              <a:t>1</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285750" y="642938"/>
            <a:ext cx="8572500" cy="5586412"/>
          </a:xfrm>
          <a:prstGeom prst="rect">
            <a:avLst/>
          </a:prstGeom>
          <a:noFill/>
          <a:ln w="9525">
            <a:noFill/>
            <a:miter lim="800000"/>
            <a:headEnd/>
            <a:tailEnd/>
          </a:ln>
        </p:spPr>
        <p:txBody>
          <a:bodyPr>
            <a:spAutoFit/>
          </a:bodyPr>
          <a:lstStyle/>
          <a:p>
            <a:pPr>
              <a:spcBef>
                <a:spcPts val="1200"/>
              </a:spcBef>
              <a:buClr>
                <a:schemeClr val="accent1">
                  <a:lumMod val="75000"/>
                </a:schemeClr>
              </a:buClr>
              <a:buSzPct val="100000"/>
              <a:defRPr/>
            </a:pPr>
            <a:r>
              <a:rPr lang="hr-HR" sz="2400" b="1" dirty="0">
                <a:solidFill>
                  <a:schemeClr val="accent1">
                    <a:lumMod val="75000"/>
                  </a:schemeClr>
                </a:solidFill>
                <a:latin typeface="Arial" charset="0"/>
                <a:cs typeface="Arial" charset="0"/>
              </a:rPr>
              <a:t>3. Rastavi</a:t>
            </a:r>
            <a:r>
              <a:rPr lang="hr-HR" sz="2400" dirty="0">
                <a:latin typeface="Arial" charset="0"/>
                <a:cs typeface="Arial" charset="0"/>
              </a:rPr>
              <a:t> u odabranim rečenicama sve riječi </a:t>
            </a:r>
            <a:r>
              <a:rPr lang="hr-HR" sz="2400" b="1" dirty="0">
                <a:latin typeface="Arial" charset="0"/>
                <a:cs typeface="Arial" charset="0"/>
              </a:rPr>
              <a:t>na slogove </a:t>
            </a:r>
            <a:r>
              <a:rPr lang="hr-HR" sz="2400" dirty="0">
                <a:latin typeface="Arial" charset="0"/>
                <a:cs typeface="Arial" charset="0"/>
              </a:rPr>
              <a:t>i </a:t>
            </a:r>
            <a:r>
              <a:rPr lang="hr-HR" sz="2400" b="1" dirty="0">
                <a:solidFill>
                  <a:schemeClr val="accent1">
                    <a:lumMod val="75000"/>
                  </a:schemeClr>
                </a:solidFill>
                <a:latin typeface="Arial" charset="0"/>
                <a:cs typeface="Arial" charset="0"/>
              </a:rPr>
              <a:t>razvrstaj</a:t>
            </a:r>
            <a:r>
              <a:rPr lang="hr-HR" sz="2400" dirty="0">
                <a:latin typeface="Arial" charset="0"/>
                <a:cs typeface="Arial" charset="0"/>
              </a:rPr>
              <a:t> ih na jednosložne, dvosložne, trosložne i višesložne. </a:t>
            </a:r>
            <a:r>
              <a:rPr lang="hr-HR" sz="2400" b="1" dirty="0">
                <a:solidFill>
                  <a:schemeClr val="accent1">
                    <a:lumMod val="75000"/>
                  </a:schemeClr>
                </a:solidFill>
                <a:latin typeface="Arial" charset="0"/>
                <a:cs typeface="Arial" charset="0"/>
              </a:rPr>
              <a:t>Zaokruži</a:t>
            </a:r>
            <a:r>
              <a:rPr lang="hr-HR" sz="2400" dirty="0">
                <a:latin typeface="Arial" charset="0"/>
                <a:cs typeface="Arial" charset="0"/>
              </a:rPr>
              <a:t> u slogovima glasove koji su nositelji sloga – </a:t>
            </a:r>
            <a:r>
              <a:rPr lang="hr-HR" sz="2400" b="1" dirty="0">
                <a:latin typeface="Arial" charset="0"/>
                <a:cs typeface="Arial" charset="0"/>
              </a:rPr>
              <a:t>samoglasnike</a:t>
            </a:r>
            <a:r>
              <a:rPr lang="hr-HR" sz="2400" dirty="0">
                <a:latin typeface="Arial" charset="0"/>
                <a:cs typeface="Arial" charset="0"/>
              </a:rPr>
              <a:t>.</a:t>
            </a:r>
          </a:p>
          <a:p>
            <a:pPr>
              <a:spcBef>
                <a:spcPts val="600"/>
              </a:spcBef>
              <a:buClr>
                <a:schemeClr val="accent1">
                  <a:lumMod val="75000"/>
                </a:schemeClr>
              </a:buClr>
              <a:buSzPct val="100000"/>
              <a:defRPr/>
            </a:pPr>
            <a:r>
              <a:rPr lang="hr-HR" sz="2400" b="1" dirty="0">
                <a:solidFill>
                  <a:schemeClr val="accent1">
                    <a:lumMod val="75000"/>
                  </a:schemeClr>
                </a:solidFill>
                <a:latin typeface="Arial" charset="0"/>
                <a:cs typeface="Arial" charset="0"/>
              </a:rPr>
              <a:t>Provjeri </a:t>
            </a:r>
            <a:r>
              <a:rPr lang="hr-HR" sz="2400" dirty="0">
                <a:latin typeface="Arial" charset="0"/>
                <a:cs typeface="Arial" charset="0"/>
              </a:rPr>
              <a:t>jesu li svi samoglasnici i </a:t>
            </a:r>
            <a:r>
              <a:rPr lang="hr-HR" sz="2400" b="1" dirty="0">
                <a:latin typeface="Arial" charset="0"/>
                <a:cs typeface="Arial" charset="0"/>
              </a:rPr>
              <a:t>otvornici</a:t>
            </a:r>
            <a:r>
              <a:rPr lang="hr-HR" sz="2400" dirty="0">
                <a:latin typeface="Arial" charset="0"/>
                <a:cs typeface="Arial" charset="0"/>
              </a:rPr>
              <a:t> jer katkad i zatvornik </a:t>
            </a:r>
            <a:r>
              <a:rPr lang="hr-HR" sz="2400" i="1" dirty="0">
                <a:latin typeface="Arial" charset="0"/>
                <a:cs typeface="Arial" charset="0"/>
              </a:rPr>
              <a:t>r </a:t>
            </a:r>
            <a:r>
              <a:rPr lang="hr-HR" sz="2400" dirty="0">
                <a:latin typeface="Arial" charset="0"/>
                <a:cs typeface="Arial" charset="0"/>
              </a:rPr>
              <a:t>može imati ulogu samoglasnika.</a:t>
            </a:r>
          </a:p>
          <a:p>
            <a:pPr>
              <a:spcBef>
                <a:spcPts val="2400"/>
              </a:spcBef>
              <a:buClr>
                <a:schemeClr val="accent1">
                  <a:lumMod val="75000"/>
                </a:schemeClr>
              </a:buClr>
              <a:buSzPct val="100000"/>
              <a:defRPr/>
            </a:pPr>
            <a:r>
              <a:rPr lang="hr-HR" sz="2400" b="1" dirty="0">
                <a:solidFill>
                  <a:schemeClr val="accent1">
                    <a:lumMod val="75000"/>
                  </a:schemeClr>
                </a:solidFill>
                <a:latin typeface="Arial" charset="0"/>
                <a:cs typeface="Arial" charset="0"/>
              </a:rPr>
              <a:t>4. Pročitaj</a:t>
            </a:r>
            <a:r>
              <a:rPr lang="hr-HR" sz="2400" dirty="0">
                <a:latin typeface="Arial" charset="0"/>
                <a:cs typeface="Arial" charset="0"/>
              </a:rPr>
              <a:t> tekst </a:t>
            </a:r>
            <a:r>
              <a:rPr lang="hr-HR" sz="2400" i="1" dirty="0">
                <a:latin typeface="Arial" charset="0"/>
                <a:cs typeface="Arial" charset="0"/>
              </a:rPr>
              <a:t>Izslovana miješa </a:t>
            </a:r>
            <a:r>
              <a:rPr lang="hr-HR" sz="2400" dirty="0">
                <a:latin typeface="Arial" charset="0"/>
                <a:cs typeface="Arial" charset="0"/>
              </a:rPr>
              <a:t>nekoliko puta u sebi. </a:t>
            </a:r>
          </a:p>
          <a:p>
            <a:pPr>
              <a:spcBef>
                <a:spcPts val="0"/>
              </a:spcBef>
              <a:buClr>
                <a:schemeClr val="accent1">
                  <a:lumMod val="75000"/>
                </a:schemeClr>
              </a:buClr>
              <a:buSzPct val="100000"/>
              <a:defRPr/>
            </a:pPr>
            <a:r>
              <a:rPr lang="hr-HR" sz="2400" b="1" dirty="0">
                <a:solidFill>
                  <a:schemeClr val="accent1">
                    <a:lumMod val="75000"/>
                  </a:schemeClr>
                </a:solidFill>
                <a:latin typeface="Arial" charset="0"/>
                <a:cs typeface="Arial" charset="0"/>
              </a:rPr>
              <a:t>Nauči</a:t>
            </a:r>
            <a:r>
              <a:rPr lang="hr-HR" sz="2400" dirty="0">
                <a:latin typeface="Arial" charset="0"/>
                <a:cs typeface="Arial" charset="0"/>
              </a:rPr>
              <a:t> tekst čitati </a:t>
            </a:r>
            <a:r>
              <a:rPr lang="hr-HR" sz="2400" b="1" dirty="0">
                <a:latin typeface="Arial" charset="0"/>
                <a:cs typeface="Arial" charset="0"/>
              </a:rPr>
              <a:t>izražajno</a:t>
            </a:r>
            <a:r>
              <a:rPr lang="hr-HR" sz="2400" dirty="0">
                <a:latin typeface="Arial" charset="0"/>
                <a:cs typeface="Arial" charset="0"/>
              </a:rPr>
              <a:t> – </a:t>
            </a:r>
            <a:r>
              <a:rPr lang="hr-HR" sz="2400" b="1" dirty="0">
                <a:solidFill>
                  <a:schemeClr val="accent1">
                    <a:lumMod val="75000"/>
                  </a:schemeClr>
                </a:solidFill>
                <a:latin typeface="Arial" charset="0"/>
                <a:cs typeface="Arial" charset="0"/>
              </a:rPr>
              <a:t>potrudi se </a:t>
            </a:r>
            <a:r>
              <a:rPr lang="hr-HR" sz="2400" dirty="0">
                <a:latin typeface="Arial" charset="0"/>
                <a:cs typeface="Arial" charset="0"/>
              </a:rPr>
              <a:t>načinom čitanja istaknuti njegovu šaljivost. </a:t>
            </a:r>
          </a:p>
          <a:p>
            <a:pPr>
              <a:spcBef>
                <a:spcPts val="2400"/>
              </a:spcBef>
              <a:buClr>
                <a:schemeClr val="accent1">
                  <a:lumMod val="75000"/>
                </a:schemeClr>
              </a:buClr>
              <a:buSzPct val="100000"/>
              <a:defRPr/>
            </a:pPr>
            <a:r>
              <a:rPr lang="hr-HR" sz="2400" b="1" dirty="0">
                <a:solidFill>
                  <a:schemeClr val="accent1">
                    <a:lumMod val="75000"/>
                  </a:schemeClr>
                </a:solidFill>
                <a:latin typeface="Arial" charset="0"/>
                <a:cs typeface="Arial" charset="0"/>
              </a:rPr>
              <a:t>5. Napiši</a:t>
            </a:r>
            <a:r>
              <a:rPr lang="hr-HR" sz="2400" dirty="0">
                <a:latin typeface="Arial" charset="0"/>
                <a:cs typeface="Arial" charset="0"/>
              </a:rPr>
              <a:t> šaljivi sastavak (do deset rečenica) s naslovom    </a:t>
            </a:r>
            <a:r>
              <a:rPr lang="hr-HR" sz="2400" i="1" dirty="0">
                <a:latin typeface="Arial" charset="0"/>
                <a:cs typeface="Arial" charset="0"/>
              </a:rPr>
              <a:t>Sve je čudno</a:t>
            </a:r>
            <a:r>
              <a:rPr lang="hr-HR" sz="2400" dirty="0">
                <a:latin typeface="Arial" charset="0"/>
                <a:cs typeface="Arial" charset="0"/>
              </a:rPr>
              <a:t> te ga </a:t>
            </a:r>
            <a:r>
              <a:rPr lang="hr-HR" sz="2400" b="1" dirty="0">
                <a:solidFill>
                  <a:schemeClr val="accent1">
                    <a:lumMod val="75000"/>
                  </a:schemeClr>
                </a:solidFill>
                <a:latin typeface="Arial" charset="0"/>
                <a:cs typeface="Arial" charset="0"/>
              </a:rPr>
              <a:t>prepiši</a:t>
            </a:r>
            <a:r>
              <a:rPr lang="hr-HR" sz="2400" dirty="0">
                <a:latin typeface="Arial" charset="0"/>
                <a:cs typeface="Arial" charset="0"/>
              </a:rPr>
              <a:t> tako da se, po uzoru na Balogov tekst, poigraš slogovima i preoblikuješ svoj sastavak u tekst s naslovom </a:t>
            </a:r>
            <a:r>
              <a:rPr lang="hr-HR" sz="2400" i="1" dirty="0">
                <a:latin typeface="Arial" charset="0"/>
                <a:cs typeface="Arial" charset="0"/>
              </a:rPr>
              <a:t>Ču je svedno</a:t>
            </a:r>
            <a:r>
              <a:rPr lang="hr-HR" sz="2400" dirty="0">
                <a:latin typeface="Arial" charset="0"/>
                <a:cs typeface="Arial" charset="0"/>
              </a:rPr>
              <a:t>.</a:t>
            </a:r>
          </a:p>
        </p:txBody>
      </p:sp>
      <p:sp>
        <p:nvSpPr>
          <p:cNvPr id="6147" name="TextBox 5"/>
          <p:cNvSpPr txBox="1">
            <a:spLocks noChangeArrowheads="1"/>
          </p:cNvSpPr>
          <p:nvPr/>
        </p:nvSpPr>
        <p:spPr bwMode="auto">
          <a:xfrm>
            <a:off x="8358188" y="68263"/>
            <a:ext cx="500062" cy="646112"/>
          </a:xfrm>
          <a:prstGeom prst="rect">
            <a:avLst/>
          </a:prstGeom>
          <a:noFill/>
          <a:ln w="9525">
            <a:noFill/>
            <a:miter lim="800000"/>
            <a:headEnd/>
            <a:tailEnd/>
          </a:ln>
        </p:spPr>
        <p:txBody>
          <a:bodyPr>
            <a:spAutoFit/>
          </a:bodyPr>
          <a:lstStyle/>
          <a:p>
            <a:r>
              <a:rPr lang="hr-HR" sz="3600"/>
              <a:t>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D:\ELA\PROFIL\NOVE_RIJEČI_HRVATSKE\RADIONICE\radionica_DUHOVITO_I_NEOČEKIVANO\IZBOR_ILUSTRACIJA\STARE\7-subjekt i predikat.tif"/>
          <p:cNvPicPr>
            <a:picLocks noChangeAspect="1" noChangeArrowheads="1"/>
          </p:cNvPicPr>
          <p:nvPr/>
        </p:nvPicPr>
        <p:blipFill>
          <a:blip r:embed="rId2" cstate="print"/>
          <a:srcRect l="1266" t="47569" r="2531" b="1691"/>
          <a:stretch>
            <a:fillRect/>
          </a:stretch>
        </p:blipFill>
        <p:spPr bwMode="auto">
          <a:xfrm>
            <a:off x="3071813" y="3022600"/>
            <a:ext cx="6072187" cy="3835400"/>
          </a:xfrm>
          <a:prstGeom prst="rect">
            <a:avLst/>
          </a:prstGeom>
          <a:noFill/>
          <a:ln w="9525">
            <a:noFill/>
            <a:miter lim="800000"/>
            <a:headEnd/>
            <a:tailEnd/>
          </a:ln>
        </p:spPr>
      </p:pic>
      <p:pic>
        <p:nvPicPr>
          <p:cNvPr id="7171" name="Picture 2" descr="D:\ELA\PROFIL\NOVE_RIJEČI_HRVATSKE\RADIONICE\radionica_DUHOVITO_I_NEOČEKIVANO\IZBOR_ILUSTRACIJA\STARE\7-subjekt i predikat.tif"/>
          <p:cNvPicPr>
            <a:picLocks noChangeAspect="1" noChangeArrowheads="1"/>
          </p:cNvPicPr>
          <p:nvPr/>
        </p:nvPicPr>
        <p:blipFill>
          <a:blip r:embed="rId2" cstate="print"/>
          <a:srcRect l="17722" t="1691" r="31924" b="58731"/>
          <a:stretch>
            <a:fillRect/>
          </a:stretch>
        </p:blipFill>
        <p:spPr bwMode="auto">
          <a:xfrm>
            <a:off x="285750" y="71438"/>
            <a:ext cx="3643313" cy="3429000"/>
          </a:xfrm>
          <a:prstGeom prst="rect">
            <a:avLst/>
          </a:prstGeom>
          <a:noFill/>
          <a:ln w="9525">
            <a:noFill/>
            <a:miter lim="800000"/>
            <a:headEnd/>
            <a:tailEnd/>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
          <p:cNvSpPr txBox="1">
            <a:spLocks noChangeArrowheads="1"/>
          </p:cNvSpPr>
          <p:nvPr/>
        </p:nvSpPr>
        <p:spPr bwMode="auto">
          <a:xfrm>
            <a:off x="357188" y="1071563"/>
            <a:ext cx="8572500" cy="5448300"/>
          </a:xfrm>
          <a:prstGeom prst="rect">
            <a:avLst/>
          </a:prstGeom>
          <a:noFill/>
          <a:ln w="9525">
            <a:noFill/>
            <a:miter lim="800000"/>
            <a:headEnd/>
            <a:tailEnd/>
          </a:ln>
        </p:spPr>
        <p:txBody>
          <a:bodyPr>
            <a:spAutoFit/>
          </a:bodyPr>
          <a:lstStyle/>
          <a:p>
            <a:pPr>
              <a:spcBef>
                <a:spcPts val="1800"/>
              </a:spcBef>
              <a:buClr>
                <a:schemeClr val="accent1">
                  <a:lumMod val="75000"/>
                </a:schemeClr>
              </a:buClr>
              <a:buSzPct val="100000"/>
              <a:defRPr/>
            </a:pPr>
            <a:r>
              <a:rPr lang="hr-HR" sz="2400" b="1" dirty="0">
                <a:solidFill>
                  <a:schemeClr val="accent1">
                    <a:lumMod val="75000"/>
                  </a:schemeClr>
                </a:solidFill>
                <a:latin typeface="Arial" charset="0"/>
                <a:cs typeface="Arial" charset="0"/>
              </a:rPr>
              <a:t>1. Promotri </a:t>
            </a:r>
            <a:r>
              <a:rPr lang="hr-HR" sz="2400" dirty="0">
                <a:solidFill>
                  <a:schemeClr val="accent1">
                    <a:lumMod val="50000"/>
                  </a:schemeClr>
                </a:solidFill>
                <a:latin typeface="Arial" charset="0"/>
                <a:cs typeface="Arial" charset="0"/>
              </a:rPr>
              <a:t>crteže silueta i</a:t>
            </a:r>
            <a:r>
              <a:rPr lang="hr-HR" sz="2400" dirty="0">
                <a:latin typeface="Arial" charset="0"/>
                <a:cs typeface="Arial" charset="0"/>
              </a:rPr>
              <a:t> </a:t>
            </a:r>
            <a:r>
              <a:rPr lang="hr-HR" sz="2400" b="1" dirty="0">
                <a:solidFill>
                  <a:schemeClr val="accent1">
                    <a:lumMod val="75000"/>
                  </a:schemeClr>
                </a:solidFill>
                <a:latin typeface="Arial" charset="0"/>
                <a:cs typeface="Arial" charset="0"/>
              </a:rPr>
              <a:t>otkrij </a:t>
            </a:r>
            <a:r>
              <a:rPr lang="hr-HR" sz="2400" b="1" dirty="0">
                <a:latin typeface="Arial" charset="0"/>
                <a:cs typeface="Arial" charset="0"/>
              </a:rPr>
              <a:t>što rade </a:t>
            </a:r>
            <a:r>
              <a:rPr lang="hr-HR" sz="2400" dirty="0">
                <a:latin typeface="Arial" charset="0"/>
                <a:cs typeface="Arial" charset="0"/>
              </a:rPr>
              <a:t>osobe prikazane siluetama. Ispod svake siluete </a:t>
            </a:r>
            <a:r>
              <a:rPr lang="hr-HR" sz="2400" b="1" dirty="0">
                <a:solidFill>
                  <a:schemeClr val="accent1">
                    <a:lumMod val="75000"/>
                  </a:schemeClr>
                </a:solidFill>
                <a:latin typeface="Arial" charset="0"/>
                <a:cs typeface="Arial" charset="0"/>
              </a:rPr>
              <a:t>napiši </a:t>
            </a:r>
            <a:r>
              <a:rPr lang="hr-HR" sz="2400" b="1" dirty="0">
                <a:latin typeface="Arial" charset="0"/>
                <a:cs typeface="Arial" charset="0"/>
              </a:rPr>
              <a:t>glagol</a:t>
            </a:r>
            <a:r>
              <a:rPr lang="hr-HR" sz="2400" dirty="0">
                <a:latin typeface="Arial" charset="0"/>
                <a:cs typeface="Arial" charset="0"/>
              </a:rPr>
              <a:t> kojim ćeš izreći tu </a:t>
            </a:r>
            <a:r>
              <a:rPr lang="hr-HR" sz="2400" b="1" dirty="0">
                <a:latin typeface="Arial" charset="0"/>
                <a:cs typeface="Arial" charset="0"/>
              </a:rPr>
              <a:t>radnju</a:t>
            </a:r>
            <a:r>
              <a:rPr lang="hr-HR" sz="2400" dirty="0">
                <a:latin typeface="Arial" charset="0"/>
                <a:cs typeface="Arial" charset="0"/>
              </a:rPr>
              <a:t>.</a:t>
            </a:r>
          </a:p>
          <a:p>
            <a:pPr>
              <a:spcBef>
                <a:spcPts val="1800"/>
              </a:spcBef>
              <a:buClr>
                <a:schemeClr val="accent1">
                  <a:lumMod val="75000"/>
                </a:schemeClr>
              </a:buClr>
              <a:buSzPct val="100000"/>
              <a:buFont typeface="Wingdings 3" pitchFamily="18" charset="2"/>
              <a:buChar char=""/>
              <a:defRPr/>
            </a:pPr>
            <a:r>
              <a:rPr lang="hr-HR" sz="2400" b="1" dirty="0">
                <a:solidFill>
                  <a:schemeClr val="accent1">
                    <a:lumMod val="75000"/>
                  </a:schemeClr>
                </a:solidFill>
                <a:latin typeface="Arial" charset="0"/>
                <a:cs typeface="Arial" charset="0"/>
              </a:rPr>
              <a:t> Pokušaj </a:t>
            </a:r>
            <a:r>
              <a:rPr lang="hr-HR" sz="2400" dirty="0">
                <a:latin typeface="Arial" charset="0"/>
                <a:cs typeface="Arial" charset="0"/>
              </a:rPr>
              <a:t>zamisliti osobe koje se kriju iza silueta i </a:t>
            </a:r>
            <a:r>
              <a:rPr lang="hr-HR" sz="2400" b="1" dirty="0">
                <a:solidFill>
                  <a:schemeClr val="accent1">
                    <a:lumMod val="75000"/>
                  </a:schemeClr>
                </a:solidFill>
                <a:latin typeface="Arial" charset="0"/>
                <a:cs typeface="Arial" charset="0"/>
              </a:rPr>
              <a:t>daj </a:t>
            </a:r>
            <a:r>
              <a:rPr lang="hr-HR" sz="2400" dirty="0">
                <a:latin typeface="Arial" charset="0"/>
                <a:cs typeface="Arial" charset="0"/>
              </a:rPr>
              <a:t>im imena. </a:t>
            </a:r>
          </a:p>
          <a:p>
            <a:pPr>
              <a:spcBef>
                <a:spcPts val="1800"/>
              </a:spcBef>
              <a:buClr>
                <a:schemeClr val="accent1">
                  <a:lumMod val="75000"/>
                </a:schemeClr>
              </a:buClr>
              <a:buSzPct val="100000"/>
              <a:buFont typeface="Wingdings 3" pitchFamily="18" charset="2"/>
              <a:buChar char=""/>
              <a:defRPr/>
            </a:pPr>
            <a:r>
              <a:rPr lang="hr-HR" sz="2400" b="1" dirty="0">
                <a:solidFill>
                  <a:schemeClr val="accent1">
                    <a:lumMod val="75000"/>
                  </a:schemeClr>
                </a:solidFill>
                <a:latin typeface="Arial" charset="0"/>
                <a:cs typeface="Arial" charset="0"/>
              </a:rPr>
              <a:t> Napiši </a:t>
            </a:r>
            <a:r>
              <a:rPr lang="hr-HR" sz="2400" dirty="0">
                <a:latin typeface="Arial" charset="0"/>
                <a:cs typeface="Arial" charset="0"/>
              </a:rPr>
              <a:t>četiri rečenice, po jednu o svakoj od tih osoba.        U rečenicama </a:t>
            </a:r>
            <a:r>
              <a:rPr lang="hr-HR" sz="2400" b="1" dirty="0">
                <a:solidFill>
                  <a:schemeClr val="accent1">
                    <a:lumMod val="75000"/>
                  </a:schemeClr>
                </a:solidFill>
                <a:latin typeface="Arial" charset="0"/>
                <a:cs typeface="Arial" charset="0"/>
              </a:rPr>
              <a:t>upotrijebi</a:t>
            </a:r>
            <a:r>
              <a:rPr lang="hr-HR" sz="2400" dirty="0">
                <a:latin typeface="Arial" charset="0"/>
                <a:cs typeface="Arial" charset="0"/>
              </a:rPr>
              <a:t> imena osoba i glagole kojima si izrekla/izrekao radnje na crtežima.</a:t>
            </a:r>
          </a:p>
          <a:p>
            <a:pPr>
              <a:spcBef>
                <a:spcPts val="1800"/>
              </a:spcBef>
              <a:buClr>
                <a:schemeClr val="accent1">
                  <a:lumMod val="75000"/>
                </a:schemeClr>
              </a:buClr>
              <a:buSzPct val="100000"/>
              <a:buFont typeface="Wingdings 3" pitchFamily="18" charset="2"/>
              <a:buChar char=""/>
              <a:defRPr/>
            </a:pPr>
            <a:r>
              <a:rPr lang="hr-HR" sz="2400" dirty="0">
                <a:latin typeface="Arial" charset="0"/>
                <a:cs typeface="Arial" charset="0"/>
              </a:rPr>
              <a:t> </a:t>
            </a:r>
            <a:r>
              <a:rPr lang="hr-HR" sz="2400" b="1" dirty="0">
                <a:solidFill>
                  <a:schemeClr val="accent1">
                    <a:lumMod val="75000"/>
                  </a:schemeClr>
                </a:solidFill>
                <a:latin typeface="Arial" charset="0"/>
                <a:cs typeface="Arial" charset="0"/>
              </a:rPr>
              <a:t>Podcrtaj </a:t>
            </a:r>
            <a:r>
              <a:rPr lang="hr-HR" sz="2400" dirty="0">
                <a:latin typeface="Arial" charset="0"/>
                <a:cs typeface="Arial" charset="0"/>
              </a:rPr>
              <a:t>i </a:t>
            </a:r>
            <a:r>
              <a:rPr lang="hr-HR" sz="2400" b="1" dirty="0">
                <a:solidFill>
                  <a:schemeClr val="accent1">
                    <a:lumMod val="75000"/>
                  </a:schemeClr>
                </a:solidFill>
                <a:latin typeface="Arial" charset="0"/>
                <a:cs typeface="Arial" charset="0"/>
              </a:rPr>
              <a:t>označi </a:t>
            </a:r>
            <a:r>
              <a:rPr lang="hr-HR" sz="2400" dirty="0">
                <a:latin typeface="Arial" charset="0"/>
                <a:cs typeface="Arial" charset="0"/>
              </a:rPr>
              <a:t>u svojim rečenicama </a:t>
            </a:r>
            <a:r>
              <a:rPr lang="hr-HR" sz="2400" b="1" dirty="0">
                <a:latin typeface="Arial" charset="0"/>
                <a:cs typeface="Arial" charset="0"/>
              </a:rPr>
              <a:t>predikate i subjekte</a:t>
            </a:r>
            <a:r>
              <a:rPr lang="hr-HR" sz="2400" dirty="0">
                <a:latin typeface="Arial" charset="0"/>
                <a:cs typeface="Arial" charset="0"/>
              </a:rPr>
              <a:t>.</a:t>
            </a:r>
          </a:p>
          <a:p>
            <a:pPr>
              <a:spcBef>
                <a:spcPts val="1800"/>
              </a:spcBef>
              <a:buClr>
                <a:schemeClr val="accent1">
                  <a:lumMod val="75000"/>
                </a:schemeClr>
              </a:buClr>
              <a:buSzPct val="100000"/>
              <a:defRPr/>
            </a:pPr>
            <a:r>
              <a:rPr lang="hr-HR" sz="2400" b="1" dirty="0">
                <a:solidFill>
                  <a:schemeClr val="accent1">
                    <a:lumMod val="75000"/>
                  </a:schemeClr>
                </a:solidFill>
                <a:latin typeface="Arial" charset="0"/>
                <a:cs typeface="Arial" charset="0"/>
              </a:rPr>
              <a:t>2. Napiši</a:t>
            </a:r>
            <a:r>
              <a:rPr lang="hr-HR" sz="2400" dirty="0">
                <a:latin typeface="Arial" charset="0"/>
                <a:cs typeface="Arial" charset="0"/>
              </a:rPr>
              <a:t> sve rečenice tako da ih preoblikuješ </a:t>
            </a:r>
            <a:r>
              <a:rPr lang="hr-HR" sz="2400" b="1" dirty="0">
                <a:latin typeface="Arial" charset="0"/>
                <a:cs typeface="Arial" charset="0"/>
              </a:rPr>
              <a:t>u upitne</a:t>
            </a:r>
            <a:r>
              <a:rPr lang="hr-HR" sz="2400" dirty="0">
                <a:latin typeface="Arial" charset="0"/>
                <a:cs typeface="Arial" charset="0"/>
              </a:rPr>
              <a:t>, a potom i </a:t>
            </a:r>
            <a:r>
              <a:rPr lang="hr-HR" sz="2400" b="1" dirty="0">
                <a:latin typeface="Arial" charset="0"/>
                <a:cs typeface="Arial" charset="0"/>
              </a:rPr>
              <a:t>u izjavne niječne</a:t>
            </a:r>
            <a:r>
              <a:rPr lang="hr-HR" sz="2400" dirty="0">
                <a:latin typeface="Arial" charset="0"/>
                <a:cs typeface="Arial" charset="0"/>
              </a:rPr>
              <a:t>.</a:t>
            </a:r>
          </a:p>
        </p:txBody>
      </p:sp>
      <p:sp>
        <p:nvSpPr>
          <p:cNvPr id="6" name="Rounded Rectangle 5"/>
          <p:cNvSpPr/>
          <p:nvPr/>
        </p:nvSpPr>
        <p:spPr>
          <a:xfrm>
            <a:off x="-428625" y="0"/>
            <a:ext cx="5572125" cy="928688"/>
          </a:xfrm>
          <a:prstGeom prst="roundRect">
            <a:avLst>
              <a:gd name="adj" fmla="val 50000"/>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hr-HR" sz="3200" b="1" dirty="0">
                <a:solidFill>
                  <a:schemeClr val="bg1"/>
                </a:solidFill>
                <a:latin typeface="Arial" charset="0"/>
                <a:cs typeface="Arial" charset="0"/>
              </a:rPr>
              <a:t>VJEŽBE</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6" descr="D:\ELA\PROFIL\NOVE_RIJEČI_HRVATSKE\PO_RAZREDIMA\5.razred\5._r._ZA_PRIJELOM_17._ozujka\ZA_DRUGU_KOREKTURU\fotografije_strip_2._korektura_5\117._stranica_Ezop\6-2strip1.jpg"/>
          <p:cNvPicPr>
            <a:picLocks noChangeAspect="1" noChangeArrowheads="1"/>
          </p:cNvPicPr>
          <p:nvPr/>
        </p:nvPicPr>
        <p:blipFill>
          <a:blip r:embed="rId2" cstate="print"/>
          <a:srcRect l="23276" t="6792" r="13750" b="6604"/>
          <a:stretch>
            <a:fillRect/>
          </a:stretch>
        </p:blipFill>
        <p:spPr bwMode="auto">
          <a:xfrm>
            <a:off x="0" y="0"/>
            <a:ext cx="3092450" cy="3429000"/>
          </a:xfrm>
          <a:prstGeom prst="rect">
            <a:avLst/>
          </a:prstGeom>
          <a:noFill/>
          <a:ln w="9525">
            <a:noFill/>
            <a:miter lim="800000"/>
            <a:headEnd/>
            <a:tailEnd/>
          </a:ln>
        </p:spPr>
      </p:pic>
      <p:pic>
        <p:nvPicPr>
          <p:cNvPr id="9219" name="Picture 3" descr="D:\ELA\PROFIL\NOVE_RIJEČI_HRVATSKE\PO_RAZREDIMA\5.razred\5._r._ZA_PRIJELOM_17._ozujka\ZA_DRUGU_KOREKTURU\fotografije_strip_2._korektura_5\117._stranica_Ezop\6-2strip3.jpg"/>
          <p:cNvPicPr>
            <a:picLocks noChangeAspect="1" noChangeArrowheads="1"/>
          </p:cNvPicPr>
          <p:nvPr/>
        </p:nvPicPr>
        <p:blipFill>
          <a:blip r:embed="rId3" cstate="print"/>
          <a:srcRect b="9187"/>
          <a:stretch>
            <a:fillRect/>
          </a:stretch>
        </p:blipFill>
        <p:spPr bwMode="auto">
          <a:xfrm>
            <a:off x="428625" y="3719513"/>
            <a:ext cx="4286250" cy="3138487"/>
          </a:xfrm>
          <a:prstGeom prst="rect">
            <a:avLst/>
          </a:prstGeom>
          <a:noFill/>
          <a:ln w="9525">
            <a:noFill/>
            <a:miter lim="800000"/>
            <a:headEnd/>
            <a:tailEnd/>
          </a:ln>
        </p:spPr>
      </p:pic>
      <p:pic>
        <p:nvPicPr>
          <p:cNvPr id="9220" name="Picture 5" descr="D:\ELA\PROFIL\NOVE_RIJEČI_HRVATSKE\PO_RAZREDIMA\5.razred\5._r._ZA_PRIJELOM_17._ozujka\ZA_DRUGU_KOREKTURU\fotografije_strip_2._korektura_5\117._stranica_Ezop\6-2strip2.jpg"/>
          <p:cNvPicPr>
            <a:picLocks noChangeAspect="1" noChangeArrowheads="1"/>
          </p:cNvPicPr>
          <p:nvPr/>
        </p:nvPicPr>
        <p:blipFill>
          <a:blip r:embed="rId4" cstate="print"/>
          <a:srcRect l="7407" t="4594" r="3703" b="17308"/>
          <a:stretch>
            <a:fillRect/>
          </a:stretch>
        </p:blipFill>
        <p:spPr bwMode="auto">
          <a:xfrm>
            <a:off x="3571875" y="1643063"/>
            <a:ext cx="3429000" cy="2428875"/>
          </a:xfrm>
          <a:prstGeom prst="rect">
            <a:avLst/>
          </a:prstGeom>
          <a:noFill/>
          <a:ln w="9525">
            <a:noFill/>
            <a:miter lim="800000"/>
            <a:headEnd/>
            <a:tailEnd/>
          </a:ln>
        </p:spPr>
      </p:pic>
      <p:sp>
        <p:nvSpPr>
          <p:cNvPr id="9" name="Oval Callout 8"/>
          <p:cNvSpPr/>
          <p:nvPr/>
        </p:nvSpPr>
        <p:spPr>
          <a:xfrm>
            <a:off x="3071813" y="71438"/>
            <a:ext cx="4143375" cy="1643062"/>
          </a:xfrm>
          <a:prstGeom prst="wedgeEllipseCallout">
            <a:avLst>
              <a:gd name="adj1" fmla="val -66630"/>
              <a:gd name="adj2" fmla="val 11095"/>
            </a:avLst>
          </a:prstGeom>
          <a:solidFill>
            <a:srgbClr val="DFF1CB"/>
          </a:solidFill>
          <a:ln w="12700">
            <a:solidFill>
              <a:srgbClr val="B4DE8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pl-PL" sz="2000" dirty="0">
                <a:solidFill>
                  <a:schemeClr val="tx1"/>
                </a:solidFill>
              </a:rPr>
              <a:t>Napisat ću basnu o zecu i</a:t>
            </a:r>
          </a:p>
          <a:p>
            <a:pPr>
              <a:defRPr/>
            </a:pPr>
            <a:r>
              <a:rPr lang="fi-FI" sz="2000" dirty="0">
                <a:solidFill>
                  <a:schemeClr val="tx1"/>
                </a:solidFill>
              </a:rPr>
              <a:t>kornjači. Samo se još ne mogu</a:t>
            </a:r>
            <a:r>
              <a:rPr lang="hr-HR" sz="2000" dirty="0">
                <a:solidFill>
                  <a:schemeClr val="tx1"/>
                </a:solidFill>
              </a:rPr>
              <a:t> </a:t>
            </a:r>
            <a:r>
              <a:rPr lang="pl-PL" sz="2000" dirty="0">
                <a:solidFill>
                  <a:schemeClr val="tx1"/>
                </a:solidFill>
              </a:rPr>
              <a:t>odlučiti komu bih dao ulogu </a:t>
            </a:r>
            <a:r>
              <a:rPr lang="hr-HR" sz="2000" dirty="0">
                <a:solidFill>
                  <a:schemeClr val="tx1"/>
                </a:solidFill>
              </a:rPr>
              <a:t>pripovjedača.</a:t>
            </a:r>
          </a:p>
        </p:txBody>
      </p:sp>
      <p:sp>
        <p:nvSpPr>
          <p:cNvPr id="11" name="Oval Callout 10"/>
          <p:cNvSpPr/>
          <p:nvPr/>
        </p:nvSpPr>
        <p:spPr>
          <a:xfrm>
            <a:off x="6500813" y="2143125"/>
            <a:ext cx="2643187" cy="1500188"/>
          </a:xfrm>
          <a:prstGeom prst="wedgeEllipseCallout">
            <a:avLst>
              <a:gd name="adj1" fmla="val -62045"/>
              <a:gd name="adj2" fmla="val 11095"/>
            </a:avLst>
          </a:prstGeom>
          <a:solidFill>
            <a:srgbClr val="DFF1CB"/>
          </a:solidFill>
          <a:ln w="12700">
            <a:solidFill>
              <a:srgbClr val="B4DE8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hr-HR" sz="2000" dirty="0">
                <a:solidFill>
                  <a:schemeClr val="tx1"/>
                </a:solidFill>
              </a:rPr>
              <a:t>Dragi pišče, on uvijek priča, daj meni tu ulogu.</a:t>
            </a:r>
          </a:p>
        </p:txBody>
      </p:sp>
      <p:sp>
        <p:nvSpPr>
          <p:cNvPr id="12" name="Oval Callout 11"/>
          <p:cNvSpPr/>
          <p:nvPr/>
        </p:nvSpPr>
        <p:spPr>
          <a:xfrm>
            <a:off x="2357438" y="2786063"/>
            <a:ext cx="1500187" cy="928687"/>
          </a:xfrm>
          <a:prstGeom prst="wedgeEllipseCallout">
            <a:avLst>
              <a:gd name="adj1" fmla="val 68106"/>
              <a:gd name="adj2" fmla="val 17521"/>
            </a:avLst>
          </a:prstGeom>
          <a:solidFill>
            <a:srgbClr val="DFF1CB"/>
          </a:solidFill>
          <a:ln w="12700">
            <a:solidFill>
              <a:srgbClr val="B4DE8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hr-HR" sz="2000" dirty="0">
              <a:solidFill>
                <a:schemeClr val="tx1"/>
              </a:solidFill>
            </a:endParaRPr>
          </a:p>
        </p:txBody>
      </p:sp>
      <p:sp>
        <p:nvSpPr>
          <p:cNvPr id="13" name="Rectangle 12"/>
          <p:cNvSpPr/>
          <p:nvPr/>
        </p:nvSpPr>
        <p:spPr>
          <a:xfrm>
            <a:off x="2500313" y="2863850"/>
            <a:ext cx="1214437" cy="708025"/>
          </a:xfrm>
          <a:prstGeom prst="rect">
            <a:avLst/>
          </a:prstGeom>
        </p:spPr>
        <p:txBody>
          <a:bodyPr>
            <a:spAutoFit/>
          </a:bodyPr>
          <a:lstStyle/>
          <a:p>
            <a:pPr>
              <a:defRPr/>
            </a:pPr>
            <a:r>
              <a:rPr lang="hr-HR" sz="2000" dirty="0">
                <a:latin typeface="+mn-lt"/>
              </a:rPr>
              <a:t>Ezope, ja ću pričati.</a:t>
            </a:r>
          </a:p>
        </p:txBody>
      </p:sp>
      <p:grpSp>
        <p:nvGrpSpPr>
          <p:cNvPr id="9225" name="Group 14"/>
          <p:cNvGrpSpPr>
            <a:grpSpLocks/>
          </p:cNvGrpSpPr>
          <p:nvPr/>
        </p:nvGrpSpPr>
        <p:grpSpPr bwMode="auto">
          <a:xfrm>
            <a:off x="4357688" y="4000500"/>
            <a:ext cx="4786312" cy="2714625"/>
            <a:chOff x="4357687" y="4000500"/>
            <a:chExt cx="4786314" cy="2714648"/>
          </a:xfrm>
        </p:grpSpPr>
        <p:sp>
          <p:nvSpPr>
            <p:cNvPr id="10" name="Oval Callout 9"/>
            <p:cNvSpPr/>
            <p:nvPr/>
          </p:nvSpPr>
          <p:spPr>
            <a:xfrm>
              <a:off x="4357687" y="4000500"/>
              <a:ext cx="4786314" cy="2714648"/>
            </a:xfrm>
            <a:prstGeom prst="wedgeEllipseCallout">
              <a:avLst>
                <a:gd name="adj1" fmla="val -61398"/>
                <a:gd name="adj2" fmla="val 16236"/>
              </a:avLst>
            </a:prstGeom>
            <a:solidFill>
              <a:srgbClr val="DFF1CB"/>
            </a:solidFill>
            <a:ln w="12700">
              <a:solidFill>
                <a:srgbClr val="B4DE8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hr-HR" dirty="0">
                <a:solidFill>
                  <a:schemeClr val="accent1">
                    <a:lumMod val="50000"/>
                  </a:schemeClr>
                </a:solidFill>
                <a:latin typeface="ArcherPro-Bold"/>
              </a:endParaRPr>
            </a:p>
            <a:p>
              <a:pPr>
                <a:defRPr/>
              </a:pPr>
              <a:endParaRPr lang="hr-HR" dirty="0">
                <a:solidFill>
                  <a:schemeClr val="accent1">
                    <a:lumMod val="50000"/>
                  </a:schemeClr>
                </a:solidFill>
                <a:latin typeface="ArcherPro-Bold"/>
              </a:endParaRPr>
            </a:p>
          </p:txBody>
        </p:sp>
        <p:sp>
          <p:nvSpPr>
            <p:cNvPr id="14" name="Rectangle 13"/>
            <p:cNvSpPr/>
            <p:nvPr/>
          </p:nvSpPr>
          <p:spPr>
            <a:xfrm>
              <a:off x="5000624" y="4419604"/>
              <a:ext cx="3571876" cy="1938354"/>
            </a:xfrm>
            <a:prstGeom prst="rect">
              <a:avLst/>
            </a:prstGeom>
          </p:spPr>
          <p:txBody>
            <a:bodyPr>
              <a:spAutoFit/>
            </a:bodyPr>
            <a:lstStyle/>
            <a:p>
              <a:pPr>
                <a:defRPr/>
              </a:pPr>
              <a:r>
                <a:rPr lang="hr-HR" sz="2000" dirty="0">
                  <a:latin typeface="+mn-lt"/>
                </a:rPr>
                <a:t>Šutite. Možete govoriti samo kad ja to odredim. Pripovijedat će neka treća osoba. Bit će to neki nevidljivi promatrač, a ja ću mu šapnuti sve o </a:t>
              </a:r>
              <a:r>
                <a:rPr lang="vi-VN" sz="2000" dirty="0">
                  <a:latin typeface="Calibri" pitchFamily="34" charset="0"/>
                  <a:cs typeface="Calibri" pitchFamily="34" charset="0"/>
                </a:rPr>
                <a:t>događajima, pa i</a:t>
              </a:r>
            </a:p>
            <a:p>
              <a:pPr>
                <a:defRPr/>
              </a:pPr>
              <a:r>
                <a:rPr lang="hr-HR" sz="2000" dirty="0">
                  <a:latin typeface="+mn-lt"/>
                </a:rPr>
                <a:t>sve o vama</a:t>
              </a:r>
              <a:r>
                <a:rPr lang="hr-HR" sz="2000" dirty="0">
                  <a:solidFill>
                    <a:schemeClr val="accent1">
                      <a:lumMod val="50000"/>
                    </a:schemeClr>
                  </a:solidFill>
                  <a:latin typeface="+mn-lt"/>
                </a:rPr>
                <a:t>.</a:t>
              </a:r>
            </a:p>
          </p:txBody>
        </p:sp>
      </p:grpSp>
    </p:spTree>
  </p:cSld>
  <p:clrMapOvr>
    <a:masterClrMapping/>
  </p:clrMapOvr>
</p:sld>
</file>

<file path=ppt/theme/theme1.xml><?xml version="1.0" encoding="utf-8"?>
<a:theme xmlns:a="http://schemas.openxmlformats.org/drawingml/2006/main" name="duhovito_i_neocekivano">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duhovito_i_neocekivano_u_nastavi_VJEZBE</Template>
  <TotalTime>0</TotalTime>
  <Words>3024</Words>
  <Application>Microsoft Office PowerPoint</Application>
  <PresentationFormat>Prikaz na zaslonu (4:3)</PresentationFormat>
  <Paragraphs>215</Paragraphs>
  <Slides>46</Slides>
  <Notes>1</Notes>
  <HiddenSlides>0</HiddenSlides>
  <MMClips>0</MMClips>
  <ScaleCrop>false</ScaleCrop>
  <HeadingPairs>
    <vt:vector size="6" baseType="variant">
      <vt:variant>
        <vt:lpstr>Korišteni fontovi</vt:lpstr>
      </vt:variant>
      <vt:variant>
        <vt:i4>7</vt:i4>
      </vt:variant>
      <vt:variant>
        <vt:lpstr>Tema</vt:lpstr>
      </vt:variant>
      <vt:variant>
        <vt:i4>1</vt:i4>
      </vt:variant>
      <vt:variant>
        <vt:lpstr>Naslovi slajdova</vt:lpstr>
      </vt:variant>
      <vt:variant>
        <vt:i4>46</vt:i4>
      </vt:variant>
    </vt:vector>
  </HeadingPairs>
  <TitlesOfParts>
    <vt:vector size="54" baseType="lpstr">
      <vt:lpstr>ArcherPro-Bold</vt:lpstr>
      <vt:lpstr>Arial</vt:lpstr>
      <vt:lpstr>Calibri</vt:lpstr>
      <vt:lpstr>Curlz MT</vt:lpstr>
      <vt:lpstr>Segoe Print</vt:lpstr>
      <vt:lpstr>Times New Roman</vt:lpstr>
      <vt:lpstr>Wingdings 3</vt:lpstr>
      <vt:lpstr>duhovito_i_neocekivano</vt:lpstr>
      <vt:lpstr>PowerPoint prezentacija</vt:lpstr>
      <vt:lpstr>PowerPoint prezentacija</vt:lpstr>
      <vt:lpstr>5. razred</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prezentacija</dc:title>
  <dc:creator>Diana Greblicki Miculinic</dc:creator>
  <cp:lastModifiedBy>Diana Greblicki Miculinic</cp:lastModifiedBy>
  <cp:revision>1</cp:revision>
  <dcterms:created xsi:type="dcterms:W3CDTF">2016-11-30T10:02:03Z</dcterms:created>
  <dcterms:modified xsi:type="dcterms:W3CDTF">2016-11-30T10:03:02Z</dcterms:modified>
</cp:coreProperties>
</file>