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3"/>
  </p:notesMasterIdLst>
  <p:sldIdLst>
    <p:sldId id="257" r:id="rId2"/>
    <p:sldId id="322" r:id="rId3"/>
    <p:sldId id="314" r:id="rId4"/>
    <p:sldId id="315" r:id="rId5"/>
    <p:sldId id="320" r:id="rId6"/>
    <p:sldId id="286" r:id="rId7"/>
    <p:sldId id="324" r:id="rId8"/>
    <p:sldId id="291" r:id="rId9"/>
    <p:sldId id="300" r:id="rId10"/>
    <p:sldId id="317" r:id="rId11"/>
    <p:sldId id="323" r:id="rId12"/>
    <p:sldId id="296" r:id="rId13"/>
    <p:sldId id="319" r:id="rId14"/>
    <p:sldId id="326" r:id="rId15"/>
    <p:sldId id="329" r:id="rId16"/>
    <p:sldId id="312" r:id="rId17"/>
    <p:sldId id="310" r:id="rId18"/>
    <p:sldId id="304" r:id="rId19"/>
    <p:sldId id="285" r:id="rId20"/>
    <p:sldId id="306" r:id="rId21"/>
    <p:sldId id="32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Rezervirano mjesto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DF804-38DE-473E-A06B-3EE0947C6958}" type="datetimeFigureOut">
              <a:rPr lang="hr-HR" smtClean="0"/>
              <a:t>28.5.2020.</a:t>
            </a:fld>
            <a:endParaRPr lang="hr-HR"/>
          </a:p>
        </p:txBody>
      </p:sp>
      <p:sp>
        <p:nvSpPr>
          <p:cNvPr id="4" name="Rezervirano mjesto slike slajd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Rezervirano mjesto bilježaka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6" name="Rezervirano mjesto podnožj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D1BA03-CCA5-4A77-8357-6E2F14909909}" type="slidenum">
              <a:rPr lang="hr-HR" smtClean="0"/>
              <a:t>‹#›</a:t>
            </a:fld>
            <a:endParaRPr lang="hr-HR"/>
          </a:p>
        </p:txBody>
      </p:sp>
    </p:spTree>
    <p:extLst>
      <p:ext uri="{BB962C8B-B14F-4D97-AF65-F5344CB8AC3E}">
        <p14:creationId xmlns:p14="http://schemas.microsoft.com/office/powerpoint/2010/main" val="2616020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95D1BA03-CCA5-4A77-8357-6E2F14909909}" type="slidenum">
              <a:rPr lang="hr-HR" smtClean="0"/>
              <a:t>2</a:t>
            </a:fld>
            <a:endParaRPr lang="hr-HR"/>
          </a:p>
        </p:txBody>
      </p:sp>
    </p:spTree>
    <p:extLst>
      <p:ext uri="{BB962C8B-B14F-4D97-AF65-F5344CB8AC3E}">
        <p14:creationId xmlns:p14="http://schemas.microsoft.com/office/powerpoint/2010/main" val="3919954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hr-HR" smtClean="0"/>
              <a:t>Uredite stil naslova matrice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hr-HR" smtClean="0"/>
              <a:t>Kliknite da biste uredili stil podnaslova matrice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6055B763-A81A-411F-B3DA-4210F65B9828}" type="datetimeFigureOut">
              <a:rPr lang="sr-Latn-CS" smtClean="0"/>
              <a:pPr/>
              <a:t>28.5.2020.</a:t>
            </a:fld>
            <a:endParaRPr lang="hr-HR"/>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hr-H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16262BB-B0BF-478E-9CA7-12F3A1C6D50F}" type="slidenum">
              <a:rPr lang="hr-HR" smtClean="0"/>
              <a:pPr/>
              <a:t>‹#›</a:t>
            </a:fld>
            <a:endParaRPr lang="hr-HR"/>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19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263927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hr-HR" smtClean="0"/>
              <a:t>Uredite stil naslova matrice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2225767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67459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hr-HR" smtClean="0"/>
              <a:t>Uredite stil naslova matrice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hr-HR" smtClean="0"/>
              <a:t>Uredite stilove teksta matrice</a:t>
            </a:r>
          </a:p>
        </p:txBody>
      </p:sp>
      <p:sp>
        <p:nvSpPr>
          <p:cNvPr id="4" name="Date Placeholder 3"/>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16262BB-B0BF-478E-9CA7-12F3A1C6D50F}" type="slidenum">
              <a:rPr lang="hr-HR" smtClean="0"/>
              <a:pPr/>
              <a:t>‹#›</a:t>
            </a:fld>
            <a:endParaRPr lang="hr-HR"/>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931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r-HR" smtClean="0"/>
              <a:t>Uredite stil naslova matrice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Date Placeholder 4"/>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237737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r-HR" smtClean="0"/>
              <a:t>Uredite stil naslova matrice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r-HR" smtClean="0"/>
              <a:t>Uredite stilove teksta matrice</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r-HR" smtClean="0"/>
              <a:t>Uredite stilove teksta matrice</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Date Placeholder 6"/>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3026913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dirty="0"/>
          </a:p>
        </p:txBody>
      </p:sp>
      <p:sp>
        <p:nvSpPr>
          <p:cNvPr id="3" name="Date Placeholder 2"/>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2950684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991348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hr-HR" smtClean="0"/>
              <a:t>Uredite stil naslova matrice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r-HR" smtClean="0"/>
              <a:t>Uredite stilove teksta matrice</a:t>
            </a:r>
          </a:p>
        </p:txBody>
      </p:sp>
      <p:sp>
        <p:nvSpPr>
          <p:cNvPr id="5" name="Date Placeholder 4"/>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944158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hr-HR" smtClean="0"/>
              <a:t>Uredite stil naslova matrice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r-HR" smtClean="0"/>
              <a:t>Kliknite ikonu da biste dodali  sliku</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hr-HR" smtClean="0"/>
              <a:t>Uredite stilove teksta matrice</a:t>
            </a:r>
          </a:p>
        </p:txBody>
      </p:sp>
      <p:sp>
        <p:nvSpPr>
          <p:cNvPr id="5" name="Date Placeholder 4"/>
          <p:cNvSpPr>
            <a:spLocks noGrp="1"/>
          </p:cNvSpPr>
          <p:nvPr>
            <p:ph type="dt" sz="half" idx="10"/>
          </p:nvPr>
        </p:nvSpPr>
        <p:spPr/>
        <p:txBody>
          <a:bodyPr/>
          <a:lstStyle/>
          <a:p>
            <a:fld id="{6055B763-A81A-411F-B3DA-4210F65B9828}" type="datetimeFigureOut">
              <a:rPr lang="sr-Latn-CS" smtClean="0"/>
              <a:pPr/>
              <a:t>28.5.2020.</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16262BB-B0BF-478E-9CA7-12F3A1C6D50F}" type="slidenum">
              <a:rPr lang="hr-HR" smtClean="0"/>
              <a:pPr/>
              <a:t>‹#›</a:t>
            </a:fld>
            <a:endParaRPr lang="hr-HR"/>
          </a:p>
        </p:txBody>
      </p:sp>
    </p:spTree>
    <p:extLst>
      <p:ext uri="{BB962C8B-B14F-4D97-AF65-F5344CB8AC3E}">
        <p14:creationId xmlns:p14="http://schemas.microsoft.com/office/powerpoint/2010/main" val="1307172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hr-HR" smtClean="0"/>
              <a:t>Uredite stil naslova matrice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6055B763-A81A-411F-B3DA-4210F65B9828}" type="datetimeFigureOut">
              <a:rPr lang="sr-Latn-CS" smtClean="0"/>
              <a:pPr/>
              <a:t>28.5.2020.</a:t>
            </a:fld>
            <a:endParaRPr lang="hr-HR"/>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hr-HR"/>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516262BB-B0BF-478E-9CA7-12F3A1C6D50F}" type="slidenum">
              <a:rPr lang="hr-HR" smtClean="0"/>
              <a:pPr/>
              <a:t>‹#›</a:t>
            </a:fld>
            <a:endParaRPr lang="hr-HR"/>
          </a:p>
        </p:txBody>
      </p:sp>
    </p:spTree>
    <p:extLst>
      <p:ext uri="{BB962C8B-B14F-4D97-AF65-F5344CB8AC3E}">
        <p14:creationId xmlns:p14="http://schemas.microsoft.com/office/powerpoint/2010/main" val="168724980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NEPROMJENJIVE RIJEČI</a:t>
            </a:r>
            <a:endParaRPr lang="hr-HR" dirty="0"/>
          </a:p>
        </p:txBody>
      </p:sp>
      <p:sp>
        <p:nvSpPr>
          <p:cNvPr id="3" name="Podnaslov 2"/>
          <p:cNvSpPr>
            <a:spLocks noGrp="1"/>
          </p:cNvSpPr>
          <p:nvPr>
            <p:ph type="subTitle" idx="1"/>
          </p:nvPr>
        </p:nvSpPr>
        <p:spPr>
          <a:xfrm>
            <a:off x="1282148" y="3869635"/>
            <a:ext cx="6575895" cy="495469"/>
          </a:xfrm>
        </p:spPr>
        <p:txBody>
          <a:bodyPr>
            <a:normAutofit/>
          </a:bodyPr>
          <a:lstStyle/>
          <a:p>
            <a:r>
              <a:rPr lang="hr-HR" sz="2400" dirty="0">
                <a:latin typeface="Arial" pitchFamily="34" charset="0"/>
                <a:cs typeface="Arial" pitchFamily="34" charset="0"/>
              </a:rPr>
              <a:t>z</a:t>
            </a:r>
            <a:r>
              <a:rPr lang="hr-HR" sz="2400" dirty="0" smtClean="0">
                <a:latin typeface="Arial" pitchFamily="34" charset="0"/>
                <a:cs typeface="Arial" pitchFamily="34" charset="0"/>
              </a:rPr>
              <a:t>adatci za vježbanje i ponavljanje</a:t>
            </a:r>
            <a:endParaRPr lang="hr-HR" sz="2400" dirty="0">
              <a:latin typeface="Arial" pitchFamily="34" charset="0"/>
              <a:cs typeface="Arial" pitchFamily="34" charset="0"/>
            </a:endParaRPr>
          </a:p>
        </p:txBody>
      </p:sp>
      <p:sp>
        <p:nvSpPr>
          <p:cNvPr id="4" name="Podnaslov 2"/>
          <p:cNvSpPr txBox="1">
            <a:spLocks/>
          </p:cNvSpPr>
          <p:nvPr/>
        </p:nvSpPr>
        <p:spPr>
          <a:xfrm>
            <a:off x="5620243" y="6237312"/>
            <a:ext cx="2336133" cy="28803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1000"/>
              </a:spcBef>
              <a:buClr>
                <a:schemeClr val="accent1"/>
              </a:buClr>
              <a:buSzPct val="80000"/>
              <a:buFont typeface="Corbel" pitchFamily="34" charset="0"/>
              <a:buNone/>
              <a:defRPr sz="1800" kern="1200">
                <a:solidFill>
                  <a:srgbClr val="FFFFFF"/>
                </a:solidFill>
                <a:latin typeface="+mn-lt"/>
                <a:ea typeface="+mn-ea"/>
                <a:cs typeface="+mn-cs"/>
              </a:defRPr>
            </a:lvl1pPr>
            <a:lvl2pPr marL="3429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800" kern="1200">
                <a:solidFill>
                  <a:schemeClr val="accent1"/>
                </a:solidFill>
                <a:latin typeface="+mn-lt"/>
                <a:ea typeface="+mn-ea"/>
                <a:cs typeface="+mn-cs"/>
              </a:defRPr>
            </a:lvl2pPr>
            <a:lvl3pPr marL="6858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800" kern="1200">
                <a:solidFill>
                  <a:schemeClr val="accent1"/>
                </a:solidFill>
                <a:latin typeface="+mn-lt"/>
                <a:ea typeface="+mn-ea"/>
                <a:cs typeface="+mn-cs"/>
              </a:defRPr>
            </a:lvl3pPr>
            <a:lvl4pPr marL="10287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500" kern="1200">
                <a:solidFill>
                  <a:schemeClr val="accent1"/>
                </a:solidFill>
                <a:latin typeface="+mn-lt"/>
                <a:ea typeface="+mn-ea"/>
                <a:cs typeface="+mn-cs"/>
              </a:defRPr>
            </a:lvl4pPr>
            <a:lvl5pPr marL="13716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500" kern="1200">
                <a:solidFill>
                  <a:schemeClr val="accent1"/>
                </a:solidFill>
                <a:latin typeface="+mn-lt"/>
                <a:ea typeface="+mn-ea"/>
                <a:cs typeface="+mn-cs"/>
              </a:defRPr>
            </a:lvl5pPr>
            <a:lvl6pPr marL="17145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500" kern="1200">
                <a:solidFill>
                  <a:schemeClr val="accent1"/>
                </a:solidFill>
                <a:latin typeface="+mn-lt"/>
                <a:ea typeface="+mn-ea"/>
                <a:cs typeface="+mn-cs"/>
              </a:defRPr>
            </a:lvl6pPr>
            <a:lvl7pPr marL="20574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500" kern="1200">
                <a:solidFill>
                  <a:schemeClr val="accent1"/>
                </a:solidFill>
                <a:latin typeface="+mn-lt"/>
                <a:ea typeface="+mn-ea"/>
                <a:cs typeface="+mn-cs"/>
              </a:defRPr>
            </a:lvl7pPr>
            <a:lvl8pPr marL="24003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500" kern="1200">
                <a:solidFill>
                  <a:schemeClr val="accent1"/>
                </a:solidFill>
                <a:latin typeface="+mn-lt"/>
                <a:ea typeface="+mn-ea"/>
                <a:cs typeface="+mn-cs"/>
              </a:defRPr>
            </a:lvl8pPr>
            <a:lvl9pPr marL="2743200" indent="0" algn="ctr" defTabSz="685800" rtl="0" eaLnBrk="1" latinLnBrk="0" hangingPunct="1">
              <a:lnSpc>
                <a:spcPct val="90000"/>
              </a:lnSpc>
              <a:spcBef>
                <a:spcPts val="150"/>
              </a:spcBef>
              <a:spcAft>
                <a:spcPts val="300"/>
              </a:spcAft>
              <a:buClr>
                <a:schemeClr val="accent1"/>
              </a:buClr>
              <a:buSzPct val="80000"/>
              <a:buFont typeface="Corbel" pitchFamily="34" charset="0"/>
              <a:buNone/>
              <a:defRPr sz="1500" kern="1200">
                <a:solidFill>
                  <a:schemeClr val="accent1"/>
                </a:solidFill>
                <a:latin typeface="+mn-lt"/>
                <a:ea typeface="+mn-ea"/>
                <a:cs typeface="+mn-cs"/>
              </a:defRPr>
            </a:lvl9pPr>
          </a:lstStyle>
          <a:p>
            <a:r>
              <a:rPr lang="hr-HR" sz="1600" dirty="0" smtClean="0">
                <a:latin typeface="Arial" pitchFamily="34" charset="0"/>
                <a:cs typeface="Arial" pitchFamily="34" charset="0"/>
              </a:rPr>
              <a:t>Mirjana Lozić, prof.</a:t>
            </a:r>
            <a:endParaRPr lang="hr-H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95536" y="324000"/>
            <a:ext cx="8286808"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spcBef>
                <a:spcPct val="0"/>
              </a:spcBef>
              <a:spcAft>
                <a:spcPct val="0"/>
              </a:spcAft>
              <a:buClrTx/>
              <a:buSzTx/>
              <a:tabLst>
                <a:tab pos="1952625" algn="l"/>
              </a:tabLst>
            </a:pPr>
            <a:r>
              <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Odredi vrstu podcrtanim</a:t>
            </a:r>
            <a:r>
              <a:rPr kumimoji="0" lang="hr-HR" sz="2000" b="1" i="0" u="none" strike="noStrike" cap="none" normalizeH="0" dirty="0" smtClean="0">
                <a:ln>
                  <a:noFill/>
                </a:ln>
                <a:solidFill>
                  <a:srgbClr val="0070C0"/>
                </a:solidFill>
                <a:effectLst/>
                <a:latin typeface="Arial" pitchFamily="34" charset="0"/>
                <a:ea typeface="Times New Roman" pitchFamily="18" charset="0"/>
                <a:cs typeface="Arial" pitchFamily="34" charset="0"/>
              </a:rPr>
              <a:t> </a:t>
            </a:r>
            <a:r>
              <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riječima u rečenicama.</a:t>
            </a:r>
          </a:p>
          <a:p>
            <a:pPr marL="0" marR="0" lvl="0" indent="0" algn="l" defTabSz="914400" rtl="0" eaLnBrk="0" fontAlgn="base" latinLnBrk="0" hangingPunct="0">
              <a:lnSpc>
                <a:spcPct val="200000"/>
              </a:lnSpc>
              <a:spcBef>
                <a:spcPct val="0"/>
              </a:spcBef>
              <a:spcAft>
                <a:spcPct val="0"/>
              </a:spcAft>
              <a:buClrTx/>
              <a:buSzTx/>
              <a:buFontTx/>
              <a:buNone/>
              <a:tabLst>
                <a:tab pos="1952625" algn="l"/>
              </a:tabLst>
            </a:pP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Noćas</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je pao </a:t>
            </a: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prvi</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snijeg.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lang="hr-HR" sz="2000" u="sng" dirty="0" smtClean="0">
                <a:latin typeface="Arial" pitchFamily="34" charset="0"/>
                <a:ea typeface="Times New Roman" pitchFamily="18" charset="0"/>
                <a:cs typeface="Arial" pitchFamily="34" charset="0"/>
              </a:rPr>
              <a:t>Tiho</a:t>
            </a:r>
            <a:r>
              <a:rPr lang="hr-HR" sz="2000" dirty="0" smtClean="0">
                <a:latin typeface="Arial" pitchFamily="34" charset="0"/>
                <a:ea typeface="Times New Roman" pitchFamily="18" charset="0"/>
                <a:cs typeface="Arial" pitchFamily="34" charset="0"/>
              </a:rPr>
              <a:t> je sipio </a:t>
            </a:r>
            <a:r>
              <a:rPr lang="hr-HR" sz="2000" u="sng" dirty="0" smtClean="0">
                <a:latin typeface="Arial" pitchFamily="34" charset="0"/>
                <a:ea typeface="Times New Roman" pitchFamily="18" charset="0"/>
                <a:cs typeface="Arial" pitchFamily="34" charset="0"/>
              </a:rPr>
              <a:t>dok</a:t>
            </a:r>
            <a:r>
              <a:rPr lang="hr-HR" sz="2000" dirty="0" smtClean="0">
                <a:latin typeface="Arial" pitchFamily="34" charset="0"/>
                <a:ea typeface="Times New Roman" pitchFamily="18" charset="0"/>
                <a:cs typeface="Arial" pitchFamily="34" charset="0"/>
              </a:rPr>
              <a:t> nije prekrio puste ulice.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Vjetar ga je nosio </a:t>
            </a: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kroz</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ogoljele grane drveća i </a:t>
            </a:r>
            <a:r>
              <a:rPr lang="hr-HR" sz="2000" u="sng" dirty="0" smtClean="0">
                <a:latin typeface="Arial" pitchFamily="34" charset="0"/>
                <a:ea typeface="Times New Roman" pitchFamily="18" charset="0"/>
                <a:cs typeface="Arial" pitchFamily="34" charset="0"/>
              </a:rPr>
              <a:t>preko</a:t>
            </a:r>
            <a:r>
              <a:rPr lang="hr-HR" sz="2000" dirty="0" smtClean="0">
                <a:latin typeface="Arial" pitchFamily="34" charset="0"/>
                <a:ea typeface="Times New Roman" pitchFamily="18" charset="0"/>
                <a:cs typeface="Arial" pitchFamily="34" charset="0"/>
              </a:rPr>
              <a:t> usnulih polja.</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Djeca su hodala </a:t>
            </a: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uz</a:t>
            </a:r>
            <a:r>
              <a:rPr kumimoji="0" lang="hr-HR" sz="20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 brijeg </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vukući </a:t>
            </a:r>
            <a:r>
              <a:rPr kumimoji="0" lang="hr-HR" sz="2000" b="0" i="0" u="sng" strike="noStrike" cap="none" normalizeH="0" dirty="0" smtClean="0">
                <a:ln>
                  <a:noFill/>
                </a:ln>
                <a:solidFill>
                  <a:schemeClr val="tx1"/>
                </a:solidFill>
                <a:effectLst/>
                <a:latin typeface="Arial" pitchFamily="34" charset="0"/>
                <a:ea typeface="Times New Roman" pitchFamily="18" charset="0"/>
                <a:cs typeface="Arial" pitchFamily="34" charset="0"/>
              </a:rPr>
              <a:t>za</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sobom saonice.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Okupila su se </a:t>
            </a: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oko</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snjegovića i </a:t>
            </a: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veselo</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zapjevala</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a:t>
            </a:r>
            <a:endPar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lang="hr-HR" sz="2000" u="sng" dirty="0" smtClean="0">
                <a:latin typeface="Arial" pitchFamily="34" charset="0"/>
                <a:ea typeface="Times New Roman" pitchFamily="18" charset="0"/>
                <a:cs typeface="Arial" pitchFamily="34" charset="0"/>
              </a:rPr>
              <a:t>Tako</a:t>
            </a:r>
            <a:r>
              <a:rPr lang="hr-HR" sz="2000" dirty="0" smtClean="0">
                <a:latin typeface="Arial" pitchFamily="34" charset="0"/>
                <a:ea typeface="Times New Roman" pitchFamily="18" charset="0"/>
                <a:cs typeface="Arial" pitchFamily="34" charset="0"/>
              </a:rPr>
              <a:t> su se umorila </a:t>
            </a:r>
            <a:r>
              <a:rPr lang="hr-HR" sz="2000" u="sng" dirty="0" smtClean="0">
                <a:latin typeface="Arial" pitchFamily="34" charset="0"/>
                <a:ea typeface="Times New Roman" pitchFamily="18" charset="0"/>
                <a:cs typeface="Arial" pitchFamily="34" charset="0"/>
              </a:rPr>
              <a:t>da</a:t>
            </a:r>
            <a:r>
              <a:rPr lang="hr-HR" sz="2000" dirty="0" smtClean="0">
                <a:latin typeface="Arial" pitchFamily="34" charset="0"/>
                <a:ea typeface="Times New Roman" pitchFamily="18" charset="0"/>
                <a:cs typeface="Arial" pitchFamily="34" charset="0"/>
              </a:rPr>
              <a:t> su u krevetu </a:t>
            </a:r>
            <a:r>
              <a:rPr lang="hr-HR" sz="2000" u="sng" dirty="0" smtClean="0">
                <a:latin typeface="Arial" pitchFamily="34" charset="0"/>
                <a:ea typeface="Times New Roman" pitchFamily="18" charset="0"/>
                <a:cs typeface="Arial" pitchFamily="34" charset="0"/>
              </a:rPr>
              <a:t>brzo</a:t>
            </a:r>
            <a:r>
              <a:rPr lang="hr-HR" sz="2000" dirty="0" smtClean="0">
                <a:latin typeface="Arial" pitchFamily="34" charset="0"/>
                <a:ea typeface="Times New Roman" pitchFamily="18" charset="0"/>
                <a:cs typeface="Arial" pitchFamily="34" charset="0"/>
              </a:rPr>
              <a:t> zaspala.</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       ________________      ______________</a:t>
            </a:r>
            <a:r>
              <a:rPr kumimoji="0" lang="hr-HR" sz="2000" b="0" i="0" u="none" strike="noStrike" cap="none" normalizeH="0" baseline="0" dirty="0" smtClean="0">
                <a:ln>
                  <a:noFill/>
                </a:ln>
                <a:solidFill>
                  <a:schemeClr val="tx1"/>
                </a:solidFill>
                <a:effectLst/>
                <a:latin typeface="Arial" pitchFamily="34" charset="0"/>
                <a:cs typeface="Arial" pitchFamily="34" charset="0"/>
              </a:rPr>
              <a:t> </a:t>
            </a:r>
          </a:p>
        </p:txBody>
      </p:sp>
      <p:sp>
        <p:nvSpPr>
          <p:cNvPr id="3" name="Pravokutnik 2"/>
          <p:cNvSpPr/>
          <p:nvPr/>
        </p:nvSpPr>
        <p:spPr>
          <a:xfrm>
            <a:off x="967040" y="1321236"/>
            <a:ext cx="2052165"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vremenski prilog</a:t>
            </a:r>
            <a:endParaRPr lang="hr-HR" sz="2000" dirty="0">
              <a:solidFill>
                <a:srgbClr val="0070C0"/>
              </a:solidFill>
              <a:latin typeface="Arial" pitchFamily="34" charset="0"/>
              <a:cs typeface="Arial" pitchFamily="34" charset="0"/>
            </a:endParaRPr>
          </a:p>
        </p:txBody>
      </p:sp>
      <p:sp>
        <p:nvSpPr>
          <p:cNvPr id="4" name="Pravokutnik 3"/>
          <p:cNvSpPr/>
          <p:nvPr/>
        </p:nvSpPr>
        <p:spPr>
          <a:xfrm>
            <a:off x="5831540" y="1292718"/>
            <a:ext cx="612668"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broj</a:t>
            </a:r>
            <a:endParaRPr lang="hr-HR" sz="2000" dirty="0">
              <a:solidFill>
                <a:srgbClr val="0070C0"/>
              </a:solidFill>
              <a:latin typeface="Arial" pitchFamily="34" charset="0"/>
              <a:cs typeface="Arial" pitchFamily="34" charset="0"/>
            </a:endParaRPr>
          </a:p>
        </p:txBody>
      </p:sp>
      <p:sp>
        <p:nvSpPr>
          <p:cNvPr id="5" name="Pravokutnik 4"/>
          <p:cNvSpPr/>
          <p:nvPr/>
        </p:nvSpPr>
        <p:spPr>
          <a:xfrm>
            <a:off x="1038478" y="2221412"/>
            <a:ext cx="1811714"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načinski prilog</a:t>
            </a:r>
            <a:endParaRPr lang="hr-HR" sz="2000" dirty="0">
              <a:solidFill>
                <a:srgbClr val="0070C0"/>
              </a:solidFill>
              <a:latin typeface="Arial" pitchFamily="34" charset="0"/>
              <a:cs typeface="Arial" pitchFamily="34" charset="0"/>
            </a:endParaRPr>
          </a:p>
        </p:txBody>
      </p:sp>
      <p:sp>
        <p:nvSpPr>
          <p:cNvPr id="6" name="Pravokutnik 5"/>
          <p:cNvSpPr/>
          <p:nvPr/>
        </p:nvSpPr>
        <p:spPr>
          <a:xfrm>
            <a:off x="5681948" y="2221412"/>
            <a:ext cx="912429"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veznik</a:t>
            </a:r>
            <a:endParaRPr lang="hr-HR" sz="2000" dirty="0">
              <a:solidFill>
                <a:srgbClr val="0070C0"/>
              </a:solidFill>
              <a:latin typeface="Arial" pitchFamily="34" charset="0"/>
              <a:cs typeface="Arial" pitchFamily="34" charset="0"/>
            </a:endParaRPr>
          </a:p>
        </p:txBody>
      </p:sp>
      <p:sp>
        <p:nvSpPr>
          <p:cNvPr id="7" name="Pravokutnik 6"/>
          <p:cNvSpPr/>
          <p:nvPr/>
        </p:nvSpPr>
        <p:spPr>
          <a:xfrm>
            <a:off x="1329728" y="3172906"/>
            <a:ext cx="1226618"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 prijedlog</a:t>
            </a:r>
            <a:endParaRPr lang="hr-HR" sz="2000" dirty="0">
              <a:solidFill>
                <a:srgbClr val="0070C0"/>
              </a:solidFill>
              <a:latin typeface="Arial" pitchFamily="34" charset="0"/>
              <a:cs typeface="Arial" pitchFamily="34" charset="0"/>
            </a:endParaRPr>
          </a:p>
        </p:txBody>
      </p:sp>
      <p:sp>
        <p:nvSpPr>
          <p:cNvPr id="8" name="Pravokutnik 7"/>
          <p:cNvSpPr/>
          <p:nvPr/>
        </p:nvSpPr>
        <p:spPr>
          <a:xfrm>
            <a:off x="5597432" y="3172906"/>
            <a:ext cx="115608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9" name="Pravokutnik 8"/>
          <p:cNvSpPr/>
          <p:nvPr/>
        </p:nvSpPr>
        <p:spPr>
          <a:xfrm>
            <a:off x="1403648" y="4035880"/>
            <a:ext cx="115608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10" name="Pravokutnik 9"/>
          <p:cNvSpPr/>
          <p:nvPr/>
        </p:nvSpPr>
        <p:spPr>
          <a:xfrm>
            <a:off x="5467634" y="4035880"/>
            <a:ext cx="115608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11" name="Pravokutnik 10"/>
          <p:cNvSpPr/>
          <p:nvPr/>
        </p:nvSpPr>
        <p:spPr>
          <a:xfrm>
            <a:off x="1331640" y="4973106"/>
            <a:ext cx="1226618"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 prijedlog</a:t>
            </a:r>
            <a:endParaRPr lang="hr-HR" sz="2000" dirty="0">
              <a:solidFill>
                <a:srgbClr val="0070C0"/>
              </a:solidFill>
              <a:latin typeface="Arial" pitchFamily="34" charset="0"/>
              <a:cs typeface="Arial" pitchFamily="34" charset="0"/>
            </a:endParaRPr>
          </a:p>
        </p:txBody>
      </p:sp>
      <p:sp>
        <p:nvSpPr>
          <p:cNvPr id="12" name="Pravokutnik 11"/>
          <p:cNvSpPr/>
          <p:nvPr/>
        </p:nvSpPr>
        <p:spPr>
          <a:xfrm>
            <a:off x="5298994" y="4973106"/>
            <a:ext cx="1811714"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načinski prilog</a:t>
            </a:r>
            <a:endParaRPr lang="hr-HR" sz="2000" dirty="0">
              <a:solidFill>
                <a:srgbClr val="0070C0"/>
              </a:solidFill>
              <a:latin typeface="Arial" pitchFamily="34" charset="0"/>
              <a:cs typeface="Arial" pitchFamily="34" charset="0"/>
            </a:endParaRPr>
          </a:p>
        </p:txBody>
      </p:sp>
      <p:sp>
        <p:nvSpPr>
          <p:cNvPr id="13" name="Pravokutnik 12"/>
          <p:cNvSpPr/>
          <p:nvPr/>
        </p:nvSpPr>
        <p:spPr>
          <a:xfrm>
            <a:off x="609850" y="5909210"/>
            <a:ext cx="1869423"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načinski prilog</a:t>
            </a:r>
            <a:endParaRPr lang="hr-HR" sz="2000" dirty="0">
              <a:solidFill>
                <a:srgbClr val="0070C0"/>
              </a:solidFill>
              <a:latin typeface="Arial" pitchFamily="34" charset="0"/>
              <a:cs typeface="Arial" pitchFamily="34" charset="0"/>
            </a:endParaRPr>
          </a:p>
        </p:txBody>
      </p:sp>
      <p:sp>
        <p:nvSpPr>
          <p:cNvPr id="14" name="Pravokutnik 13"/>
          <p:cNvSpPr/>
          <p:nvPr/>
        </p:nvSpPr>
        <p:spPr>
          <a:xfrm>
            <a:off x="3824560" y="5909210"/>
            <a:ext cx="912429"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veznik</a:t>
            </a:r>
            <a:endParaRPr lang="hr-HR" sz="2000" dirty="0">
              <a:solidFill>
                <a:srgbClr val="0070C0"/>
              </a:solidFill>
              <a:latin typeface="Arial" pitchFamily="34" charset="0"/>
              <a:cs typeface="Arial" pitchFamily="34" charset="0"/>
            </a:endParaRPr>
          </a:p>
        </p:txBody>
      </p:sp>
      <p:sp>
        <p:nvSpPr>
          <p:cNvPr id="15" name="Pravokutnik 14"/>
          <p:cNvSpPr/>
          <p:nvPr/>
        </p:nvSpPr>
        <p:spPr>
          <a:xfrm>
            <a:off x="5824824" y="5909210"/>
            <a:ext cx="1869423"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načinski prilog</a:t>
            </a:r>
            <a:endParaRPr lang="hr-HR" sz="2000"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ravokutnik 1"/>
          <p:cNvSpPr>
            <a:spLocks noChangeArrowheads="1"/>
          </p:cNvSpPr>
          <p:nvPr/>
        </p:nvSpPr>
        <p:spPr bwMode="auto">
          <a:xfrm>
            <a:off x="396000" y="324000"/>
            <a:ext cx="8001027" cy="6247864"/>
          </a:xfrm>
          <a:prstGeom prst="rect">
            <a:avLst/>
          </a:prstGeom>
          <a:noFill/>
          <a:ln w="9525">
            <a:noFill/>
            <a:miter lim="800000"/>
            <a:headEnd/>
            <a:tailEnd/>
          </a:ln>
        </p:spPr>
        <p:txBody>
          <a:bodyPr wrap="square">
            <a:spAutoFit/>
          </a:bodyPr>
          <a:lstStyle/>
          <a:p>
            <a:r>
              <a:rPr lang="hr-HR" sz="2000" b="1" dirty="0" smtClean="0">
                <a:solidFill>
                  <a:srgbClr val="0070C0"/>
                </a:solidFill>
                <a:latin typeface="Arial" pitchFamily="34" charset="0"/>
                <a:ea typeface="Times New Roman" pitchFamily="18" charset="0"/>
                <a:cs typeface="Arial" pitchFamily="34" charset="0"/>
              </a:rPr>
              <a:t>Odredi </a:t>
            </a:r>
            <a:r>
              <a:rPr lang="hr-HR" sz="2000" b="1" dirty="0">
                <a:solidFill>
                  <a:srgbClr val="0070C0"/>
                </a:solidFill>
                <a:latin typeface="Arial" pitchFamily="34" charset="0"/>
                <a:ea typeface="Times New Roman" pitchFamily="18" charset="0"/>
                <a:cs typeface="Arial" pitchFamily="34" charset="0"/>
              </a:rPr>
              <a:t>vrstu </a:t>
            </a:r>
            <a:r>
              <a:rPr lang="hr-HR" sz="2000" b="1" dirty="0" smtClean="0">
                <a:solidFill>
                  <a:srgbClr val="0070C0"/>
                </a:solidFill>
                <a:latin typeface="Arial" pitchFamily="34" charset="0"/>
                <a:ea typeface="Times New Roman" pitchFamily="18" charset="0"/>
                <a:cs typeface="Arial" pitchFamily="34" charset="0"/>
              </a:rPr>
              <a:t>podcrtanim </a:t>
            </a:r>
            <a:r>
              <a:rPr lang="hr-HR" sz="2000" b="1" dirty="0">
                <a:solidFill>
                  <a:srgbClr val="0070C0"/>
                </a:solidFill>
                <a:latin typeface="Arial" pitchFamily="34" charset="0"/>
                <a:ea typeface="Times New Roman" pitchFamily="18" charset="0"/>
                <a:cs typeface="Arial" pitchFamily="34" charset="0"/>
              </a:rPr>
              <a:t>riječima u rečenicama</a:t>
            </a:r>
            <a:r>
              <a:rPr lang="hr-HR" sz="2000" b="1" dirty="0" smtClean="0">
                <a:solidFill>
                  <a:srgbClr val="0070C0"/>
                </a:solidFill>
                <a:latin typeface="Arial" pitchFamily="34" charset="0"/>
                <a:ea typeface="Times New Roman" pitchFamily="18" charset="0"/>
                <a:cs typeface="Arial" pitchFamily="34" charset="0"/>
              </a:rPr>
              <a:t>.</a:t>
            </a:r>
          </a:p>
          <a:p>
            <a:endParaRPr lang="hr-HR" sz="800" b="1" dirty="0">
              <a:solidFill>
                <a:srgbClr val="0070C0"/>
              </a:solidFill>
              <a:latin typeface="Arial" pitchFamily="34" charset="0"/>
              <a:ea typeface="Times New Roman" pitchFamily="18" charset="0"/>
              <a:cs typeface="Arial" pitchFamily="34" charset="0"/>
            </a:endParaRPr>
          </a:p>
          <a:p>
            <a:pPr>
              <a:lnSpc>
                <a:spcPct val="150000"/>
              </a:lnSpc>
            </a:pPr>
            <a:r>
              <a:rPr lang="hr-HR" sz="2000" u="sng" dirty="0" err="1" smtClean="0">
                <a:latin typeface="Arial" pitchFamily="34" charset="0"/>
                <a:ea typeface="Times New Roman" pitchFamily="18" charset="0"/>
                <a:cs typeface="Arial" pitchFamily="34" charset="0"/>
              </a:rPr>
              <a:t>Tap</a:t>
            </a:r>
            <a:r>
              <a:rPr lang="hr-HR" sz="2000" u="sng" dirty="0">
                <a:latin typeface="Arial" pitchFamily="34" charset="0"/>
                <a:ea typeface="Times New Roman" pitchFamily="18" charset="0"/>
                <a:cs typeface="Arial" pitchFamily="34" charset="0"/>
              </a:rPr>
              <a:t>, </a:t>
            </a:r>
            <a:r>
              <a:rPr lang="hr-HR" sz="2000" u="sng" dirty="0" err="1">
                <a:latin typeface="Arial" pitchFamily="34" charset="0"/>
                <a:ea typeface="Times New Roman" pitchFamily="18" charset="0"/>
                <a:cs typeface="Arial" pitchFamily="34" charset="0"/>
              </a:rPr>
              <a:t>tap</a:t>
            </a:r>
            <a:r>
              <a:rPr lang="hr-HR" sz="2000" u="sng" dirty="0">
                <a:latin typeface="Arial" pitchFamily="34" charset="0"/>
                <a:ea typeface="Times New Roman" pitchFamily="18" charset="0"/>
                <a:cs typeface="Arial" pitchFamily="34" charset="0"/>
              </a:rPr>
              <a:t>, </a:t>
            </a:r>
            <a:r>
              <a:rPr lang="hr-HR" sz="2000" u="sng" dirty="0" err="1" smtClean="0">
                <a:latin typeface="Arial" pitchFamily="34" charset="0"/>
                <a:ea typeface="Times New Roman" pitchFamily="18" charset="0"/>
                <a:cs typeface="Arial" pitchFamily="34" charset="0"/>
              </a:rPr>
              <a:t>tap</a:t>
            </a:r>
            <a:r>
              <a:rPr lang="hr-HR" sz="2000" u="sng" dirty="0" smtClean="0">
                <a:latin typeface="Arial" pitchFamily="34" charset="0"/>
                <a:ea typeface="Times New Roman" pitchFamily="18" charset="0"/>
                <a:cs typeface="Arial" pitchFamily="34" charset="0"/>
              </a:rPr>
              <a:t>, </a:t>
            </a:r>
            <a:r>
              <a:rPr lang="hr-HR" sz="2000" dirty="0" smtClean="0">
                <a:latin typeface="Arial" pitchFamily="34" charset="0"/>
                <a:ea typeface="Times New Roman" pitchFamily="18" charset="0"/>
                <a:cs typeface="Arial" pitchFamily="34" charset="0"/>
              </a:rPr>
              <a:t>kiša je udarala </a:t>
            </a:r>
            <a:r>
              <a:rPr lang="hr-HR" sz="2000" u="sng" dirty="0" smtClean="0">
                <a:latin typeface="Arial" pitchFamily="34" charset="0"/>
                <a:ea typeface="Times New Roman" pitchFamily="18" charset="0"/>
                <a:cs typeface="Arial" pitchFamily="34" charset="0"/>
              </a:rPr>
              <a:t>po</a:t>
            </a:r>
            <a:r>
              <a:rPr lang="hr-HR" sz="2000" dirty="0" smtClean="0">
                <a:latin typeface="Arial" pitchFamily="34" charset="0"/>
                <a:ea typeface="Times New Roman" pitchFamily="18" charset="0"/>
                <a:cs typeface="Arial" pitchFamily="34" charset="0"/>
              </a:rPr>
              <a:t> krovovima.</a:t>
            </a:r>
            <a:r>
              <a:rPr lang="hr-HR" sz="2000" dirty="0">
                <a:latin typeface="Arial" pitchFamily="34" charset="0"/>
                <a:ea typeface="Times New Roman" pitchFamily="18" charset="0"/>
                <a:cs typeface="Arial" pitchFamily="34" charset="0"/>
              </a:rPr>
              <a:t>	</a:t>
            </a:r>
          </a:p>
          <a:p>
            <a:pPr>
              <a:lnSpc>
                <a:spcPct val="150000"/>
              </a:lnSpc>
            </a:pPr>
            <a:r>
              <a:rPr lang="hr-HR" sz="2000" dirty="0">
                <a:latin typeface="Arial" pitchFamily="34" charset="0"/>
                <a:ea typeface="Times New Roman" pitchFamily="18" charset="0"/>
                <a:cs typeface="Arial" pitchFamily="34" charset="0"/>
              </a:rPr>
              <a:t>____________________          ____________________          </a:t>
            </a:r>
          </a:p>
          <a:p>
            <a:pPr>
              <a:lnSpc>
                <a:spcPct val="150000"/>
              </a:lnSpc>
            </a:pPr>
            <a:r>
              <a:rPr lang="hr-HR" sz="2000" u="sng" dirty="0">
                <a:latin typeface="Arial" pitchFamily="34" charset="0"/>
                <a:ea typeface="Times New Roman" pitchFamily="18" charset="0"/>
                <a:cs typeface="Arial" pitchFamily="34" charset="0"/>
              </a:rPr>
              <a:t>Ondje</a:t>
            </a:r>
            <a:r>
              <a:rPr lang="hr-HR" sz="2000" dirty="0">
                <a:latin typeface="Arial" pitchFamily="34" charset="0"/>
                <a:ea typeface="Times New Roman" pitchFamily="18" charset="0"/>
                <a:cs typeface="Arial" pitchFamily="34" charset="0"/>
              </a:rPr>
              <a:t> smo </a:t>
            </a:r>
            <a:r>
              <a:rPr lang="hr-HR" sz="2000" u="sng" dirty="0" smtClean="0">
                <a:latin typeface="Arial" pitchFamily="34" charset="0"/>
                <a:ea typeface="Times New Roman" pitchFamily="18" charset="0"/>
                <a:cs typeface="Arial" pitchFamily="34" charset="0"/>
              </a:rPr>
              <a:t>nekad</a:t>
            </a:r>
            <a:r>
              <a:rPr lang="hr-HR" sz="2000" dirty="0" smtClean="0">
                <a:latin typeface="Arial" pitchFamily="34" charset="0"/>
                <a:ea typeface="Times New Roman" pitchFamily="18" charset="0"/>
                <a:cs typeface="Arial" pitchFamily="34" charset="0"/>
              </a:rPr>
              <a:t> </a:t>
            </a:r>
            <a:r>
              <a:rPr lang="hr-HR" sz="2000" dirty="0">
                <a:latin typeface="Arial" pitchFamily="34" charset="0"/>
                <a:ea typeface="Times New Roman" pitchFamily="18" charset="0"/>
                <a:cs typeface="Arial" pitchFamily="34" charset="0"/>
              </a:rPr>
              <a:t>stanovali.</a:t>
            </a:r>
          </a:p>
          <a:p>
            <a:pPr>
              <a:lnSpc>
                <a:spcPct val="150000"/>
              </a:lnSpc>
            </a:pPr>
            <a:r>
              <a:rPr lang="hr-HR" sz="2000" dirty="0">
                <a:latin typeface="Arial" pitchFamily="34" charset="0"/>
                <a:ea typeface="Times New Roman" pitchFamily="18" charset="0"/>
                <a:cs typeface="Arial" pitchFamily="34" charset="0"/>
              </a:rPr>
              <a:t>____________________           ____________________          </a:t>
            </a:r>
          </a:p>
          <a:p>
            <a:pPr>
              <a:lnSpc>
                <a:spcPct val="150000"/>
              </a:lnSpc>
            </a:pPr>
            <a:r>
              <a:rPr lang="hr-HR" sz="2000" u="sng" dirty="0">
                <a:latin typeface="Arial" pitchFamily="34" charset="0"/>
                <a:ea typeface="Times New Roman" pitchFamily="18" charset="0"/>
                <a:cs typeface="Arial" pitchFamily="34" charset="0"/>
              </a:rPr>
              <a:t>Zar</a:t>
            </a:r>
            <a:r>
              <a:rPr lang="hr-HR" sz="2000" dirty="0">
                <a:latin typeface="Arial" pitchFamily="34" charset="0"/>
                <a:ea typeface="Times New Roman" pitchFamily="18" charset="0"/>
                <a:cs typeface="Arial" pitchFamily="34" charset="0"/>
              </a:rPr>
              <a:t> </a:t>
            </a:r>
            <a:r>
              <a:rPr lang="hr-HR" sz="2000" u="sng" dirty="0">
                <a:latin typeface="Arial" pitchFamily="34" charset="0"/>
                <a:ea typeface="Times New Roman" pitchFamily="18" charset="0"/>
                <a:cs typeface="Arial" pitchFamily="34" charset="0"/>
              </a:rPr>
              <a:t>ovdje</a:t>
            </a:r>
            <a:r>
              <a:rPr lang="hr-HR" sz="2000" dirty="0">
                <a:latin typeface="Arial" pitchFamily="34" charset="0"/>
                <a:ea typeface="Times New Roman" pitchFamily="18" charset="0"/>
                <a:cs typeface="Arial" pitchFamily="34" charset="0"/>
              </a:rPr>
              <a:t> nema nikoga?</a:t>
            </a:r>
          </a:p>
          <a:p>
            <a:pPr>
              <a:lnSpc>
                <a:spcPct val="150000"/>
              </a:lnSpc>
            </a:pPr>
            <a:r>
              <a:rPr lang="hr-HR" sz="2000" dirty="0">
                <a:latin typeface="Arial" pitchFamily="34" charset="0"/>
                <a:ea typeface="Times New Roman" pitchFamily="18" charset="0"/>
                <a:cs typeface="Arial" pitchFamily="34" charset="0"/>
              </a:rPr>
              <a:t>____________________           ____________________          </a:t>
            </a:r>
          </a:p>
          <a:p>
            <a:pPr>
              <a:lnSpc>
                <a:spcPct val="150000"/>
              </a:lnSpc>
            </a:pPr>
            <a:r>
              <a:rPr lang="hr-HR" sz="2000" u="sng" dirty="0" smtClean="0">
                <a:latin typeface="Arial" pitchFamily="34" charset="0"/>
                <a:ea typeface="Times New Roman" pitchFamily="18" charset="0"/>
                <a:cs typeface="Arial" pitchFamily="34" charset="0"/>
              </a:rPr>
              <a:t>Ne</a:t>
            </a:r>
            <a:r>
              <a:rPr lang="hr-HR" sz="2000" dirty="0" smtClean="0">
                <a:latin typeface="Arial" pitchFamily="34" charset="0"/>
                <a:ea typeface="Times New Roman" pitchFamily="18" charset="0"/>
                <a:cs typeface="Arial" pitchFamily="34" charset="0"/>
              </a:rPr>
              <a:t> mogu ti </a:t>
            </a:r>
            <a:r>
              <a:rPr lang="hr-HR" sz="2000" u="sng" dirty="0" smtClean="0">
                <a:latin typeface="Arial" pitchFamily="34" charset="0"/>
                <a:ea typeface="Times New Roman" pitchFamily="18" charset="0"/>
                <a:cs typeface="Arial" pitchFamily="34" charset="0"/>
              </a:rPr>
              <a:t>sada</a:t>
            </a:r>
            <a:r>
              <a:rPr lang="hr-HR" sz="2000" dirty="0" smtClean="0">
                <a:latin typeface="Arial" pitchFamily="34" charset="0"/>
                <a:ea typeface="Times New Roman" pitchFamily="18" charset="0"/>
                <a:cs typeface="Arial" pitchFamily="34" charset="0"/>
              </a:rPr>
              <a:t> donijeti knjigu</a:t>
            </a:r>
            <a:r>
              <a:rPr lang="hr-HR" sz="2000" dirty="0">
                <a:latin typeface="Arial" pitchFamily="34" charset="0"/>
                <a:ea typeface="Times New Roman" pitchFamily="18" charset="0"/>
                <a:cs typeface="Arial" pitchFamily="34" charset="0"/>
              </a:rPr>
              <a:t>.		</a:t>
            </a:r>
          </a:p>
          <a:p>
            <a:pPr>
              <a:lnSpc>
                <a:spcPct val="150000"/>
              </a:lnSpc>
            </a:pPr>
            <a:r>
              <a:rPr lang="hr-HR" sz="2000" dirty="0">
                <a:latin typeface="Arial" pitchFamily="34" charset="0"/>
                <a:ea typeface="Times New Roman" pitchFamily="18" charset="0"/>
                <a:cs typeface="Arial" pitchFamily="34" charset="0"/>
              </a:rPr>
              <a:t>____________________         </a:t>
            </a:r>
            <a:r>
              <a:rPr lang="hr-HR" sz="2000" dirty="0" smtClean="0">
                <a:latin typeface="Arial" pitchFamily="34" charset="0"/>
                <a:ea typeface="Times New Roman" pitchFamily="18" charset="0"/>
                <a:cs typeface="Arial" pitchFamily="34" charset="0"/>
              </a:rPr>
              <a:t>______________________ </a:t>
            </a:r>
            <a:endParaRPr lang="hr-HR" sz="2000" dirty="0">
              <a:latin typeface="Arial" pitchFamily="34" charset="0"/>
              <a:ea typeface="Times New Roman" pitchFamily="18" charset="0"/>
              <a:cs typeface="Arial" pitchFamily="34" charset="0"/>
            </a:endParaRPr>
          </a:p>
          <a:p>
            <a:pPr>
              <a:lnSpc>
                <a:spcPct val="150000"/>
              </a:lnSpc>
            </a:pPr>
            <a:r>
              <a:rPr lang="hr-HR" sz="2000" dirty="0" smtClean="0">
                <a:latin typeface="Arial" pitchFamily="34" charset="0"/>
                <a:ea typeface="Times New Roman" pitchFamily="18" charset="0"/>
                <a:cs typeface="Arial" pitchFamily="34" charset="0"/>
              </a:rPr>
              <a:t>Iva se </a:t>
            </a:r>
            <a:r>
              <a:rPr lang="hr-HR" sz="2000" u="sng" dirty="0" smtClean="0">
                <a:latin typeface="Arial" pitchFamily="34" charset="0"/>
                <a:ea typeface="Times New Roman" pitchFamily="18" charset="0"/>
                <a:cs typeface="Arial" pitchFamily="34" charset="0"/>
              </a:rPr>
              <a:t>zadovoljno</a:t>
            </a:r>
            <a:r>
              <a:rPr lang="hr-HR" sz="2000" dirty="0" smtClean="0">
                <a:latin typeface="Arial" pitchFamily="34" charset="0"/>
                <a:ea typeface="Times New Roman" pitchFamily="18" charset="0"/>
                <a:cs typeface="Arial" pitchFamily="34" charset="0"/>
              </a:rPr>
              <a:t> </a:t>
            </a:r>
            <a:r>
              <a:rPr lang="hr-HR" sz="2000" u="sng" dirty="0" smtClean="0">
                <a:latin typeface="Arial" pitchFamily="34" charset="0"/>
                <a:ea typeface="Times New Roman" pitchFamily="18" charset="0"/>
                <a:cs typeface="Arial" pitchFamily="34" charset="0"/>
              </a:rPr>
              <a:t>smije</a:t>
            </a:r>
            <a:r>
              <a:rPr lang="hr-HR" sz="2000" dirty="0" smtClean="0">
                <a:latin typeface="Arial" pitchFamily="34" charset="0"/>
                <a:ea typeface="Times New Roman" pitchFamily="18" charset="0"/>
                <a:cs typeface="Arial" pitchFamily="34" charset="0"/>
              </a:rPr>
              <a:t>.</a:t>
            </a:r>
            <a:endParaRPr lang="hr-HR" sz="2000" dirty="0">
              <a:latin typeface="Arial" pitchFamily="34" charset="0"/>
              <a:ea typeface="Times New Roman" pitchFamily="18" charset="0"/>
              <a:cs typeface="Arial" pitchFamily="34" charset="0"/>
            </a:endParaRPr>
          </a:p>
          <a:p>
            <a:pPr>
              <a:lnSpc>
                <a:spcPct val="150000"/>
              </a:lnSpc>
            </a:pPr>
            <a:r>
              <a:rPr lang="hr-HR" sz="2000" dirty="0">
                <a:latin typeface="Arial" pitchFamily="34" charset="0"/>
                <a:ea typeface="Times New Roman" pitchFamily="18" charset="0"/>
                <a:cs typeface="Arial" pitchFamily="34" charset="0"/>
              </a:rPr>
              <a:t>____________________           _____________________ </a:t>
            </a:r>
            <a:endParaRPr lang="hr-HR" sz="2000" dirty="0" smtClean="0">
              <a:latin typeface="Arial" pitchFamily="34" charset="0"/>
              <a:ea typeface="Times New Roman" pitchFamily="18" charset="0"/>
              <a:cs typeface="Arial" pitchFamily="34" charset="0"/>
            </a:endParaRPr>
          </a:p>
          <a:p>
            <a:pPr>
              <a:lnSpc>
                <a:spcPct val="150000"/>
              </a:lnSpc>
            </a:pPr>
            <a:r>
              <a:rPr lang="hr-HR" sz="2000" dirty="0" smtClean="0">
                <a:latin typeface="Arial" pitchFamily="34" charset="0"/>
                <a:ea typeface="Times New Roman" pitchFamily="18" charset="0"/>
                <a:cs typeface="Arial" pitchFamily="34" charset="0"/>
              </a:rPr>
              <a:t>Hoćeš </a:t>
            </a:r>
            <a:r>
              <a:rPr lang="hr-HR" sz="2000" u="sng" dirty="0" smtClean="0">
                <a:latin typeface="Arial" pitchFamily="34" charset="0"/>
                <a:ea typeface="Times New Roman" pitchFamily="18" charset="0"/>
                <a:cs typeface="Arial" pitchFamily="34" charset="0"/>
              </a:rPr>
              <a:t>li</a:t>
            </a:r>
            <a:r>
              <a:rPr lang="hr-HR" sz="2000" dirty="0" smtClean="0">
                <a:latin typeface="Arial" pitchFamily="34" charset="0"/>
                <a:ea typeface="Times New Roman" pitchFamily="18" charset="0"/>
                <a:cs typeface="Arial" pitchFamily="34" charset="0"/>
              </a:rPr>
              <a:t> stati </a:t>
            </a:r>
            <a:r>
              <a:rPr lang="hr-HR" sz="2000" u="sng" dirty="0" smtClean="0">
                <a:latin typeface="Arial" pitchFamily="34" charset="0"/>
                <a:ea typeface="Times New Roman" pitchFamily="18" charset="0"/>
                <a:cs typeface="Arial" pitchFamily="34" charset="0"/>
              </a:rPr>
              <a:t>ispred</a:t>
            </a:r>
            <a:r>
              <a:rPr lang="hr-HR" sz="2000" dirty="0" smtClean="0">
                <a:latin typeface="Arial" pitchFamily="34" charset="0"/>
                <a:ea typeface="Times New Roman" pitchFamily="18" charset="0"/>
                <a:cs typeface="Arial" pitchFamily="34" charset="0"/>
              </a:rPr>
              <a:t> ogledala?</a:t>
            </a:r>
          </a:p>
          <a:p>
            <a:pPr>
              <a:lnSpc>
                <a:spcPct val="150000"/>
              </a:lnSpc>
            </a:pPr>
            <a:r>
              <a:rPr lang="hr-HR" sz="2000" dirty="0" smtClean="0">
                <a:latin typeface="Arial" pitchFamily="34" charset="0"/>
                <a:ea typeface="Times New Roman" pitchFamily="18" charset="0"/>
                <a:cs typeface="Arial" pitchFamily="34" charset="0"/>
              </a:rPr>
              <a:t>____________________           ______________________</a:t>
            </a:r>
            <a:endParaRPr lang="hr-HR" sz="2000" dirty="0">
              <a:latin typeface="Arial" pitchFamily="34" charset="0"/>
              <a:ea typeface="Times New Roman" pitchFamily="18" charset="0"/>
              <a:cs typeface="Arial" pitchFamily="34" charset="0"/>
            </a:endParaRPr>
          </a:p>
        </p:txBody>
      </p:sp>
      <p:sp>
        <p:nvSpPr>
          <p:cNvPr id="3" name="Pravokutnik 2"/>
          <p:cNvSpPr>
            <a:spLocks noChangeArrowheads="1"/>
          </p:cNvSpPr>
          <p:nvPr/>
        </p:nvSpPr>
        <p:spPr bwMode="auto">
          <a:xfrm>
            <a:off x="1262056" y="1300698"/>
            <a:ext cx="827471" cy="400110"/>
          </a:xfrm>
          <a:prstGeom prst="rect">
            <a:avLst/>
          </a:prstGeom>
          <a:noFill/>
          <a:ln w="9525">
            <a:noFill/>
            <a:miter lim="800000"/>
            <a:headEnd/>
            <a:tailEnd/>
          </a:ln>
        </p:spPr>
        <p:txBody>
          <a:bodyPr wrap="none">
            <a:spAutoFit/>
          </a:bodyPr>
          <a:lstStyle/>
          <a:p>
            <a:r>
              <a:rPr lang="hr-HR" sz="2000" dirty="0">
                <a:solidFill>
                  <a:srgbClr val="0070C0"/>
                </a:solidFill>
                <a:latin typeface="Arial" pitchFamily="34" charset="0"/>
                <a:cs typeface="Arial" pitchFamily="34" charset="0"/>
              </a:rPr>
              <a:t>usklik</a:t>
            </a:r>
          </a:p>
        </p:txBody>
      </p:sp>
      <p:sp>
        <p:nvSpPr>
          <p:cNvPr id="4" name="Pravokutnik 3"/>
          <p:cNvSpPr>
            <a:spLocks noChangeArrowheads="1"/>
          </p:cNvSpPr>
          <p:nvPr/>
        </p:nvSpPr>
        <p:spPr bwMode="auto">
          <a:xfrm>
            <a:off x="5035550" y="1293716"/>
            <a:ext cx="1156086"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5" name="Pravokutnik 4"/>
          <p:cNvSpPr>
            <a:spLocks noChangeArrowheads="1"/>
          </p:cNvSpPr>
          <p:nvPr/>
        </p:nvSpPr>
        <p:spPr bwMode="auto">
          <a:xfrm>
            <a:off x="1128244" y="2204864"/>
            <a:ext cx="1696298" cy="400110"/>
          </a:xfrm>
          <a:prstGeom prst="rect">
            <a:avLst/>
          </a:prstGeom>
          <a:noFill/>
          <a:ln w="9525">
            <a:noFill/>
            <a:miter lim="800000"/>
            <a:headEnd/>
            <a:tailEnd/>
          </a:ln>
        </p:spPr>
        <p:txBody>
          <a:bodyPr wrap="none">
            <a:spAutoFit/>
          </a:bodyPr>
          <a:lstStyle/>
          <a:p>
            <a:r>
              <a:rPr lang="hr-HR" sz="2000" dirty="0">
                <a:solidFill>
                  <a:srgbClr val="0070C0"/>
                </a:solidFill>
                <a:latin typeface="Arial" pitchFamily="34" charset="0"/>
                <a:cs typeface="Arial" pitchFamily="34" charset="0"/>
              </a:rPr>
              <a:t>mjesni prilog </a:t>
            </a:r>
          </a:p>
        </p:txBody>
      </p:sp>
      <p:sp>
        <p:nvSpPr>
          <p:cNvPr id="6" name="Pravokutnik 5"/>
          <p:cNvSpPr>
            <a:spLocks noChangeArrowheads="1"/>
          </p:cNvSpPr>
          <p:nvPr/>
        </p:nvSpPr>
        <p:spPr bwMode="auto">
          <a:xfrm>
            <a:off x="4572000" y="2204864"/>
            <a:ext cx="2052165" cy="400110"/>
          </a:xfrm>
          <a:prstGeom prst="rect">
            <a:avLst/>
          </a:prstGeom>
          <a:noFill/>
          <a:ln w="9525">
            <a:noFill/>
            <a:miter lim="800000"/>
            <a:headEnd/>
            <a:tailEnd/>
          </a:ln>
        </p:spPr>
        <p:txBody>
          <a:bodyPr wrap="none">
            <a:spAutoFit/>
          </a:bodyPr>
          <a:lstStyle/>
          <a:p>
            <a:r>
              <a:rPr lang="hr-HR" sz="2000" dirty="0">
                <a:solidFill>
                  <a:srgbClr val="0070C0"/>
                </a:solidFill>
                <a:latin typeface="Arial" pitchFamily="34" charset="0"/>
                <a:cs typeface="Arial" pitchFamily="34" charset="0"/>
              </a:rPr>
              <a:t>vremenski prilog</a:t>
            </a:r>
          </a:p>
        </p:txBody>
      </p:sp>
      <p:sp>
        <p:nvSpPr>
          <p:cNvPr id="7" name="Pravokutnik 6"/>
          <p:cNvSpPr>
            <a:spLocks noChangeArrowheads="1"/>
          </p:cNvSpPr>
          <p:nvPr/>
        </p:nvSpPr>
        <p:spPr bwMode="auto">
          <a:xfrm>
            <a:off x="1252928" y="3119152"/>
            <a:ext cx="982961" cy="400110"/>
          </a:xfrm>
          <a:prstGeom prst="rect">
            <a:avLst/>
          </a:prstGeom>
          <a:noFill/>
          <a:ln w="9525">
            <a:noFill/>
            <a:miter lim="800000"/>
            <a:headEnd/>
            <a:tailEnd/>
          </a:ln>
        </p:spPr>
        <p:txBody>
          <a:bodyPr wrap="none">
            <a:spAutoFit/>
          </a:bodyPr>
          <a:lstStyle/>
          <a:p>
            <a:r>
              <a:rPr lang="hr-HR" sz="2000" dirty="0">
                <a:solidFill>
                  <a:srgbClr val="0070C0"/>
                </a:solidFill>
                <a:latin typeface="Arial" pitchFamily="34" charset="0"/>
                <a:cs typeface="Arial" pitchFamily="34" charset="0"/>
              </a:rPr>
              <a:t>čestica</a:t>
            </a:r>
          </a:p>
        </p:txBody>
      </p:sp>
      <p:sp>
        <p:nvSpPr>
          <p:cNvPr id="9" name="Pravokutnik 8"/>
          <p:cNvSpPr>
            <a:spLocks noChangeArrowheads="1"/>
          </p:cNvSpPr>
          <p:nvPr/>
        </p:nvSpPr>
        <p:spPr bwMode="auto">
          <a:xfrm>
            <a:off x="4805760" y="3119152"/>
            <a:ext cx="1625766" cy="400110"/>
          </a:xfrm>
          <a:prstGeom prst="rect">
            <a:avLst/>
          </a:prstGeom>
          <a:noFill/>
          <a:ln w="9525">
            <a:noFill/>
            <a:miter lim="800000"/>
            <a:headEnd/>
            <a:tailEnd/>
          </a:ln>
        </p:spPr>
        <p:txBody>
          <a:bodyPr wrap="none">
            <a:spAutoFit/>
          </a:bodyPr>
          <a:lstStyle/>
          <a:p>
            <a:r>
              <a:rPr lang="hr-HR" sz="2000" dirty="0">
                <a:solidFill>
                  <a:srgbClr val="0070C0"/>
                </a:solidFill>
                <a:latin typeface="Arial" pitchFamily="34" charset="0"/>
                <a:cs typeface="Arial" pitchFamily="34" charset="0"/>
              </a:rPr>
              <a:t>mjesni prilog</a:t>
            </a:r>
          </a:p>
        </p:txBody>
      </p:sp>
      <p:sp>
        <p:nvSpPr>
          <p:cNvPr id="10" name="Pravokutnik 9"/>
          <p:cNvSpPr>
            <a:spLocks noChangeArrowheads="1"/>
          </p:cNvSpPr>
          <p:nvPr/>
        </p:nvSpPr>
        <p:spPr bwMode="auto">
          <a:xfrm>
            <a:off x="1270077" y="4005064"/>
            <a:ext cx="982961"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čestica</a:t>
            </a:r>
            <a:endParaRPr lang="hr-HR" sz="2000" dirty="0">
              <a:solidFill>
                <a:srgbClr val="0070C0"/>
              </a:solidFill>
              <a:latin typeface="Arial" pitchFamily="34" charset="0"/>
              <a:cs typeface="Arial" pitchFamily="34" charset="0"/>
            </a:endParaRPr>
          </a:p>
        </p:txBody>
      </p:sp>
      <p:sp>
        <p:nvSpPr>
          <p:cNvPr id="11" name="Pravokutnik 10"/>
          <p:cNvSpPr>
            <a:spLocks noChangeArrowheads="1"/>
          </p:cNvSpPr>
          <p:nvPr/>
        </p:nvSpPr>
        <p:spPr bwMode="auto">
          <a:xfrm>
            <a:off x="4610987" y="4037002"/>
            <a:ext cx="2052165"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vremenski prilog</a:t>
            </a:r>
            <a:endParaRPr lang="hr-HR" sz="2000" dirty="0">
              <a:solidFill>
                <a:srgbClr val="0070C0"/>
              </a:solidFill>
              <a:latin typeface="Arial" pitchFamily="34" charset="0"/>
              <a:cs typeface="Arial" pitchFamily="34" charset="0"/>
            </a:endParaRPr>
          </a:p>
        </p:txBody>
      </p:sp>
      <p:sp>
        <p:nvSpPr>
          <p:cNvPr id="12" name="Pravokutnik 11"/>
          <p:cNvSpPr>
            <a:spLocks noChangeArrowheads="1"/>
          </p:cNvSpPr>
          <p:nvPr/>
        </p:nvSpPr>
        <p:spPr bwMode="auto">
          <a:xfrm>
            <a:off x="941390" y="4941168"/>
            <a:ext cx="1811714"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načinski prilog</a:t>
            </a:r>
            <a:endParaRPr lang="hr-HR" sz="2000" dirty="0">
              <a:solidFill>
                <a:srgbClr val="0070C0"/>
              </a:solidFill>
              <a:latin typeface="Arial" pitchFamily="34" charset="0"/>
              <a:cs typeface="Arial" pitchFamily="34" charset="0"/>
            </a:endParaRPr>
          </a:p>
        </p:txBody>
      </p:sp>
      <p:sp>
        <p:nvSpPr>
          <p:cNvPr id="13" name="Pravokutnik 12"/>
          <p:cNvSpPr>
            <a:spLocks noChangeArrowheads="1"/>
          </p:cNvSpPr>
          <p:nvPr/>
        </p:nvSpPr>
        <p:spPr bwMode="auto">
          <a:xfrm>
            <a:off x="5234392" y="4941168"/>
            <a:ext cx="870751" cy="400110"/>
          </a:xfrm>
          <a:prstGeom prst="rect">
            <a:avLst/>
          </a:prstGeom>
          <a:noFill/>
          <a:ln w="9525">
            <a:noFill/>
            <a:miter lim="800000"/>
            <a:headEnd/>
            <a:tailEnd/>
          </a:ln>
        </p:spPr>
        <p:txBody>
          <a:bodyPr wrap="none">
            <a:spAutoFit/>
          </a:bodyPr>
          <a:lstStyle/>
          <a:p>
            <a:r>
              <a:rPr lang="hr-HR" sz="2000" dirty="0">
                <a:solidFill>
                  <a:srgbClr val="0070C0"/>
                </a:solidFill>
                <a:latin typeface="Arial" pitchFamily="34" charset="0"/>
                <a:cs typeface="Arial" pitchFamily="34" charset="0"/>
              </a:rPr>
              <a:t>glagol</a:t>
            </a:r>
          </a:p>
        </p:txBody>
      </p:sp>
      <p:sp>
        <p:nvSpPr>
          <p:cNvPr id="14" name="Pravokutnik 13"/>
          <p:cNvSpPr>
            <a:spLocks noChangeArrowheads="1"/>
          </p:cNvSpPr>
          <p:nvPr/>
        </p:nvSpPr>
        <p:spPr bwMode="auto">
          <a:xfrm>
            <a:off x="1395782" y="5837202"/>
            <a:ext cx="982961"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čestica</a:t>
            </a:r>
            <a:endParaRPr lang="hr-HR" sz="2000" dirty="0">
              <a:solidFill>
                <a:srgbClr val="0070C0"/>
              </a:solidFill>
              <a:latin typeface="Arial" pitchFamily="34" charset="0"/>
              <a:cs typeface="Arial" pitchFamily="34" charset="0"/>
            </a:endParaRPr>
          </a:p>
        </p:txBody>
      </p:sp>
      <p:sp>
        <p:nvSpPr>
          <p:cNvPr id="15" name="Pravokutnik 14"/>
          <p:cNvSpPr>
            <a:spLocks noChangeArrowheads="1"/>
          </p:cNvSpPr>
          <p:nvPr/>
        </p:nvSpPr>
        <p:spPr bwMode="auto">
          <a:xfrm>
            <a:off x="5162954" y="5832672"/>
            <a:ext cx="1156086"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411280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9" grpId="0"/>
      <p:bldP spid="10" grpId="0"/>
      <p:bldP spid="11" grpId="0"/>
      <p:bldP spid="12" grpId="0"/>
      <p:bldP spid="13"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ica 17"/>
          <p:cNvGraphicFramePr>
            <a:graphicFrameLocks noGrp="1"/>
          </p:cNvGraphicFramePr>
          <p:nvPr>
            <p:extLst>
              <p:ext uri="{D42A27DB-BD31-4B8C-83A1-F6EECF244321}">
                <p14:modId xmlns:p14="http://schemas.microsoft.com/office/powerpoint/2010/main" val="3140101056"/>
              </p:ext>
            </p:extLst>
          </p:nvPr>
        </p:nvGraphicFramePr>
        <p:xfrm>
          <a:off x="530245" y="3803336"/>
          <a:ext cx="7858179" cy="1928826"/>
        </p:xfrm>
        <a:graphic>
          <a:graphicData uri="http://schemas.openxmlformats.org/drawingml/2006/table">
            <a:tbl>
              <a:tblPr firstRow="1" bandRow="1">
                <a:tableStyleId>{5C22544A-7EE6-4342-B048-85BDC9FD1C3A}</a:tableStyleId>
              </a:tblPr>
              <a:tblGrid>
                <a:gridCol w="2619393">
                  <a:extLst>
                    <a:ext uri="{9D8B030D-6E8A-4147-A177-3AD203B41FA5}">
                      <a16:colId xmlns:a16="http://schemas.microsoft.com/office/drawing/2014/main" val="20000"/>
                    </a:ext>
                  </a:extLst>
                </a:gridCol>
                <a:gridCol w="2619393">
                  <a:extLst>
                    <a:ext uri="{9D8B030D-6E8A-4147-A177-3AD203B41FA5}">
                      <a16:colId xmlns:a16="http://schemas.microsoft.com/office/drawing/2014/main" val="20001"/>
                    </a:ext>
                  </a:extLst>
                </a:gridCol>
                <a:gridCol w="2619393">
                  <a:extLst>
                    <a:ext uri="{9D8B030D-6E8A-4147-A177-3AD203B41FA5}">
                      <a16:colId xmlns:a16="http://schemas.microsoft.com/office/drawing/2014/main" val="20002"/>
                    </a:ext>
                  </a:extLst>
                </a:gridCol>
              </a:tblGrid>
              <a:tr h="642942">
                <a:tc>
                  <a:txBody>
                    <a:bodyPr/>
                    <a:lstStyle/>
                    <a:p>
                      <a:pPr algn="ctr"/>
                      <a:r>
                        <a:rPr lang="hr-HR" sz="2200" dirty="0" smtClean="0">
                          <a:latin typeface="Arial" pitchFamily="34" charset="0"/>
                          <a:cs typeface="Arial" pitchFamily="34" charset="0"/>
                        </a:rPr>
                        <a:t>mjesni prilozi</a:t>
                      </a:r>
                      <a:endParaRPr lang="hr-HR" sz="2200" dirty="0">
                        <a:latin typeface="Arial" pitchFamily="34" charset="0"/>
                        <a:cs typeface="Arial" pitchFamily="34" charset="0"/>
                      </a:endParaRPr>
                    </a:p>
                  </a:txBody>
                  <a:tcPr/>
                </a:tc>
                <a:tc>
                  <a:txBody>
                    <a:bodyPr/>
                    <a:lstStyle/>
                    <a:p>
                      <a:pPr algn="ctr"/>
                      <a:r>
                        <a:rPr lang="hr-HR" sz="2200" dirty="0" smtClean="0">
                          <a:latin typeface="Arial" pitchFamily="34" charset="0"/>
                          <a:cs typeface="Arial" pitchFamily="34" charset="0"/>
                        </a:rPr>
                        <a:t>vremenski prilozi</a:t>
                      </a:r>
                      <a:endParaRPr lang="hr-HR" sz="2200" dirty="0">
                        <a:latin typeface="Arial" pitchFamily="34" charset="0"/>
                        <a:cs typeface="Arial" pitchFamily="34" charset="0"/>
                      </a:endParaRPr>
                    </a:p>
                  </a:txBody>
                  <a:tcPr/>
                </a:tc>
                <a:tc>
                  <a:txBody>
                    <a:bodyPr/>
                    <a:lstStyle/>
                    <a:p>
                      <a:pPr algn="ctr"/>
                      <a:r>
                        <a:rPr lang="hr-HR" sz="2200" dirty="0" smtClean="0">
                          <a:latin typeface="Arial" pitchFamily="34" charset="0"/>
                          <a:cs typeface="Arial" pitchFamily="34" charset="0"/>
                        </a:rPr>
                        <a:t>načinski prilozi</a:t>
                      </a:r>
                      <a:endParaRPr lang="hr-HR" sz="2200" dirty="0">
                        <a:latin typeface="Arial" pitchFamily="34" charset="0"/>
                        <a:cs typeface="Arial" pitchFamily="34" charset="0"/>
                      </a:endParaRPr>
                    </a:p>
                  </a:txBody>
                  <a:tcPr/>
                </a:tc>
                <a:extLst>
                  <a:ext uri="{0D108BD9-81ED-4DB2-BD59-A6C34878D82A}">
                    <a16:rowId xmlns:a16="http://schemas.microsoft.com/office/drawing/2014/main" val="10000"/>
                  </a:ext>
                </a:extLst>
              </a:tr>
              <a:tr h="642942">
                <a:tc>
                  <a:txBody>
                    <a:bodyPr/>
                    <a:lstStyle/>
                    <a:p>
                      <a:pPr algn="ctr"/>
                      <a:endParaRPr lang="hr-HR" sz="2200" dirty="0">
                        <a:latin typeface="Arial" pitchFamily="34" charset="0"/>
                        <a:cs typeface="Arial" pitchFamily="34" charset="0"/>
                      </a:endParaRPr>
                    </a:p>
                  </a:txBody>
                  <a:tcPr/>
                </a:tc>
                <a:tc>
                  <a:txBody>
                    <a:bodyPr/>
                    <a:lstStyle/>
                    <a:p>
                      <a:pPr algn="ctr"/>
                      <a:endParaRPr lang="hr-HR" sz="2200">
                        <a:latin typeface="Arial" pitchFamily="34" charset="0"/>
                        <a:cs typeface="Arial" pitchFamily="34" charset="0"/>
                      </a:endParaRPr>
                    </a:p>
                  </a:txBody>
                  <a:tcPr/>
                </a:tc>
                <a:tc>
                  <a:txBody>
                    <a:bodyPr/>
                    <a:lstStyle/>
                    <a:p>
                      <a:pPr algn="ctr"/>
                      <a:endParaRPr lang="hr-HR" sz="2200" dirty="0">
                        <a:latin typeface="Arial" pitchFamily="34" charset="0"/>
                        <a:cs typeface="Arial" pitchFamily="34" charset="0"/>
                      </a:endParaRPr>
                    </a:p>
                  </a:txBody>
                  <a:tcPr/>
                </a:tc>
                <a:extLst>
                  <a:ext uri="{0D108BD9-81ED-4DB2-BD59-A6C34878D82A}">
                    <a16:rowId xmlns:a16="http://schemas.microsoft.com/office/drawing/2014/main" val="10001"/>
                  </a:ext>
                </a:extLst>
              </a:tr>
              <a:tr h="642942">
                <a:tc>
                  <a:txBody>
                    <a:bodyPr/>
                    <a:lstStyle/>
                    <a:p>
                      <a:pPr algn="ctr"/>
                      <a:endParaRPr lang="hr-HR" sz="2200" dirty="0">
                        <a:latin typeface="Arial" pitchFamily="34" charset="0"/>
                        <a:cs typeface="Arial" pitchFamily="34" charset="0"/>
                      </a:endParaRPr>
                    </a:p>
                  </a:txBody>
                  <a:tcPr/>
                </a:tc>
                <a:tc>
                  <a:txBody>
                    <a:bodyPr/>
                    <a:lstStyle/>
                    <a:p>
                      <a:pPr algn="ctr"/>
                      <a:endParaRPr lang="hr-HR" sz="2200" dirty="0">
                        <a:latin typeface="Arial" pitchFamily="34" charset="0"/>
                        <a:cs typeface="Arial" pitchFamily="34" charset="0"/>
                      </a:endParaRPr>
                    </a:p>
                  </a:txBody>
                  <a:tcPr/>
                </a:tc>
                <a:tc>
                  <a:txBody>
                    <a:bodyPr/>
                    <a:lstStyle/>
                    <a:p>
                      <a:pPr algn="ctr"/>
                      <a:endParaRPr lang="hr-HR" sz="2200" dirty="0">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sp>
        <p:nvSpPr>
          <p:cNvPr id="2" name="Pravokutnik 1"/>
          <p:cNvSpPr/>
          <p:nvPr/>
        </p:nvSpPr>
        <p:spPr>
          <a:xfrm>
            <a:off x="360000" y="360000"/>
            <a:ext cx="8316456" cy="2369880"/>
          </a:xfrm>
          <a:prstGeom prst="rect">
            <a:avLst/>
          </a:prstGeom>
        </p:spPr>
        <p:txBody>
          <a:bodyPr wrap="square">
            <a:spAutoFit/>
          </a:bodyPr>
          <a:lstStyle/>
          <a:p>
            <a:r>
              <a:rPr lang="hr-HR" sz="2000" b="1" dirty="0" smtClean="0">
                <a:solidFill>
                  <a:srgbClr val="0070C0"/>
                </a:solidFill>
                <a:latin typeface="Arial" pitchFamily="34" charset="0"/>
                <a:cs typeface="Arial" pitchFamily="34" charset="0"/>
              </a:rPr>
              <a:t>Prepiši iz teksta priloge na odgovarajuće mjesto u tablici.</a:t>
            </a:r>
          </a:p>
          <a:p>
            <a:endParaRPr lang="hr-HR" sz="800" b="1" dirty="0" smtClean="0">
              <a:solidFill>
                <a:schemeClr val="accent1">
                  <a:lumMod val="75000"/>
                </a:schemeClr>
              </a:solidFill>
              <a:latin typeface="Arial" pitchFamily="34" charset="0"/>
              <a:cs typeface="Arial" pitchFamily="34" charset="0"/>
            </a:endParaRPr>
          </a:p>
          <a:p>
            <a:pPr algn="just">
              <a:lnSpc>
                <a:spcPct val="150000"/>
              </a:lnSpc>
            </a:pPr>
            <a:r>
              <a:rPr lang="hr-HR" sz="2000" dirty="0" smtClean="0">
                <a:latin typeface="Arial" pitchFamily="34" charset="0"/>
                <a:cs typeface="Arial" pitchFamily="34" charset="0"/>
              </a:rPr>
              <a:t>Dječaci otrčaše onamo</a:t>
            </a:r>
            <a:r>
              <a:rPr lang="vi-VN" sz="2000" dirty="0" smtClean="0">
                <a:latin typeface="Arial" pitchFamily="34" charset="0"/>
                <a:cs typeface="Arial" pitchFamily="34" charset="0"/>
              </a:rPr>
              <a:t>. Nemeček je </a:t>
            </a:r>
            <a:r>
              <a:rPr lang="hr-HR" sz="2000" dirty="0" smtClean="0">
                <a:latin typeface="Arial" pitchFamily="34" charset="0"/>
                <a:cs typeface="Arial" pitchFamily="34" charset="0"/>
              </a:rPr>
              <a:t>t</a:t>
            </a:r>
            <a:r>
              <a:rPr lang="vi-VN" sz="2000" dirty="0" smtClean="0">
                <a:latin typeface="Arial" pitchFamily="34" charset="0"/>
                <a:cs typeface="Arial" pitchFamily="34" charset="0"/>
              </a:rPr>
              <a:t>rčao </a:t>
            </a:r>
            <a:r>
              <a:rPr lang="hr-HR" sz="2000" dirty="0" smtClean="0">
                <a:latin typeface="Arial" pitchFamily="34" charset="0"/>
                <a:cs typeface="Arial" pitchFamily="34" charset="0"/>
              </a:rPr>
              <a:t>oprezno</a:t>
            </a:r>
            <a:r>
              <a:rPr lang="vi-VN" sz="2000" dirty="0" smtClean="0">
                <a:latin typeface="Arial" pitchFamily="34" charset="0"/>
                <a:cs typeface="Arial" pitchFamily="34" charset="0"/>
              </a:rPr>
              <a:t> </a:t>
            </a:r>
            <a:r>
              <a:rPr lang="hr-HR" sz="2000" dirty="0" smtClean="0">
                <a:latin typeface="Arial" pitchFamily="34" charset="0"/>
                <a:cs typeface="Arial" pitchFamily="34" charset="0"/>
              </a:rPr>
              <a:t>jer </a:t>
            </a:r>
            <a:r>
              <a:rPr lang="vi-VN" sz="2000" dirty="0" smtClean="0">
                <a:latin typeface="Arial" pitchFamily="34" charset="0"/>
                <a:cs typeface="Arial" pitchFamily="34" charset="0"/>
              </a:rPr>
              <a:t>bijaše</a:t>
            </a:r>
            <a:r>
              <a:rPr lang="hr-HR" sz="2000" dirty="0" smtClean="0">
                <a:latin typeface="Arial" pitchFamily="34" charset="0"/>
                <a:cs typeface="Arial" pitchFamily="34" charset="0"/>
              </a:rPr>
              <a:t> </a:t>
            </a:r>
            <a:r>
              <a:rPr lang="vi-VN" sz="2000" dirty="0" smtClean="0">
                <a:latin typeface="Arial" pitchFamily="34" charset="0"/>
                <a:cs typeface="Arial" pitchFamily="34" charset="0"/>
              </a:rPr>
              <a:t>običan vojnik</a:t>
            </a:r>
            <a:r>
              <a:rPr lang="hr-HR" sz="2000" dirty="0" smtClean="0">
                <a:latin typeface="Arial" pitchFamily="34" charset="0"/>
                <a:cs typeface="Arial" pitchFamily="34" charset="0"/>
              </a:rPr>
              <a:t> i jer se</a:t>
            </a:r>
            <a:r>
              <a:rPr lang="vi-VN" sz="2000" dirty="0" smtClean="0">
                <a:latin typeface="Arial" pitchFamily="34" charset="0"/>
                <a:cs typeface="Arial" pitchFamily="34" charset="0"/>
              </a:rPr>
              <a:t> ondje mogao skrivati Feri Ač. Zastadoše </a:t>
            </a:r>
            <a:r>
              <a:rPr lang="hr-HR" sz="2000" dirty="0" smtClean="0">
                <a:latin typeface="Arial" pitchFamily="34" charset="0"/>
                <a:cs typeface="Arial" pitchFamily="34" charset="0"/>
              </a:rPr>
              <a:t>naglo </a:t>
            </a:r>
            <a:r>
              <a:rPr lang="vi-VN" sz="2000" dirty="0" smtClean="0">
                <a:latin typeface="Arial" pitchFamily="34" charset="0"/>
                <a:cs typeface="Arial" pitchFamily="34" charset="0"/>
              </a:rPr>
              <a:t>pred</a:t>
            </a:r>
            <a:r>
              <a:rPr lang="hr-HR" sz="2000" dirty="0" smtClean="0">
                <a:latin typeface="Arial" pitchFamily="34" charset="0"/>
                <a:cs typeface="Arial" pitchFamily="34" charset="0"/>
              </a:rPr>
              <a:t> </a:t>
            </a:r>
            <a:r>
              <a:rPr lang="vi-VN" sz="2000" dirty="0" smtClean="0">
                <a:latin typeface="Arial" pitchFamily="34" charset="0"/>
                <a:cs typeface="Arial" pitchFamily="34" charset="0"/>
              </a:rPr>
              <a:t>tvrđavom. Zastave nije bilo. Svi </a:t>
            </a:r>
            <a:r>
              <a:rPr lang="hr-HR" sz="2000" dirty="0" smtClean="0">
                <a:latin typeface="Arial" pitchFamily="34" charset="0"/>
                <a:cs typeface="Arial" pitchFamily="34" charset="0"/>
              </a:rPr>
              <a:t>sada </a:t>
            </a:r>
            <a:r>
              <a:rPr lang="vi-VN" sz="2000" dirty="0" smtClean="0">
                <a:latin typeface="Arial" pitchFamily="34" charset="0"/>
                <a:cs typeface="Arial" pitchFamily="34" charset="0"/>
              </a:rPr>
              <a:t>bijahu uzrujani, samo je Boka sačuvao</a:t>
            </a:r>
            <a:r>
              <a:rPr lang="hr-HR" sz="2000" dirty="0" smtClean="0">
                <a:latin typeface="Arial" pitchFamily="34" charset="0"/>
                <a:cs typeface="Arial" pitchFamily="34" charset="0"/>
              </a:rPr>
              <a:t> </a:t>
            </a:r>
            <a:r>
              <a:rPr lang="vi-VN" sz="2000" dirty="0" smtClean="0">
                <a:latin typeface="Arial" pitchFamily="34" charset="0"/>
                <a:cs typeface="Arial" pitchFamily="34" charset="0"/>
              </a:rPr>
              <a:t>hladnokrvnost.</a:t>
            </a:r>
            <a:r>
              <a:rPr lang="hr-HR" sz="2000" dirty="0" smtClean="0">
                <a:latin typeface="Arial" pitchFamily="34" charset="0"/>
                <a:cs typeface="Arial" pitchFamily="34" charset="0"/>
              </a:rPr>
              <a:t> Večeras idemo u botanički vrt.</a:t>
            </a:r>
            <a:endParaRPr lang="hr-HR" sz="2000" dirty="0">
              <a:latin typeface="Arial" pitchFamily="34" charset="0"/>
              <a:cs typeface="Arial" pitchFamily="34" charset="0"/>
            </a:endParaRPr>
          </a:p>
        </p:txBody>
      </p:sp>
      <p:sp>
        <p:nvSpPr>
          <p:cNvPr id="12" name="Pravokutnik 11"/>
          <p:cNvSpPr/>
          <p:nvPr/>
        </p:nvSpPr>
        <p:spPr>
          <a:xfrm>
            <a:off x="6368183" y="4515457"/>
            <a:ext cx="1111202" cy="400110"/>
          </a:xfrm>
          <a:prstGeom prst="rect">
            <a:avLst/>
          </a:prstGeom>
        </p:spPr>
        <p:txBody>
          <a:bodyPr wrap="none">
            <a:spAutoFit/>
          </a:bodyPr>
          <a:lstStyle/>
          <a:p>
            <a:r>
              <a:rPr lang="hr-HR" sz="2000" dirty="0" smtClean="0">
                <a:solidFill>
                  <a:srgbClr val="CC3300"/>
                </a:solidFill>
                <a:latin typeface="Arial" pitchFamily="34" charset="0"/>
                <a:cs typeface="Arial" pitchFamily="34" charset="0"/>
              </a:rPr>
              <a:t>oprezno</a:t>
            </a:r>
            <a:endParaRPr lang="hr-HR" sz="2000" dirty="0">
              <a:solidFill>
                <a:srgbClr val="CC3300"/>
              </a:solidFill>
              <a:latin typeface="Arial" pitchFamily="34" charset="0"/>
              <a:cs typeface="Arial" pitchFamily="34" charset="0"/>
            </a:endParaRPr>
          </a:p>
        </p:txBody>
      </p:sp>
      <p:sp>
        <p:nvSpPr>
          <p:cNvPr id="21" name="Pravokutnik 20"/>
          <p:cNvSpPr/>
          <p:nvPr/>
        </p:nvSpPr>
        <p:spPr>
          <a:xfrm>
            <a:off x="1387501" y="4517716"/>
            <a:ext cx="968535" cy="400110"/>
          </a:xfrm>
          <a:prstGeom prst="rect">
            <a:avLst/>
          </a:prstGeom>
        </p:spPr>
        <p:txBody>
          <a:bodyPr wrap="none">
            <a:spAutoFit/>
          </a:bodyPr>
          <a:lstStyle/>
          <a:p>
            <a:r>
              <a:rPr lang="hr-HR" sz="2000" dirty="0" smtClean="0">
                <a:solidFill>
                  <a:srgbClr val="CC3300"/>
                </a:solidFill>
                <a:latin typeface="Arial" pitchFamily="34" charset="0"/>
                <a:cs typeface="Arial" pitchFamily="34" charset="0"/>
              </a:rPr>
              <a:t>onamo</a:t>
            </a:r>
            <a:endParaRPr lang="hr-HR" sz="2000" dirty="0">
              <a:solidFill>
                <a:srgbClr val="CC3300"/>
              </a:solidFill>
              <a:latin typeface="Arial" pitchFamily="34" charset="0"/>
              <a:cs typeface="Arial" pitchFamily="34" charset="0"/>
            </a:endParaRPr>
          </a:p>
        </p:txBody>
      </p:sp>
      <p:sp>
        <p:nvSpPr>
          <p:cNvPr id="22" name="Pravokutnik 21"/>
          <p:cNvSpPr/>
          <p:nvPr/>
        </p:nvSpPr>
        <p:spPr>
          <a:xfrm>
            <a:off x="4020751" y="4517716"/>
            <a:ext cx="769763" cy="400110"/>
          </a:xfrm>
          <a:prstGeom prst="rect">
            <a:avLst/>
          </a:prstGeom>
        </p:spPr>
        <p:txBody>
          <a:bodyPr wrap="none">
            <a:spAutoFit/>
          </a:bodyPr>
          <a:lstStyle/>
          <a:p>
            <a:r>
              <a:rPr lang="hr-HR" sz="2000" dirty="0" smtClean="0">
                <a:solidFill>
                  <a:srgbClr val="CC3300"/>
                </a:solidFill>
                <a:latin typeface="Arial" pitchFamily="34" charset="0"/>
                <a:cs typeface="Arial" pitchFamily="34" charset="0"/>
              </a:rPr>
              <a:t>sada</a:t>
            </a:r>
            <a:endParaRPr lang="hr-HR" sz="2000" dirty="0">
              <a:solidFill>
                <a:srgbClr val="CC3300"/>
              </a:solidFill>
              <a:latin typeface="Arial" pitchFamily="34" charset="0"/>
              <a:cs typeface="Arial" pitchFamily="34" charset="0"/>
            </a:endParaRPr>
          </a:p>
        </p:txBody>
      </p:sp>
      <p:sp>
        <p:nvSpPr>
          <p:cNvPr id="24" name="Pravokutnik 23"/>
          <p:cNvSpPr/>
          <p:nvPr/>
        </p:nvSpPr>
        <p:spPr>
          <a:xfrm>
            <a:off x="1458939" y="5158399"/>
            <a:ext cx="813043" cy="400110"/>
          </a:xfrm>
          <a:prstGeom prst="rect">
            <a:avLst/>
          </a:prstGeom>
        </p:spPr>
        <p:txBody>
          <a:bodyPr wrap="none">
            <a:spAutoFit/>
          </a:bodyPr>
          <a:lstStyle/>
          <a:p>
            <a:r>
              <a:rPr lang="hr-HR" sz="2000" dirty="0" smtClean="0">
                <a:solidFill>
                  <a:srgbClr val="CC3300"/>
                </a:solidFill>
                <a:latin typeface="Arial" pitchFamily="34" charset="0"/>
                <a:cs typeface="Arial" pitchFamily="34" charset="0"/>
              </a:rPr>
              <a:t>ondje</a:t>
            </a:r>
            <a:endParaRPr lang="hr-HR" sz="2000" dirty="0">
              <a:solidFill>
                <a:srgbClr val="CC3300"/>
              </a:solidFill>
              <a:latin typeface="Arial" pitchFamily="34" charset="0"/>
              <a:cs typeface="Arial" pitchFamily="34" charset="0"/>
            </a:endParaRPr>
          </a:p>
        </p:txBody>
      </p:sp>
      <p:sp>
        <p:nvSpPr>
          <p:cNvPr id="13" name="Pravokutnik 12"/>
          <p:cNvSpPr/>
          <p:nvPr/>
        </p:nvSpPr>
        <p:spPr>
          <a:xfrm>
            <a:off x="6591488" y="5158399"/>
            <a:ext cx="813043" cy="400110"/>
          </a:xfrm>
          <a:prstGeom prst="rect">
            <a:avLst/>
          </a:prstGeom>
        </p:spPr>
        <p:txBody>
          <a:bodyPr wrap="none">
            <a:spAutoFit/>
          </a:bodyPr>
          <a:lstStyle/>
          <a:p>
            <a:r>
              <a:rPr lang="hr-HR" sz="2000" dirty="0" smtClean="0">
                <a:solidFill>
                  <a:srgbClr val="CC3300"/>
                </a:solidFill>
                <a:latin typeface="Arial" pitchFamily="34" charset="0"/>
                <a:cs typeface="Arial" pitchFamily="34" charset="0"/>
              </a:rPr>
              <a:t>naglo</a:t>
            </a:r>
            <a:endParaRPr lang="hr-HR" sz="2000" dirty="0">
              <a:solidFill>
                <a:srgbClr val="CC3300"/>
              </a:solidFill>
              <a:latin typeface="Arial" pitchFamily="34" charset="0"/>
              <a:cs typeface="Arial" pitchFamily="34" charset="0"/>
            </a:endParaRPr>
          </a:p>
        </p:txBody>
      </p:sp>
      <p:sp>
        <p:nvSpPr>
          <p:cNvPr id="14" name="Pravokutnik 13"/>
          <p:cNvSpPr/>
          <p:nvPr/>
        </p:nvSpPr>
        <p:spPr>
          <a:xfrm>
            <a:off x="3849692" y="5158399"/>
            <a:ext cx="1082348" cy="400110"/>
          </a:xfrm>
          <a:prstGeom prst="rect">
            <a:avLst/>
          </a:prstGeom>
        </p:spPr>
        <p:txBody>
          <a:bodyPr wrap="none">
            <a:spAutoFit/>
          </a:bodyPr>
          <a:lstStyle/>
          <a:p>
            <a:r>
              <a:rPr lang="hr-HR" sz="2000" dirty="0" smtClean="0">
                <a:solidFill>
                  <a:srgbClr val="CC3300"/>
                </a:solidFill>
                <a:latin typeface="Arial" pitchFamily="34" charset="0"/>
                <a:cs typeface="Arial" pitchFamily="34" charset="0"/>
              </a:rPr>
              <a:t>večeras</a:t>
            </a:r>
            <a:endParaRPr lang="hr-HR" sz="2000" dirty="0">
              <a:solidFill>
                <a:srgbClr val="CC3300"/>
              </a:solidFill>
              <a:latin typeface="Arial" pitchFamily="34" charset="0"/>
              <a:cs typeface="Arial" pitchFamily="34" charset="0"/>
            </a:endParaRPr>
          </a:p>
        </p:txBody>
      </p:sp>
      <p:sp>
        <p:nvSpPr>
          <p:cNvPr id="10" name="Pravokutnik 9"/>
          <p:cNvSpPr/>
          <p:nvPr/>
        </p:nvSpPr>
        <p:spPr>
          <a:xfrm>
            <a:off x="2555776" y="2853102"/>
            <a:ext cx="6072230" cy="375552"/>
          </a:xfrm>
          <a:prstGeom prst="rect">
            <a:avLst/>
          </a:prstGeom>
        </p:spPr>
        <p:txBody>
          <a:bodyPr wrap="square">
            <a:spAutoFit/>
          </a:bodyPr>
          <a:lstStyle/>
          <a:p>
            <a:pPr algn="r">
              <a:lnSpc>
                <a:spcPct val="150000"/>
              </a:lnSpc>
            </a:pPr>
            <a:r>
              <a:rPr lang="hr-HR" sz="1400" dirty="0" smtClean="0">
                <a:latin typeface="Arial" pitchFamily="34" charset="0"/>
                <a:cs typeface="Arial" pitchFamily="34" charset="0"/>
              </a:rPr>
              <a:t>(prema ulomku </a:t>
            </a:r>
            <a:r>
              <a:rPr lang="hr-HR" sz="1400" dirty="0">
                <a:latin typeface="Arial" pitchFamily="34" charset="0"/>
                <a:cs typeface="Arial" pitchFamily="34" charset="0"/>
              </a:rPr>
              <a:t>iz </a:t>
            </a:r>
            <a:r>
              <a:rPr lang="hr-HR" sz="1400" dirty="0" smtClean="0">
                <a:latin typeface="Arial" pitchFamily="34" charset="0"/>
                <a:cs typeface="Arial" pitchFamily="34" charset="0"/>
              </a:rPr>
              <a:t>romana </a:t>
            </a:r>
            <a:r>
              <a:rPr lang="hr-HR" sz="1400" dirty="0" err="1" smtClean="0">
                <a:latin typeface="Arial" pitchFamily="34" charset="0"/>
                <a:cs typeface="Arial" pitchFamily="34" charset="0"/>
              </a:rPr>
              <a:t>Ferenca</a:t>
            </a:r>
            <a:r>
              <a:rPr lang="hr-HR" sz="1400" dirty="0" smtClean="0">
                <a:latin typeface="Arial" pitchFamily="34" charset="0"/>
                <a:cs typeface="Arial" pitchFamily="34" charset="0"/>
              </a:rPr>
              <a:t> </a:t>
            </a:r>
            <a:r>
              <a:rPr lang="hr-HR" sz="1400" dirty="0" err="1">
                <a:latin typeface="Arial" pitchFamily="34" charset="0"/>
                <a:cs typeface="Arial" pitchFamily="34" charset="0"/>
              </a:rPr>
              <a:t>Molnara</a:t>
            </a:r>
            <a:r>
              <a:rPr lang="hr-HR" sz="1400" dirty="0">
                <a:latin typeface="Arial" pitchFamily="34" charset="0"/>
                <a:cs typeface="Arial" pitchFamily="34" charset="0"/>
              </a:rPr>
              <a:t> </a:t>
            </a:r>
            <a:r>
              <a:rPr lang="hr-HR" sz="1400" i="1" dirty="0" smtClean="0">
                <a:latin typeface="Arial" pitchFamily="34" charset="0"/>
                <a:cs typeface="Arial" pitchFamily="34" charset="0"/>
              </a:rPr>
              <a:t>Junaci Pavlove ulice</a:t>
            </a:r>
            <a:r>
              <a:rPr lang="hr-HR" sz="1400" dirty="0" smtClean="0">
                <a:latin typeface="Arial" pitchFamily="34" charset="0"/>
                <a:cs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ppt_x"/>
                                          </p:val>
                                        </p:tav>
                                        <p:tav tm="100000">
                                          <p:val>
                                            <p:strVal val="#ppt_x"/>
                                          </p:val>
                                        </p:tav>
                                      </p:tavLst>
                                    </p:anim>
                                    <p:anim calcmode="lin" valueType="num">
                                      <p:cBhvr additive="base">
                                        <p:cTn id="8" dur="10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1000" fill="hold"/>
                                        <p:tgtEl>
                                          <p:spTgt spid="12"/>
                                        </p:tgtEl>
                                        <p:attrNameLst>
                                          <p:attrName>ppt_x</p:attrName>
                                        </p:attrNameLst>
                                      </p:cBhvr>
                                      <p:tavLst>
                                        <p:tav tm="0">
                                          <p:val>
                                            <p:strVal val="#ppt_x"/>
                                          </p:val>
                                        </p:tav>
                                        <p:tav tm="100000">
                                          <p:val>
                                            <p:strVal val="#ppt_x"/>
                                          </p:val>
                                        </p:tav>
                                      </p:tavLst>
                                    </p:anim>
                                    <p:anim calcmode="lin" valueType="num">
                                      <p:cBhvr additive="base">
                                        <p:cTn id="14"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1000" fill="hold"/>
                                        <p:tgtEl>
                                          <p:spTgt spid="24"/>
                                        </p:tgtEl>
                                        <p:attrNameLst>
                                          <p:attrName>ppt_x</p:attrName>
                                        </p:attrNameLst>
                                      </p:cBhvr>
                                      <p:tavLst>
                                        <p:tav tm="0">
                                          <p:val>
                                            <p:strVal val="#ppt_x"/>
                                          </p:val>
                                        </p:tav>
                                        <p:tav tm="100000">
                                          <p:val>
                                            <p:strVal val="#ppt_x"/>
                                          </p:val>
                                        </p:tav>
                                      </p:tavLst>
                                    </p:anim>
                                    <p:anim calcmode="lin" valueType="num">
                                      <p:cBhvr additive="base">
                                        <p:cTn id="20"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1000" fill="hold"/>
                                        <p:tgtEl>
                                          <p:spTgt spid="13"/>
                                        </p:tgtEl>
                                        <p:attrNameLst>
                                          <p:attrName>ppt_x</p:attrName>
                                        </p:attrNameLst>
                                      </p:cBhvr>
                                      <p:tavLst>
                                        <p:tav tm="0">
                                          <p:val>
                                            <p:strVal val="#ppt_x"/>
                                          </p:val>
                                        </p:tav>
                                        <p:tav tm="100000">
                                          <p:val>
                                            <p:strVal val="#ppt_x"/>
                                          </p:val>
                                        </p:tav>
                                      </p:tavLst>
                                    </p:anim>
                                    <p:anim calcmode="lin" valueType="num">
                                      <p:cBhvr additive="base">
                                        <p:cTn id="26"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1000" fill="hold"/>
                                        <p:tgtEl>
                                          <p:spTgt spid="22"/>
                                        </p:tgtEl>
                                        <p:attrNameLst>
                                          <p:attrName>ppt_x</p:attrName>
                                        </p:attrNameLst>
                                      </p:cBhvr>
                                      <p:tavLst>
                                        <p:tav tm="0">
                                          <p:val>
                                            <p:strVal val="#ppt_x"/>
                                          </p:val>
                                        </p:tav>
                                        <p:tav tm="100000">
                                          <p:val>
                                            <p:strVal val="#ppt_x"/>
                                          </p:val>
                                        </p:tav>
                                      </p:tavLst>
                                    </p:anim>
                                    <p:anim calcmode="lin" valueType="num">
                                      <p:cBhvr additive="base">
                                        <p:cTn id="32" dur="10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1000" fill="hold"/>
                                        <p:tgtEl>
                                          <p:spTgt spid="14"/>
                                        </p:tgtEl>
                                        <p:attrNameLst>
                                          <p:attrName>ppt_x</p:attrName>
                                        </p:attrNameLst>
                                      </p:cBhvr>
                                      <p:tavLst>
                                        <p:tav tm="0">
                                          <p:val>
                                            <p:strVal val="#ppt_x"/>
                                          </p:val>
                                        </p:tav>
                                        <p:tav tm="100000">
                                          <p:val>
                                            <p:strVal val="#ppt_x"/>
                                          </p:val>
                                        </p:tav>
                                      </p:tavLst>
                                    </p:anim>
                                    <p:anim calcmode="lin" valueType="num">
                                      <p:cBhvr additive="base">
                                        <p:cTn id="3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p:bldP spid="22" grpId="0"/>
      <p:bldP spid="24" grpId="0"/>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ChangeArrowheads="1"/>
          </p:cNvSpPr>
          <p:nvPr/>
        </p:nvSpPr>
        <p:spPr bwMode="auto">
          <a:xfrm>
            <a:off x="396000" y="324000"/>
            <a:ext cx="8568488"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spcBef>
                <a:spcPct val="0"/>
              </a:spcBef>
              <a:spcAft>
                <a:spcPct val="0"/>
              </a:spcAft>
              <a:buClrTx/>
              <a:buSzTx/>
              <a:buFontTx/>
              <a:buNone/>
              <a:tabLst/>
            </a:pPr>
            <a:r>
              <a:rPr kumimoji="0" lang="hr-H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 rečenice umetni priloge </a:t>
            </a:r>
            <a:r>
              <a:rPr kumimoji="0" lang="hr-HR" sz="2000" b="1"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gdje</a:t>
            </a:r>
            <a:r>
              <a:rPr kumimoji="0" lang="hr-HR" sz="2000" b="1" u="none" strike="noStrike" cap="none" normalizeH="0" baseline="0" dirty="0" smtClean="0">
                <a:ln>
                  <a:noFill/>
                </a:ln>
                <a:effectLst/>
                <a:latin typeface="Arial" pitchFamily="34" charset="0"/>
                <a:ea typeface="Times New Roman" pitchFamily="18" charset="0"/>
                <a:cs typeface="Arial" pitchFamily="34" charset="0"/>
              </a:rPr>
              <a:t>,</a:t>
            </a:r>
            <a:r>
              <a:rPr kumimoji="0" lang="hr-HR" sz="2000" b="1"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kamo</a:t>
            </a:r>
            <a:r>
              <a:rPr kumimoji="0" lang="hr-HR" sz="2000" b="1" u="none" strike="noStrike" cap="none" normalizeH="0" baseline="0" dirty="0" smtClean="0">
                <a:ln>
                  <a:noFill/>
                </a:ln>
                <a:effectLst/>
                <a:latin typeface="Arial" pitchFamily="34" charset="0"/>
                <a:ea typeface="Times New Roman" pitchFamily="18" charset="0"/>
                <a:cs typeface="Arial" pitchFamily="34" charset="0"/>
              </a:rPr>
              <a:t>,</a:t>
            </a:r>
            <a:r>
              <a:rPr kumimoji="0" lang="hr-HR" sz="2000" b="1"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kuda</a:t>
            </a:r>
            <a:r>
              <a:rPr kumimoji="0" lang="hr-HR" sz="2000" b="1" u="none" strike="noStrike" cap="none" normalizeH="0" baseline="0" dirty="0" smtClean="0">
                <a:ln>
                  <a:noFill/>
                </a:ln>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200000"/>
              </a:lnSpc>
              <a:spcBef>
                <a:spcPct val="0"/>
              </a:spcBef>
              <a:spcAft>
                <a:spcPct val="0"/>
              </a:spcAft>
              <a:buClrTx/>
              <a:buSzTx/>
              <a:buFontTx/>
              <a:buNone/>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__________ ćeš provesti vikend?   Vikend ću provesti </a:t>
            </a:r>
            <a:r>
              <a:rPr lang="hr-HR" sz="2000" dirty="0" smtClean="0">
                <a:latin typeface="Arial" pitchFamily="34" charset="0"/>
                <a:ea typeface="Times New Roman" pitchFamily="18" charset="0"/>
                <a:cs typeface="Arial" pitchFamily="34" charset="0"/>
              </a:rPr>
              <a:t>u Opatiji</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__________</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 odnio stvari?    Stvari sam odnio u garažu.</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 __________</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ideš u školu? </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U školu idem </a:t>
            </a:r>
            <a:r>
              <a:rPr kumimoji="0" lang="hr-HR" sz="2000" b="0" i="0" u="none" strike="noStrike" cap="none" normalizeH="0" dirty="0" err="1" smtClean="0">
                <a:ln>
                  <a:noFill/>
                </a:ln>
                <a:solidFill>
                  <a:schemeClr val="tx1"/>
                </a:solidFill>
                <a:effectLst/>
                <a:latin typeface="Arial" pitchFamily="34" charset="0"/>
                <a:ea typeface="Times New Roman" pitchFamily="18" charset="0"/>
                <a:cs typeface="Arial" pitchFamily="34" charset="0"/>
              </a:rPr>
              <a:t>Sunekovom</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ulicom.</a:t>
            </a:r>
            <a:endPar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smtClean="0">
                <a:latin typeface="Arial" pitchFamily="34" charset="0"/>
                <a:cs typeface="Arial" pitchFamily="34" charset="0"/>
              </a:rPr>
              <a:t>d) __________ sutra putuješ?    Putujem u Dubrovnik.</a:t>
            </a: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smtClean="0">
                <a:latin typeface="Arial" pitchFamily="34" charset="0"/>
                <a:cs typeface="Arial" pitchFamily="34" charset="0"/>
              </a:rPr>
              <a:t>e) __________ si sinoć bio? Došao si kasno kući.</a:t>
            </a: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smtClean="0">
                <a:latin typeface="Arial" pitchFamily="34" charset="0"/>
                <a:cs typeface="Arial" pitchFamily="34" charset="0"/>
              </a:rPr>
              <a:t>f)  __________ ćeš provesti Novu godinu?</a:t>
            </a: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a:latin typeface="Arial" pitchFamily="34" charset="0"/>
                <a:cs typeface="Arial" pitchFamily="34" charset="0"/>
              </a:rPr>
              <a:t>g</a:t>
            </a:r>
            <a:r>
              <a:rPr lang="hr-HR" sz="2000" dirty="0" smtClean="0">
                <a:latin typeface="Arial" pitchFamily="34" charset="0"/>
                <a:cs typeface="Arial" pitchFamily="34" charset="0"/>
              </a:rPr>
              <a:t>) __________ vozi ovaj tramvaj? Maksimirskom ulicom, Vlaškom,    </a:t>
            </a: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a:latin typeface="Arial" pitchFamily="34" charset="0"/>
                <a:cs typeface="Arial" pitchFamily="34" charset="0"/>
              </a:rPr>
              <a:t> </a:t>
            </a:r>
            <a:r>
              <a:rPr lang="hr-HR" sz="2000" dirty="0" smtClean="0">
                <a:latin typeface="Arial" pitchFamily="34" charset="0"/>
                <a:cs typeface="Arial" pitchFamily="34" charset="0"/>
              </a:rPr>
              <a:t>   </a:t>
            </a:r>
            <a:r>
              <a:rPr lang="hr-HR" sz="2000" dirty="0" err="1" smtClean="0">
                <a:latin typeface="Arial" pitchFamily="34" charset="0"/>
                <a:cs typeface="Arial" pitchFamily="34" charset="0"/>
              </a:rPr>
              <a:t>Draškovićevom</a:t>
            </a:r>
            <a:r>
              <a:rPr lang="hr-HR" sz="2000" dirty="0" smtClean="0">
                <a:latin typeface="Arial" pitchFamily="34" charset="0"/>
                <a:cs typeface="Arial" pitchFamily="34" charset="0"/>
              </a:rPr>
              <a:t> do Trga pa Ilicom do Črnomerca.</a:t>
            </a:r>
          </a:p>
          <a:p>
            <a:pPr marL="514350" marR="0" lvl="0" indent="-514350" algn="l" defTabSz="914400" rtl="0" eaLnBrk="0" fontAlgn="base" latinLnBrk="0" hangingPunct="0">
              <a:lnSpc>
                <a:spcPct val="200000"/>
              </a:lnSpc>
              <a:spcBef>
                <a:spcPct val="0"/>
              </a:spcBef>
              <a:spcAft>
                <a:spcPct val="0"/>
              </a:spcAft>
              <a:buClrTx/>
              <a:buSzTx/>
              <a:tabLst/>
            </a:pPr>
            <a:r>
              <a:rPr lang="hr-HR" sz="2000" dirty="0" smtClean="0">
                <a:latin typeface="Arial" pitchFamily="34" charset="0"/>
                <a:cs typeface="Arial" pitchFamily="34" charset="0"/>
              </a:rPr>
              <a:t>h) ___________ ideš na more ovoga ljeta?  Ići ću na otok Pag.</a:t>
            </a:r>
          </a:p>
          <a:p>
            <a:pPr marL="514350" marR="0" lvl="0" indent="-514350" algn="l" defTabSz="914400" rtl="0" eaLnBrk="0" fontAlgn="base" latinLnBrk="0" hangingPunct="0">
              <a:lnSpc>
                <a:spcPct val="150000"/>
              </a:lnSpc>
              <a:spcBef>
                <a:spcPct val="0"/>
              </a:spcBef>
              <a:spcAft>
                <a:spcPct val="0"/>
              </a:spcAft>
              <a:buClrTx/>
              <a:buSzTx/>
              <a:tabLst/>
            </a:pPr>
            <a:endParaRPr lang="hr-HR" sz="2000" dirty="0" smtClean="0">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Pravokutnik 3"/>
          <p:cNvSpPr/>
          <p:nvPr/>
        </p:nvSpPr>
        <p:spPr>
          <a:xfrm>
            <a:off x="1109215" y="836712"/>
            <a:ext cx="72648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Gdje</a:t>
            </a:r>
            <a:endParaRPr lang="hr-HR" sz="2000" dirty="0">
              <a:solidFill>
                <a:srgbClr val="0070C0"/>
              </a:solidFill>
            </a:endParaRPr>
          </a:p>
        </p:txBody>
      </p:sp>
      <p:sp>
        <p:nvSpPr>
          <p:cNvPr id="5" name="Pravokutnik 4"/>
          <p:cNvSpPr/>
          <p:nvPr/>
        </p:nvSpPr>
        <p:spPr>
          <a:xfrm>
            <a:off x="1037908" y="1484784"/>
            <a:ext cx="85472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Kamo</a:t>
            </a:r>
            <a:endParaRPr lang="hr-HR" sz="2000" dirty="0">
              <a:solidFill>
                <a:srgbClr val="0070C0"/>
              </a:solidFill>
            </a:endParaRPr>
          </a:p>
        </p:txBody>
      </p:sp>
      <p:sp>
        <p:nvSpPr>
          <p:cNvPr id="6" name="Pravokutnik 5"/>
          <p:cNvSpPr/>
          <p:nvPr/>
        </p:nvSpPr>
        <p:spPr>
          <a:xfrm>
            <a:off x="1043608" y="2092786"/>
            <a:ext cx="784189"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Kuda</a:t>
            </a:r>
            <a:endParaRPr lang="hr-HR" sz="2000" dirty="0">
              <a:solidFill>
                <a:srgbClr val="0070C0"/>
              </a:solidFill>
            </a:endParaRPr>
          </a:p>
        </p:txBody>
      </p:sp>
      <p:sp>
        <p:nvSpPr>
          <p:cNvPr id="7" name="Pravokutnik 6"/>
          <p:cNvSpPr/>
          <p:nvPr/>
        </p:nvSpPr>
        <p:spPr>
          <a:xfrm>
            <a:off x="1037908" y="2703863"/>
            <a:ext cx="85472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Kamo</a:t>
            </a:r>
            <a:endParaRPr lang="hr-HR" sz="2000" dirty="0">
              <a:solidFill>
                <a:srgbClr val="0070C0"/>
              </a:solidFill>
            </a:endParaRPr>
          </a:p>
        </p:txBody>
      </p:sp>
      <p:sp>
        <p:nvSpPr>
          <p:cNvPr id="8" name="Pravokutnik 7"/>
          <p:cNvSpPr/>
          <p:nvPr/>
        </p:nvSpPr>
        <p:spPr>
          <a:xfrm>
            <a:off x="1114182" y="3284984"/>
            <a:ext cx="72648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Gdje</a:t>
            </a:r>
            <a:endParaRPr lang="hr-HR" sz="2000" dirty="0">
              <a:solidFill>
                <a:srgbClr val="0070C0"/>
              </a:solidFill>
            </a:endParaRPr>
          </a:p>
        </p:txBody>
      </p:sp>
      <p:sp>
        <p:nvSpPr>
          <p:cNvPr id="10" name="Pravokutnik 9"/>
          <p:cNvSpPr/>
          <p:nvPr/>
        </p:nvSpPr>
        <p:spPr>
          <a:xfrm>
            <a:off x="1115616" y="3899641"/>
            <a:ext cx="72648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Gdje</a:t>
            </a:r>
            <a:endParaRPr lang="hr-HR" sz="2000" dirty="0">
              <a:solidFill>
                <a:srgbClr val="0070C0"/>
              </a:solidFill>
            </a:endParaRPr>
          </a:p>
        </p:txBody>
      </p:sp>
      <p:sp>
        <p:nvSpPr>
          <p:cNvPr id="11" name="Pravokutnik 10"/>
          <p:cNvSpPr/>
          <p:nvPr/>
        </p:nvSpPr>
        <p:spPr>
          <a:xfrm>
            <a:off x="1118033" y="4528899"/>
            <a:ext cx="784189"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Kuda</a:t>
            </a:r>
            <a:endParaRPr lang="hr-HR" sz="2000" dirty="0">
              <a:solidFill>
                <a:srgbClr val="0070C0"/>
              </a:solidFill>
            </a:endParaRPr>
          </a:p>
        </p:txBody>
      </p:sp>
      <p:sp>
        <p:nvSpPr>
          <p:cNvPr id="12" name="Pravokutnik 11"/>
          <p:cNvSpPr/>
          <p:nvPr/>
        </p:nvSpPr>
        <p:spPr>
          <a:xfrm>
            <a:off x="1052983" y="5745799"/>
            <a:ext cx="85472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Kamo</a:t>
            </a:r>
            <a:endParaRPr lang="hr-HR"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ppt_x"/>
                                          </p:val>
                                        </p:tav>
                                        <p:tav tm="100000">
                                          <p:val>
                                            <p:strVal val="#ppt_x"/>
                                          </p:val>
                                        </p:tav>
                                      </p:tavLst>
                                    </p:anim>
                                    <p:anim calcmode="lin" valueType="num">
                                      <p:cBhvr additive="base">
                                        <p:cTn id="20"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ppt_x"/>
                                          </p:val>
                                        </p:tav>
                                        <p:tav tm="100000">
                                          <p:val>
                                            <p:strVal val="#ppt_x"/>
                                          </p:val>
                                        </p:tav>
                                      </p:tavLst>
                                    </p:anim>
                                    <p:anim calcmode="lin" valueType="num">
                                      <p:cBhvr additive="base">
                                        <p:cTn id="26"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1000" fill="hold"/>
                                        <p:tgtEl>
                                          <p:spTgt spid="8"/>
                                        </p:tgtEl>
                                        <p:attrNameLst>
                                          <p:attrName>ppt_x</p:attrName>
                                        </p:attrNameLst>
                                      </p:cBhvr>
                                      <p:tavLst>
                                        <p:tav tm="0">
                                          <p:val>
                                            <p:strVal val="#ppt_x"/>
                                          </p:val>
                                        </p:tav>
                                        <p:tav tm="100000">
                                          <p:val>
                                            <p:strVal val="#ppt_x"/>
                                          </p:val>
                                        </p:tav>
                                      </p:tavLst>
                                    </p:anim>
                                    <p:anim calcmode="lin" valueType="num">
                                      <p:cBhvr additive="base">
                                        <p:cTn id="32"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1000" fill="hold"/>
                                        <p:tgtEl>
                                          <p:spTgt spid="10"/>
                                        </p:tgtEl>
                                        <p:attrNameLst>
                                          <p:attrName>ppt_x</p:attrName>
                                        </p:attrNameLst>
                                      </p:cBhvr>
                                      <p:tavLst>
                                        <p:tav tm="0">
                                          <p:val>
                                            <p:strVal val="#ppt_x"/>
                                          </p:val>
                                        </p:tav>
                                        <p:tav tm="100000">
                                          <p:val>
                                            <p:strVal val="#ppt_x"/>
                                          </p:val>
                                        </p:tav>
                                      </p:tavLst>
                                    </p:anim>
                                    <p:anim calcmode="lin" valueType="num">
                                      <p:cBhvr additive="base">
                                        <p:cTn id="3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ppt_x"/>
                                          </p:val>
                                        </p:tav>
                                        <p:tav tm="100000">
                                          <p:val>
                                            <p:strVal val="#ppt_x"/>
                                          </p:val>
                                        </p:tav>
                                      </p:tavLst>
                                    </p:anim>
                                    <p:anim calcmode="lin" valueType="num">
                                      <p:cBhvr additive="base">
                                        <p:cTn id="44"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1000" fill="hold"/>
                                        <p:tgtEl>
                                          <p:spTgt spid="12"/>
                                        </p:tgtEl>
                                        <p:attrNameLst>
                                          <p:attrName>ppt_x</p:attrName>
                                        </p:attrNameLst>
                                      </p:cBhvr>
                                      <p:tavLst>
                                        <p:tav tm="0">
                                          <p:val>
                                            <p:strVal val="#ppt_x"/>
                                          </p:val>
                                        </p:tav>
                                        <p:tav tm="100000">
                                          <p:val>
                                            <p:strVal val="#ppt_x"/>
                                          </p:val>
                                        </p:tav>
                                      </p:tavLst>
                                    </p:anim>
                                    <p:anim calcmode="lin" valueType="num">
                                      <p:cBhvr additive="base">
                                        <p:cTn id="50"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57200" y="357166"/>
            <a:ext cx="8229600" cy="6312194"/>
          </a:xfrm>
        </p:spPr>
        <p:txBody>
          <a:bodyPr>
            <a:normAutofit/>
          </a:bodyPr>
          <a:lstStyle/>
          <a:p>
            <a:pPr>
              <a:buNone/>
            </a:pPr>
            <a:r>
              <a:rPr lang="hr-HR" b="1" dirty="0" smtClean="0">
                <a:solidFill>
                  <a:schemeClr val="tx1"/>
                </a:solidFill>
                <a:latin typeface="Arial" panose="020B0604020202020204" pitchFamily="34" charset="0"/>
                <a:cs typeface="Arial" panose="020B0604020202020204" pitchFamily="34" charset="0"/>
              </a:rPr>
              <a:t>Umetni u rečenice prijedlog </a:t>
            </a:r>
            <a:r>
              <a:rPr lang="hr-HR" b="1" dirty="0" smtClean="0">
                <a:solidFill>
                  <a:srgbClr val="0070C0"/>
                </a:solidFill>
                <a:latin typeface="Arial" panose="020B0604020202020204" pitchFamily="34" charset="0"/>
                <a:cs typeface="Arial" panose="020B0604020202020204" pitchFamily="34" charset="0"/>
              </a:rPr>
              <a:t>s/sa</a:t>
            </a:r>
            <a:r>
              <a:rPr lang="hr-HR" b="1" dirty="0" smtClean="0">
                <a:solidFill>
                  <a:schemeClr val="tx1"/>
                </a:solidFill>
                <a:latin typeface="Arial" panose="020B0604020202020204" pitchFamily="34" charset="0"/>
                <a:cs typeface="Arial" panose="020B0604020202020204" pitchFamily="34" charset="0"/>
              </a:rPr>
              <a:t> gdje je potrebno.</a:t>
            </a:r>
          </a:p>
          <a:p>
            <a:pPr>
              <a:lnSpc>
                <a:spcPct val="200000"/>
              </a:lnSpc>
              <a:buNone/>
            </a:pPr>
            <a:r>
              <a:rPr lang="hr-HR" dirty="0" smtClean="0">
                <a:solidFill>
                  <a:schemeClr val="tx1"/>
                </a:solidFill>
                <a:latin typeface="Arial" panose="020B0604020202020204" pitchFamily="34" charset="0"/>
                <a:cs typeface="Arial" panose="020B0604020202020204" pitchFamily="34" charset="0"/>
              </a:rPr>
              <a:t>Putovali smo  ____ vlakom u Osijek.</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Promatrao nas je ____ zanimanjem.</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Igramo se u dvorištu ____ psom.</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Bila sam jučer na Jarunu ____ </a:t>
            </a:r>
            <a:r>
              <a:rPr lang="hr-HR" dirty="0">
                <a:solidFill>
                  <a:schemeClr val="tx1"/>
                </a:solidFill>
                <a:latin typeface="Arial" panose="020B0604020202020204" pitchFamily="34" charset="0"/>
                <a:cs typeface="Arial" panose="020B0604020202020204" pitchFamily="34" charset="0"/>
              </a:rPr>
              <a:t>s</a:t>
            </a:r>
            <a:r>
              <a:rPr lang="hr-HR" dirty="0" smtClean="0">
                <a:solidFill>
                  <a:schemeClr val="tx1"/>
                </a:solidFill>
                <a:latin typeface="Arial" panose="020B0604020202020204" pitchFamily="34" charset="0"/>
                <a:cs typeface="Arial" panose="020B0604020202020204" pitchFamily="34" charset="0"/>
              </a:rPr>
              <a:t>estričnom.</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Hoćeš li ići ____ mnom u  kazalište gledati balet </a:t>
            </a:r>
            <a:r>
              <a:rPr lang="hr-HR" i="1" dirty="0">
                <a:solidFill>
                  <a:schemeClr val="tx1"/>
                </a:solidFill>
                <a:latin typeface="Arial" panose="020B0604020202020204" pitchFamily="34" charset="0"/>
                <a:cs typeface="Arial" panose="020B0604020202020204" pitchFamily="34" charset="0"/>
              </a:rPr>
              <a:t>L</a:t>
            </a:r>
            <a:r>
              <a:rPr lang="hr-HR" i="1" dirty="0" smtClean="0">
                <a:solidFill>
                  <a:schemeClr val="tx1"/>
                </a:solidFill>
                <a:latin typeface="Arial" panose="020B0604020202020204" pitchFamily="34" charset="0"/>
                <a:cs typeface="Arial" panose="020B0604020202020204" pitchFamily="34" charset="0"/>
              </a:rPr>
              <a:t>abuđe jezero</a:t>
            </a:r>
            <a:r>
              <a:rPr lang="hr-HR" dirty="0" smtClean="0">
                <a:solidFill>
                  <a:schemeClr val="tx1"/>
                </a:solidFill>
                <a:latin typeface="Arial" panose="020B0604020202020204" pitchFamily="34" charset="0"/>
                <a:cs typeface="Arial" panose="020B0604020202020204" pitchFamily="34" charset="0"/>
              </a:rPr>
              <a:t>?</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Uvijek nas je _____ radošću dočekivala.</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Petar se _____ Klarom šetao Maksimirom.</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____ strahom je očekivala rezultate ispita.</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Bio sam uzbuđen jer sam prvi put letio ____ avionom.</a:t>
            </a:r>
          </a:p>
          <a:p>
            <a:pPr>
              <a:lnSpc>
                <a:spcPct val="150000"/>
              </a:lnSpc>
              <a:buNone/>
            </a:pPr>
            <a:endParaRPr lang="hr-HR" dirty="0" smtClean="0">
              <a:solidFill>
                <a:schemeClr val="tx1"/>
              </a:solidFill>
              <a:latin typeface="Arial" panose="020B0604020202020204" pitchFamily="34" charset="0"/>
              <a:cs typeface="Arial" panose="020B0604020202020204" pitchFamily="34" charset="0"/>
            </a:endParaRPr>
          </a:p>
          <a:p>
            <a:pPr>
              <a:lnSpc>
                <a:spcPct val="150000"/>
              </a:lnSpc>
              <a:buNone/>
            </a:pPr>
            <a:endParaRPr lang="hr-HR" dirty="0" smtClean="0">
              <a:solidFill>
                <a:schemeClr val="tx1"/>
              </a:solidFill>
              <a:latin typeface="Arial" panose="020B0604020202020204" pitchFamily="34" charset="0"/>
              <a:cs typeface="Arial" panose="020B0604020202020204" pitchFamily="34" charset="0"/>
            </a:endParaRPr>
          </a:p>
          <a:p>
            <a:pPr>
              <a:lnSpc>
                <a:spcPct val="150000"/>
              </a:lnSpc>
              <a:buNone/>
            </a:pPr>
            <a:endParaRPr lang="hr-HR" dirty="0">
              <a:solidFill>
                <a:schemeClr val="tx1"/>
              </a:solidFill>
              <a:latin typeface="Arial" panose="020B0604020202020204" pitchFamily="34" charset="0"/>
              <a:cs typeface="Arial" panose="020B0604020202020204" pitchFamily="34" charset="0"/>
            </a:endParaRPr>
          </a:p>
        </p:txBody>
      </p:sp>
      <p:sp>
        <p:nvSpPr>
          <p:cNvPr id="7" name="Pravokutnik 6"/>
          <p:cNvSpPr/>
          <p:nvPr/>
        </p:nvSpPr>
        <p:spPr>
          <a:xfrm>
            <a:off x="2589832" y="1556792"/>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sa</a:t>
            </a:r>
            <a:endParaRPr lang="hr-HR" sz="2000" dirty="0">
              <a:solidFill>
                <a:srgbClr val="0070C0"/>
              </a:solidFill>
              <a:latin typeface="Arial" panose="020B0604020202020204" pitchFamily="34" charset="0"/>
              <a:cs typeface="Arial" panose="020B0604020202020204" pitchFamily="34" charset="0"/>
            </a:endParaRPr>
          </a:p>
        </p:txBody>
      </p:sp>
      <p:sp>
        <p:nvSpPr>
          <p:cNvPr id="8" name="Pravokutnik 7"/>
          <p:cNvSpPr/>
          <p:nvPr/>
        </p:nvSpPr>
        <p:spPr>
          <a:xfrm>
            <a:off x="3489450" y="2740858"/>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sa</a:t>
            </a:r>
            <a:endParaRPr lang="hr-HR" sz="2000" dirty="0">
              <a:solidFill>
                <a:srgbClr val="0070C0"/>
              </a:solidFill>
              <a:latin typeface="Arial" panose="020B0604020202020204" pitchFamily="34" charset="0"/>
              <a:cs typeface="Arial" panose="020B0604020202020204" pitchFamily="34" charset="0"/>
            </a:endParaRPr>
          </a:p>
        </p:txBody>
      </p:sp>
      <p:sp>
        <p:nvSpPr>
          <p:cNvPr id="9" name="Pravokutnik 8"/>
          <p:cNvSpPr/>
          <p:nvPr/>
        </p:nvSpPr>
        <p:spPr>
          <a:xfrm>
            <a:off x="2949872" y="2132856"/>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sa</a:t>
            </a:r>
            <a:endParaRPr lang="hr-HR" sz="2000" dirty="0">
              <a:solidFill>
                <a:srgbClr val="0070C0"/>
              </a:solidFill>
              <a:latin typeface="Arial" panose="020B0604020202020204" pitchFamily="34" charset="0"/>
              <a:cs typeface="Arial" panose="020B0604020202020204" pitchFamily="34" charset="0"/>
            </a:endParaRPr>
          </a:p>
        </p:txBody>
      </p:sp>
      <p:sp>
        <p:nvSpPr>
          <p:cNvPr id="10" name="Pravokutnik 9"/>
          <p:cNvSpPr/>
          <p:nvPr/>
        </p:nvSpPr>
        <p:spPr>
          <a:xfrm>
            <a:off x="1869752" y="3316922"/>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sa</a:t>
            </a:r>
            <a:endParaRPr lang="hr-HR" sz="2000" dirty="0">
              <a:solidFill>
                <a:srgbClr val="0070C0"/>
              </a:solidFill>
              <a:latin typeface="Arial" panose="020B0604020202020204" pitchFamily="34" charset="0"/>
              <a:cs typeface="Arial" panose="020B0604020202020204" pitchFamily="34" charset="0"/>
            </a:endParaRPr>
          </a:p>
        </p:txBody>
      </p:sp>
      <p:sp>
        <p:nvSpPr>
          <p:cNvPr id="13" name="Pravokutnik 12"/>
          <p:cNvSpPr/>
          <p:nvPr/>
        </p:nvSpPr>
        <p:spPr>
          <a:xfrm>
            <a:off x="611560" y="5045114"/>
            <a:ext cx="498855"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Sa</a:t>
            </a:r>
            <a:endParaRPr lang="hr-HR" sz="2000" dirty="0">
              <a:solidFill>
                <a:srgbClr val="0070C0"/>
              </a:solidFill>
              <a:latin typeface="Arial" panose="020B0604020202020204" pitchFamily="34" charset="0"/>
              <a:cs typeface="Arial" panose="020B0604020202020204" pitchFamily="34" charset="0"/>
            </a:endParaRPr>
          </a:p>
        </p:txBody>
      </p:sp>
      <p:sp>
        <p:nvSpPr>
          <p:cNvPr id="15" name="Pravokutnik 14"/>
          <p:cNvSpPr/>
          <p:nvPr/>
        </p:nvSpPr>
        <p:spPr>
          <a:xfrm>
            <a:off x="2300578" y="980728"/>
            <a:ext cx="255198"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a:t>
            </a:r>
            <a:endParaRPr lang="hr-HR" sz="2000" dirty="0">
              <a:solidFill>
                <a:srgbClr val="0070C0"/>
              </a:solidFill>
              <a:latin typeface="Arial" panose="020B0604020202020204" pitchFamily="34" charset="0"/>
              <a:cs typeface="Arial" panose="020B0604020202020204" pitchFamily="34" charset="0"/>
            </a:endParaRPr>
          </a:p>
        </p:txBody>
      </p:sp>
      <p:sp>
        <p:nvSpPr>
          <p:cNvPr id="16" name="Pravokutnik 15"/>
          <p:cNvSpPr/>
          <p:nvPr/>
        </p:nvSpPr>
        <p:spPr>
          <a:xfrm>
            <a:off x="2228442" y="3892986"/>
            <a:ext cx="327334"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s</a:t>
            </a:r>
            <a:endParaRPr lang="hr-HR" sz="2000" dirty="0">
              <a:solidFill>
                <a:srgbClr val="0070C0"/>
              </a:solidFill>
              <a:latin typeface="Arial" panose="020B0604020202020204" pitchFamily="34" charset="0"/>
              <a:cs typeface="Arial" panose="020B0604020202020204" pitchFamily="34" charset="0"/>
            </a:endParaRPr>
          </a:p>
        </p:txBody>
      </p:sp>
      <p:sp>
        <p:nvSpPr>
          <p:cNvPr id="17" name="Pravokutnik 16"/>
          <p:cNvSpPr/>
          <p:nvPr/>
        </p:nvSpPr>
        <p:spPr>
          <a:xfrm>
            <a:off x="1724386" y="4469050"/>
            <a:ext cx="327334"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s</a:t>
            </a:r>
            <a:endParaRPr lang="hr-HR" sz="2000" dirty="0">
              <a:solidFill>
                <a:srgbClr val="0070C0"/>
              </a:solidFill>
              <a:latin typeface="Arial" panose="020B0604020202020204" pitchFamily="34" charset="0"/>
              <a:cs typeface="Arial" panose="020B0604020202020204" pitchFamily="34" charset="0"/>
            </a:endParaRPr>
          </a:p>
        </p:txBody>
      </p:sp>
      <p:sp>
        <p:nvSpPr>
          <p:cNvPr id="11" name="Pravokutnik 10"/>
          <p:cNvSpPr/>
          <p:nvPr/>
        </p:nvSpPr>
        <p:spPr>
          <a:xfrm>
            <a:off x="5076056" y="5661248"/>
            <a:ext cx="255198"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a:t>
            </a:r>
            <a:endParaRPr lang="hr-HR" sz="2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36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3" grpId="0"/>
      <p:bldP spid="15" grpId="0"/>
      <p:bldP spid="16" grpId="0"/>
      <p:bldP spid="17"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571472" y="357166"/>
            <a:ext cx="8115328" cy="6143668"/>
          </a:xfrm>
        </p:spPr>
        <p:txBody>
          <a:bodyPr>
            <a:normAutofit lnSpcReduction="10000"/>
          </a:bodyPr>
          <a:lstStyle/>
          <a:p>
            <a:pPr>
              <a:lnSpc>
                <a:spcPct val="150000"/>
              </a:lnSpc>
              <a:buNone/>
            </a:pPr>
            <a:r>
              <a:rPr lang="hr-HR" b="1" dirty="0" smtClean="0">
                <a:solidFill>
                  <a:schemeClr val="tx1"/>
                </a:solidFill>
                <a:latin typeface="Arial" panose="020B0604020202020204" pitchFamily="34" charset="0"/>
                <a:cs typeface="Arial" panose="020B0604020202020204" pitchFamily="34" charset="0"/>
              </a:rPr>
              <a:t>Umetni u rečenice prijedlog </a:t>
            </a:r>
            <a:r>
              <a:rPr lang="hr-HR" b="1" dirty="0" smtClean="0">
                <a:solidFill>
                  <a:srgbClr val="0070C0"/>
                </a:solidFill>
                <a:latin typeface="Arial" panose="020B0604020202020204" pitchFamily="34" charset="0"/>
                <a:cs typeface="Arial" panose="020B0604020202020204" pitchFamily="34" charset="0"/>
              </a:rPr>
              <a:t>k</a:t>
            </a:r>
            <a:r>
              <a:rPr lang="hr-HR" b="1" dirty="0">
                <a:solidFill>
                  <a:schemeClr val="tx1"/>
                </a:solidFill>
                <a:latin typeface="Arial" panose="020B0604020202020204" pitchFamily="34" charset="0"/>
                <a:cs typeface="Arial" panose="020B0604020202020204" pitchFamily="34" charset="0"/>
              </a:rPr>
              <a:t>/</a:t>
            </a:r>
            <a:r>
              <a:rPr lang="hr-HR" b="1" dirty="0" smtClean="0">
                <a:solidFill>
                  <a:srgbClr val="0070C0"/>
                </a:solidFill>
                <a:latin typeface="Arial" panose="020B0604020202020204" pitchFamily="34" charset="0"/>
                <a:cs typeface="Arial" panose="020B0604020202020204" pitchFamily="34" charset="0"/>
              </a:rPr>
              <a:t>ka</a:t>
            </a:r>
            <a:r>
              <a:rPr lang="hr-HR" b="1" dirty="0" smtClean="0">
                <a:solidFill>
                  <a:schemeClr val="tx1"/>
                </a:solidFill>
                <a:latin typeface="Arial" panose="020B0604020202020204" pitchFamily="34" charset="0"/>
                <a:cs typeface="Arial" panose="020B0604020202020204" pitchFamily="34" charset="0"/>
              </a:rPr>
              <a:t>.</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Marko često dolazi ____ nama.</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Poći ću ____ njoj.</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Ideš li sa mnom  ____ Gordani?</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Sutra idem ____ Katarini na rođendansku proslavu.</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Upravo prilazim ____ zgradi u kojoj stanuješ.</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Nismo krenuli ____ školi.</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Doći ću poslije nastave ____ tebi.</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Krenula je ____ knjižnici vratiti knjige.</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Vozim se ____ Skradu.</a:t>
            </a:r>
          </a:p>
          <a:p>
            <a:pPr>
              <a:lnSpc>
                <a:spcPct val="150000"/>
              </a:lnSpc>
              <a:buNone/>
            </a:pPr>
            <a:r>
              <a:rPr lang="hr-HR" dirty="0" smtClean="0">
                <a:solidFill>
                  <a:schemeClr val="tx1"/>
                </a:solidFill>
                <a:latin typeface="Arial" panose="020B0604020202020204" pitchFamily="34" charset="0"/>
                <a:cs typeface="Arial" panose="020B0604020202020204" pitchFamily="34" charset="0"/>
              </a:rPr>
              <a:t>Takav rad vodi ____ uspjehu.</a:t>
            </a:r>
          </a:p>
          <a:p>
            <a:pPr>
              <a:lnSpc>
                <a:spcPct val="150000"/>
              </a:lnSpc>
              <a:buNone/>
            </a:pPr>
            <a:endParaRPr lang="hr-HR" dirty="0" smtClean="0">
              <a:solidFill>
                <a:schemeClr val="tx1"/>
              </a:solidFill>
              <a:latin typeface="Arial" panose="020B0604020202020204" pitchFamily="34" charset="0"/>
              <a:cs typeface="Arial" panose="020B0604020202020204" pitchFamily="34" charset="0"/>
            </a:endParaRPr>
          </a:p>
        </p:txBody>
      </p:sp>
      <p:sp>
        <p:nvSpPr>
          <p:cNvPr id="4" name="Pravokutnik 3"/>
          <p:cNvSpPr/>
          <p:nvPr/>
        </p:nvSpPr>
        <p:spPr>
          <a:xfrm>
            <a:off x="2948522" y="980728"/>
            <a:ext cx="327334"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t>
            </a:r>
            <a:endParaRPr lang="hr-HR" sz="2000" b="1" dirty="0">
              <a:solidFill>
                <a:srgbClr val="0070C0"/>
              </a:solidFill>
              <a:latin typeface="Arial" panose="020B0604020202020204" pitchFamily="34" charset="0"/>
              <a:cs typeface="Arial" panose="020B0604020202020204" pitchFamily="34" charset="0"/>
            </a:endParaRPr>
          </a:p>
        </p:txBody>
      </p:sp>
      <p:sp>
        <p:nvSpPr>
          <p:cNvPr id="7" name="Pravokutnik 6"/>
          <p:cNvSpPr/>
          <p:nvPr/>
        </p:nvSpPr>
        <p:spPr>
          <a:xfrm>
            <a:off x="1691680" y="1516722"/>
            <a:ext cx="327334"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t>
            </a:r>
            <a:endParaRPr lang="hr-HR" sz="2000" b="1" dirty="0">
              <a:solidFill>
                <a:srgbClr val="0070C0"/>
              </a:solidFill>
              <a:latin typeface="Arial" panose="020B0604020202020204" pitchFamily="34" charset="0"/>
              <a:cs typeface="Arial" panose="020B0604020202020204" pitchFamily="34" charset="0"/>
            </a:endParaRPr>
          </a:p>
        </p:txBody>
      </p:sp>
      <p:sp>
        <p:nvSpPr>
          <p:cNvPr id="8" name="Pravokutnik 7"/>
          <p:cNvSpPr/>
          <p:nvPr/>
        </p:nvSpPr>
        <p:spPr>
          <a:xfrm>
            <a:off x="2691452" y="2063492"/>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a:t>
            </a:r>
            <a:endParaRPr lang="hr-HR" sz="2000" dirty="0">
              <a:solidFill>
                <a:srgbClr val="0070C0"/>
              </a:solidFill>
              <a:latin typeface="Arial" panose="020B0604020202020204" pitchFamily="34" charset="0"/>
              <a:cs typeface="Arial" panose="020B0604020202020204" pitchFamily="34" charset="0"/>
            </a:endParaRPr>
          </a:p>
        </p:txBody>
      </p:sp>
      <p:sp>
        <p:nvSpPr>
          <p:cNvPr id="9" name="Pravokutnik 8"/>
          <p:cNvSpPr/>
          <p:nvPr/>
        </p:nvSpPr>
        <p:spPr>
          <a:xfrm>
            <a:off x="1979712" y="2636912"/>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a:t>
            </a:r>
            <a:endParaRPr lang="hr-HR" sz="2000" dirty="0">
              <a:solidFill>
                <a:srgbClr val="0070C0"/>
              </a:solidFill>
              <a:latin typeface="Arial" panose="020B0604020202020204" pitchFamily="34" charset="0"/>
              <a:cs typeface="Arial" panose="020B0604020202020204" pitchFamily="34" charset="0"/>
            </a:endParaRPr>
          </a:p>
        </p:txBody>
      </p:sp>
      <p:sp>
        <p:nvSpPr>
          <p:cNvPr id="11" name="Pravokutnik 10"/>
          <p:cNvSpPr/>
          <p:nvPr/>
        </p:nvSpPr>
        <p:spPr>
          <a:xfrm>
            <a:off x="2555776" y="3173292"/>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a:t>
            </a:r>
            <a:endParaRPr lang="hr-HR" sz="2000" dirty="0">
              <a:solidFill>
                <a:srgbClr val="0070C0"/>
              </a:solidFill>
              <a:latin typeface="Arial" panose="020B0604020202020204" pitchFamily="34" charset="0"/>
              <a:cs typeface="Arial" panose="020B0604020202020204" pitchFamily="34" charset="0"/>
            </a:endParaRPr>
          </a:p>
        </p:txBody>
      </p:sp>
      <p:sp>
        <p:nvSpPr>
          <p:cNvPr id="15" name="Pravokutnik 14"/>
          <p:cNvSpPr/>
          <p:nvPr/>
        </p:nvSpPr>
        <p:spPr>
          <a:xfrm>
            <a:off x="2339752" y="3717032"/>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a:t>
            </a:r>
            <a:endParaRPr lang="hr-HR" sz="2000" dirty="0">
              <a:solidFill>
                <a:srgbClr val="0070C0"/>
              </a:solidFill>
              <a:latin typeface="Arial" panose="020B0604020202020204" pitchFamily="34" charset="0"/>
              <a:cs typeface="Arial" panose="020B0604020202020204" pitchFamily="34" charset="0"/>
            </a:endParaRPr>
          </a:p>
        </p:txBody>
      </p:sp>
      <p:sp>
        <p:nvSpPr>
          <p:cNvPr id="16" name="Pravokutnik 15"/>
          <p:cNvSpPr/>
          <p:nvPr/>
        </p:nvSpPr>
        <p:spPr>
          <a:xfrm>
            <a:off x="3452578" y="4293096"/>
            <a:ext cx="327334"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t>
            </a:r>
            <a:endParaRPr lang="hr-HR" sz="2000" dirty="0">
              <a:solidFill>
                <a:srgbClr val="0070C0"/>
              </a:solidFill>
              <a:latin typeface="Arial" panose="020B0604020202020204" pitchFamily="34" charset="0"/>
              <a:cs typeface="Arial" panose="020B0604020202020204" pitchFamily="34" charset="0"/>
            </a:endParaRPr>
          </a:p>
        </p:txBody>
      </p:sp>
      <p:sp>
        <p:nvSpPr>
          <p:cNvPr id="17" name="Pravokutnik 16"/>
          <p:cNvSpPr/>
          <p:nvPr/>
        </p:nvSpPr>
        <p:spPr>
          <a:xfrm>
            <a:off x="1976862" y="4829090"/>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a:t>
            </a:r>
            <a:endParaRPr lang="hr-HR" sz="2000" dirty="0">
              <a:solidFill>
                <a:srgbClr val="0070C0"/>
              </a:solidFill>
              <a:latin typeface="Arial" panose="020B0604020202020204" pitchFamily="34" charset="0"/>
              <a:cs typeface="Arial" panose="020B0604020202020204" pitchFamily="34" charset="0"/>
            </a:endParaRPr>
          </a:p>
        </p:txBody>
      </p:sp>
      <p:sp>
        <p:nvSpPr>
          <p:cNvPr id="18" name="Pravokutnik 17"/>
          <p:cNvSpPr/>
          <p:nvPr/>
        </p:nvSpPr>
        <p:spPr>
          <a:xfrm>
            <a:off x="1833986" y="5405154"/>
            <a:ext cx="470000"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a:t>
            </a:r>
            <a:endParaRPr lang="hr-HR" sz="2000" dirty="0">
              <a:solidFill>
                <a:srgbClr val="0070C0"/>
              </a:solidFill>
              <a:latin typeface="Arial" panose="020B0604020202020204" pitchFamily="34" charset="0"/>
              <a:cs typeface="Arial" panose="020B0604020202020204" pitchFamily="34" charset="0"/>
            </a:endParaRPr>
          </a:p>
        </p:txBody>
      </p:sp>
      <p:sp>
        <p:nvSpPr>
          <p:cNvPr id="12" name="Pravokutnik 11"/>
          <p:cNvSpPr/>
          <p:nvPr/>
        </p:nvSpPr>
        <p:spPr>
          <a:xfrm>
            <a:off x="2483768" y="5949280"/>
            <a:ext cx="327334" cy="400110"/>
          </a:xfrm>
          <a:prstGeom prst="rect">
            <a:avLst/>
          </a:prstGeom>
        </p:spPr>
        <p:txBody>
          <a:bodyPr wrap="none">
            <a:spAutoFit/>
          </a:bodyPr>
          <a:lstStyle/>
          <a:p>
            <a:r>
              <a:rPr lang="hr-HR" sz="2000" b="1" dirty="0" smtClean="0">
                <a:solidFill>
                  <a:srgbClr val="0070C0"/>
                </a:solidFill>
                <a:latin typeface="Arial" panose="020B0604020202020204" pitchFamily="34" charset="0"/>
                <a:cs typeface="Arial" panose="020B0604020202020204" pitchFamily="34" charset="0"/>
              </a:rPr>
              <a:t>k</a:t>
            </a:r>
            <a:endParaRPr lang="hr-HR" sz="2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517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1" grpId="0"/>
      <p:bldP spid="15" grpId="0"/>
      <p:bldP spid="16" grpId="0"/>
      <p:bldP spid="17" grpId="0"/>
      <p:bldP spid="18"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96000" y="360000"/>
            <a:ext cx="8748000" cy="6143668"/>
          </a:xfrm>
        </p:spPr>
        <p:txBody>
          <a:bodyPr>
            <a:normAutofit/>
          </a:bodyPr>
          <a:lstStyle/>
          <a:p>
            <a:pPr marL="0" indent="0">
              <a:buNone/>
            </a:pPr>
            <a:r>
              <a:rPr lang="hr-HR" b="1" dirty="0" smtClean="0">
                <a:solidFill>
                  <a:schemeClr val="tx1"/>
                </a:solidFill>
                <a:latin typeface="Arial" pitchFamily="34" charset="0"/>
                <a:cs typeface="Arial" pitchFamily="34" charset="0"/>
              </a:rPr>
              <a:t>Koje su rečenice točno </a:t>
            </a:r>
            <a:r>
              <a:rPr lang="hr-HR" b="1" dirty="0">
                <a:solidFill>
                  <a:schemeClr val="tx1"/>
                </a:solidFill>
                <a:latin typeface="Arial" pitchFamily="34" charset="0"/>
                <a:cs typeface="Arial" pitchFamily="34" charset="0"/>
              </a:rPr>
              <a:t>napisane? Ispravi pogreške u rečenicama.</a:t>
            </a:r>
            <a:endParaRPr lang="hr-HR" b="1" dirty="0" smtClean="0">
              <a:solidFill>
                <a:schemeClr val="tx1"/>
              </a:solidFill>
              <a:latin typeface="Arial" pitchFamily="34" charset="0"/>
              <a:cs typeface="Arial" pitchFamily="34" charset="0"/>
            </a:endParaRPr>
          </a:p>
          <a:p>
            <a:pPr marL="0" indent="0">
              <a:buNone/>
            </a:pPr>
            <a:endParaRPr lang="hr-HR" sz="10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Sinoć sam spavao </a:t>
            </a:r>
            <a:r>
              <a:rPr lang="hr-HR" dirty="0" smtClean="0">
                <a:solidFill>
                  <a:srgbClr val="0070C0"/>
                </a:solidFill>
                <a:latin typeface="Arial" pitchFamily="34" charset="0"/>
                <a:cs typeface="Arial" pitchFamily="34" charset="0"/>
              </a:rPr>
              <a:t>kod</a:t>
            </a:r>
            <a:r>
              <a:rPr lang="hr-HR" dirty="0" smtClean="0">
                <a:solidFill>
                  <a:schemeClr val="tx1"/>
                </a:solidFill>
                <a:latin typeface="Arial" pitchFamily="34" charset="0"/>
                <a:cs typeface="Arial" pitchFamily="34" charset="0"/>
              </a:rPr>
              <a:t> prijatelja.</a:t>
            </a:r>
          </a:p>
          <a:p>
            <a:pPr marL="0" indent="0">
              <a:buNone/>
            </a:pPr>
            <a:r>
              <a:rPr lang="hr-HR" dirty="0" smtClean="0">
                <a:solidFill>
                  <a:srgbClr val="0070C0"/>
                </a:solidFill>
                <a:latin typeface="Arial" pitchFamily="34" charset="0"/>
                <a:cs typeface="Arial" pitchFamily="34" charset="0"/>
              </a:rPr>
              <a:t>TOČNO</a:t>
            </a:r>
          </a:p>
          <a:p>
            <a:pPr marL="0" indent="0">
              <a:buNone/>
            </a:pPr>
            <a:endParaRPr lang="hr-HR" sz="10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Kamo ideš? Idem </a:t>
            </a:r>
            <a:r>
              <a:rPr lang="hr-HR" dirty="0" smtClean="0">
                <a:solidFill>
                  <a:srgbClr val="0070C0"/>
                </a:solidFill>
                <a:latin typeface="Arial" pitchFamily="34" charset="0"/>
                <a:cs typeface="Arial" pitchFamily="34" charset="0"/>
              </a:rPr>
              <a:t>kod</a:t>
            </a:r>
            <a:r>
              <a:rPr lang="hr-HR" dirty="0" smtClean="0">
                <a:solidFill>
                  <a:schemeClr val="tx1"/>
                </a:solidFill>
                <a:latin typeface="Arial" pitchFamily="34" charset="0"/>
                <a:cs typeface="Arial" pitchFamily="34" charset="0"/>
              </a:rPr>
              <a:t> bake na ručak.</a:t>
            </a:r>
          </a:p>
          <a:p>
            <a:pPr marL="0" indent="0">
              <a:buNone/>
            </a:pPr>
            <a:r>
              <a:rPr lang="hr-HR" dirty="0" smtClean="0">
                <a:solidFill>
                  <a:schemeClr val="tx1"/>
                </a:solidFill>
                <a:latin typeface="Arial" pitchFamily="34" charset="0"/>
                <a:cs typeface="Arial" pitchFamily="34" charset="0"/>
              </a:rPr>
              <a:t>Kamo ideš? Idem </a:t>
            </a:r>
            <a:r>
              <a:rPr lang="hr-HR" dirty="0" smtClean="0">
                <a:solidFill>
                  <a:srgbClr val="0070C0"/>
                </a:solidFill>
                <a:latin typeface="Arial" pitchFamily="34" charset="0"/>
                <a:cs typeface="Arial" pitchFamily="34" charset="0"/>
              </a:rPr>
              <a:t>k</a:t>
            </a:r>
            <a:r>
              <a:rPr lang="hr-HR" dirty="0" smtClean="0">
                <a:solidFill>
                  <a:schemeClr val="tx1"/>
                </a:solidFill>
                <a:latin typeface="Arial" pitchFamily="34" charset="0"/>
                <a:cs typeface="Arial" pitchFamily="34" charset="0"/>
              </a:rPr>
              <a:t> baki na ručak.</a:t>
            </a:r>
          </a:p>
          <a:p>
            <a:pPr marL="0" indent="0">
              <a:buNone/>
            </a:pPr>
            <a:endParaRPr lang="hr-HR" sz="10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Ovoga ljeta putujem </a:t>
            </a:r>
            <a:r>
              <a:rPr lang="hr-HR" dirty="0" smtClean="0">
                <a:solidFill>
                  <a:srgbClr val="0070C0"/>
                </a:solidFill>
                <a:latin typeface="Arial" pitchFamily="34" charset="0"/>
                <a:cs typeface="Arial" pitchFamily="34" charset="0"/>
              </a:rPr>
              <a:t>kod</a:t>
            </a:r>
            <a:r>
              <a:rPr lang="hr-HR" dirty="0" smtClean="0">
                <a:solidFill>
                  <a:schemeClr val="tx1"/>
                </a:solidFill>
                <a:latin typeface="Arial" pitchFamily="34" charset="0"/>
                <a:cs typeface="Arial" pitchFamily="34" charset="0"/>
              </a:rPr>
              <a:t> prijateljice u London.</a:t>
            </a:r>
          </a:p>
          <a:p>
            <a:pPr marL="0" indent="0">
              <a:buNone/>
            </a:pPr>
            <a:r>
              <a:rPr lang="hr-HR" dirty="0" smtClean="0">
                <a:solidFill>
                  <a:schemeClr val="tx1"/>
                </a:solidFill>
                <a:latin typeface="Arial" pitchFamily="34" charset="0"/>
                <a:cs typeface="Arial" pitchFamily="34" charset="0"/>
              </a:rPr>
              <a:t>Ovoga ljeta putujem</a:t>
            </a:r>
            <a:r>
              <a:rPr lang="hr-HR" dirty="0" smtClean="0">
                <a:solidFill>
                  <a:srgbClr val="0070C0"/>
                </a:solidFill>
                <a:latin typeface="Arial" pitchFamily="34" charset="0"/>
                <a:cs typeface="Arial" pitchFamily="34" charset="0"/>
              </a:rPr>
              <a:t> k </a:t>
            </a:r>
            <a:r>
              <a:rPr lang="hr-HR" dirty="0" smtClean="0">
                <a:solidFill>
                  <a:schemeClr val="tx1"/>
                </a:solidFill>
                <a:latin typeface="Arial" pitchFamily="34" charset="0"/>
                <a:cs typeface="Arial" pitchFamily="34" charset="0"/>
              </a:rPr>
              <a:t>prijateljici u London.</a:t>
            </a:r>
          </a:p>
          <a:p>
            <a:pPr marL="0" indent="0">
              <a:buNone/>
            </a:pPr>
            <a:endParaRPr lang="hr-HR" sz="10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Volim biti </a:t>
            </a:r>
            <a:r>
              <a:rPr lang="hr-HR" dirty="0" smtClean="0">
                <a:solidFill>
                  <a:srgbClr val="0070C0"/>
                </a:solidFill>
                <a:latin typeface="Arial" pitchFamily="34" charset="0"/>
                <a:cs typeface="Arial" pitchFamily="34" charset="0"/>
              </a:rPr>
              <a:t>kod</a:t>
            </a:r>
            <a:r>
              <a:rPr lang="hr-HR" dirty="0" smtClean="0">
                <a:solidFill>
                  <a:schemeClr val="tx1"/>
                </a:solidFill>
                <a:latin typeface="Arial" pitchFamily="34" charset="0"/>
                <a:cs typeface="Arial" pitchFamily="34" charset="0"/>
              </a:rPr>
              <a:t> rodbine za Božić. </a:t>
            </a:r>
          </a:p>
          <a:p>
            <a:pPr marL="0" indent="0">
              <a:buNone/>
            </a:pPr>
            <a:r>
              <a:rPr lang="hr-HR" dirty="0" smtClean="0">
                <a:solidFill>
                  <a:srgbClr val="0070C0"/>
                </a:solidFill>
                <a:latin typeface="Arial" pitchFamily="34" charset="0"/>
                <a:cs typeface="Arial" pitchFamily="34" charset="0"/>
              </a:rPr>
              <a:t>TOČNO</a:t>
            </a:r>
          </a:p>
          <a:p>
            <a:pPr marL="0" indent="0">
              <a:buNone/>
            </a:pPr>
            <a:endParaRPr lang="hr-HR" sz="1000" dirty="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Ne volim ići </a:t>
            </a:r>
            <a:r>
              <a:rPr lang="hr-HR" dirty="0" smtClean="0">
                <a:solidFill>
                  <a:srgbClr val="0070C0"/>
                </a:solidFill>
                <a:latin typeface="Arial" pitchFamily="34" charset="0"/>
                <a:cs typeface="Arial" pitchFamily="34" charset="0"/>
              </a:rPr>
              <a:t>kod</a:t>
            </a:r>
            <a:r>
              <a:rPr lang="hr-HR" dirty="0" smtClean="0">
                <a:solidFill>
                  <a:schemeClr val="tx1"/>
                </a:solidFill>
                <a:latin typeface="Arial" pitchFamily="34" charset="0"/>
                <a:cs typeface="Arial" pitchFamily="34" charset="0"/>
              </a:rPr>
              <a:t> zubara.</a:t>
            </a:r>
          </a:p>
          <a:p>
            <a:pPr marL="0" indent="0">
              <a:buNone/>
            </a:pPr>
            <a:r>
              <a:rPr lang="hr-HR" dirty="0" smtClean="0">
                <a:solidFill>
                  <a:schemeClr val="tx1"/>
                </a:solidFill>
                <a:latin typeface="Arial" pitchFamily="34" charset="0"/>
                <a:cs typeface="Arial" pitchFamily="34" charset="0"/>
              </a:rPr>
              <a:t>Ne volim ići </a:t>
            </a:r>
            <a:r>
              <a:rPr lang="hr-HR" dirty="0" smtClean="0">
                <a:solidFill>
                  <a:srgbClr val="0070C0"/>
                </a:solidFill>
                <a:latin typeface="Arial" pitchFamily="34" charset="0"/>
                <a:cs typeface="Arial" pitchFamily="34" charset="0"/>
              </a:rPr>
              <a:t>k</a:t>
            </a:r>
            <a:r>
              <a:rPr lang="hr-HR" dirty="0" smtClean="0">
                <a:solidFill>
                  <a:schemeClr val="tx1"/>
                </a:solidFill>
                <a:latin typeface="Arial" pitchFamily="34" charset="0"/>
                <a:cs typeface="Arial" pitchFamily="34" charset="0"/>
              </a:rPr>
              <a:t> zubaru.</a:t>
            </a:r>
          </a:p>
        </p:txBody>
      </p:sp>
    </p:spTree>
    <p:extLst>
      <p:ext uri="{BB962C8B-B14F-4D97-AF65-F5344CB8AC3E}">
        <p14:creationId xmlns:p14="http://schemas.microsoft.com/office/powerpoint/2010/main" val="106167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95536" y="396000"/>
            <a:ext cx="8640960" cy="5857916"/>
          </a:xfrm>
        </p:spPr>
        <p:txBody>
          <a:bodyPr>
            <a:normAutofit/>
          </a:bodyPr>
          <a:lstStyle/>
          <a:p>
            <a:pPr marL="0" indent="0">
              <a:buNone/>
            </a:pPr>
            <a:r>
              <a:rPr lang="pl-PL" b="1" dirty="0">
                <a:solidFill>
                  <a:schemeClr val="tx1"/>
                </a:solidFill>
                <a:latin typeface="Arial" pitchFamily="34" charset="0"/>
                <a:cs typeface="Arial" pitchFamily="34" charset="0"/>
              </a:rPr>
              <a:t>Koje su rečenice točno </a:t>
            </a:r>
            <a:r>
              <a:rPr lang="pl-PL" b="1" dirty="0" smtClean="0">
                <a:solidFill>
                  <a:schemeClr val="tx1"/>
                </a:solidFill>
                <a:latin typeface="Arial" pitchFamily="34" charset="0"/>
                <a:cs typeface="Arial" pitchFamily="34" charset="0"/>
              </a:rPr>
              <a:t>napisane? </a:t>
            </a:r>
            <a:r>
              <a:rPr lang="hr-HR" b="1" dirty="0" smtClean="0">
                <a:solidFill>
                  <a:schemeClr val="tx1"/>
                </a:solidFill>
                <a:latin typeface="Arial" pitchFamily="34" charset="0"/>
                <a:cs typeface="Arial" pitchFamily="34" charset="0"/>
              </a:rPr>
              <a:t>Ispravi pogreške u rečenicama.</a:t>
            </a:r>
          </a:p>
          <a:p>
            <a:pPr marL="0" indent="0">
              <a:buNone/>
            </a:pPr>
            <a:endParaRPr lang="hr-HR" sz="8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Ova je igračka od drveta.</a:t>
            </a:r>
          </a:p>
          <a:p>
            <a:pPr marL="0" indent="0">
              <a:buNone/>
            </a:pPr>
            <a:r>
              <a:rPr lang="hr-HR" dirty="0" smtClean="0">
                <a:solidFill>
                  <a:schemeClr val="tx1"/>
                </a:solidFill>
                <a:latin typeface="Arial" pitchFamily="34" charset="0"/>
                <a:cs typeface="Arial" pitchFamily="34" charset="0"/>
              </a:rPr>
              <a:t>Ova je igračka drvena.</a:t>
            </a:r>
          </a:p>
          <a:p>
            <a:pPr marL="0" indent="0">
              <a:buNone/>
            </a:pPr>
            <a:endParaRPr lang="hr-HR" sz="8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To je tata od Ivana. </a:t>
            </a:r>
          </a:p>
          <a:p>
            <a:pPr marL="0" indent="0">
              <a:buNone/>
            </a:pPr>
            <a:r>
              <a:rPr lang="hr-HR" dirty="0" smtClean="0">
                <a:solidFill>
                  <a:schemeClr val="tx1"/>
                </a:solidFill>
                <a:latin typeface="Arial" pitchFamily="34" charset="0"/>
                <a:cs typeface="Arial" pitchFamily="34" charset="0"/>
              </a:rPr>
              <a:t>To je Ivanov tata.</a:t>
            </a:r>
          </a:p>
          <a:p>
            <a:pPr marL="0" indent="0">
              <a:buNone/>
            </a:pPr>
            <a:endParaRPr lang="hr-HR" sz="8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Volim tortu od čokolade.</a:t>
            </a:r>
          </a:p>
          <a:p>
            <a:pPr marL="0" indent="0">
              <a:buNone/>
            </a:pPr>
            <a:r>
              <a:rPr lang="hr-HR" dirty="0" smtClean="0">
                <a:solidFill>
                  <a:schemeClr val="tx1"/>
                </a:solidFill>
                <a:latin typeface="Arial" pitchFamily="34" charset="0"/>
                <a:cs typeface="Arial" pitchFamily="34" charset="0"/>
              </a:rPr>
              <a:t>Volim čokoladnu tortu.</a:t>
            </a:r>
          </a:p>
          <a:p>
            <a:pPr marL="0" indent="0">
              <a:buNone/>
            </a:pPr>
            <a:endParaRPr lang="hr-HR" sz="8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Sakrio se je u kućicu od psa.</a:t>
            </a:r>
          </a:p>
          <a:p>
            <a:pPr marL="0" indent="0">
              <a:buNone/>
            </a:pPr>
            <a:r>
              <a:rPr lang="hr-HR" dirty="0" smtClean="0">
                <a:solidFill>
                  <a:schemeClr val="tx1"/>
                </a:solidFill>
                <a:latin typeface="Arial" pitchFamily="34" charset="0"/>
                <a:cs typeface="Arial" pitchFamily="34" charset="0"/>
              </a:rPr>
              <a:t>Sakrio se je u pseću kućicu.</a:t>
            </a:r>
          </a:p>
          <a:p>
            <a:pPr marL="0" indent="0">
              <a:buNone/>
            </a:pPr>
            <a:endParaRPr lang="hr-HR" sz="800" dirty="0" smtClean="0">
              <a:solidFill>
                <a:schemeClr val="tx1"/>
              </a:solidFill>
              <a:latin typeface="Arial" pitchFamily="34" charset="0"/>
              <a:cs typeface="Arial" pitchFamily="34" charset="0"/>
            </a:endParaRPr>
          </a:p>
          <a:p>
            <a:pPr marL="0" indent="0">
              <a:buNone/>
            </a:pPr>
            <a:r>
              <a:rPr lang="hr-HR" dirty="0" smtClean="0">
                <a:solidFill>
                  <a:schemeClr val="tx1"/>
                </a:solidFill>
                <a:latin typeface="Arial" pitchFamily="34" charset="0"/>
                <a:cs typeface="Arial" pitchFamily="34" charset="0"/>
              </a:rPr>
              <a:t>Vaza je od stakla.</a:t>
            </a:r>
          </a:p>
          <a:p>
            <a:pPr marL="0" indent="0">
              <a:buNone/>
            </a:pPr>
            <a:r>
              <a:rPr lang="hr-HR" dirty="0" smtClean="0">
                <a:solidFill>
                  <a:schemeClr val="tx1"/>
                </a:solidFill>
                <a:latin typeface="Arial" pitchFamily="34" charset="0"/>
                <a:cs typeface="Arial" pitchFamily="34" charset="0"/>
              </a:rPr>
              <a:t>Vaza je staklena.</a:t>
            </a:r>
          </a:p>
        </p:txBody>
      </p:sp>
      <p:sp>
        <p:nvSpPr>
          <p:cNvPr id="5" name="Pravokutnik 4"/>
          <p:cNvSpPr/>
          <p:nvPr/>
        </p:nvSpPr>
        <p:spPr>
          <a:xfrm>
            <a:off x="6021076" y="1052736"/>
            <a:ext cx="1177117"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TOČNO</a:t>
            </a:r>
            <a:r>
              <a:rPr lang="hr-HR" sz="2000" dirty="0" smtClean="0">
                <a:solidFill>
                  <a:srgbClr val="00CC00"/>
                </a:solidFill>
                <a:latin typeface="Arial" pitchFamily="34" charset="0"/>
                <a:cs typeface="Arial" pitchFamily="34" charset="0"/>
              </a:rPr>
              <a:t> </a:t>
            </a:r>
            <a:endParaRPr lang="hr-HR" sz="2000" dirty="0">
              <a:solidFill>
                <a:srgbClr val="00CC00"/>
              </a:solidFill>
              <a:latin typeface="Arial" pitchFamily="34" charset="0"/>
              <a:cs typeface="Arial" pitchFamily="34" charset="0"/>
            </a:endParaRPr>
          </a:p>
        </p:txBody>
      </p:sp>
      <p:sp>
        <p:nvSpPr>
          <p:cNvPr id="6" name="Pravokutnik 5"/>
          <p:cNvSpPr/>
          <p:nvPr/>
        </p:nvSpPr>
        <p:spPr>
          <a:xfrm>
            <a:off x="5877608" y="2060848"/>
            <a:ext cx="1464055" cy="400110"/>
          </a:xfrm>
          <a:prstGeom prst="rect">
            <a:avLst/>
          </a:prstGeom>
        </p:spPr>
        <p:txBody>
          <a:bodyPr wrap="none">
            <a:spAutoFit/>
          </a:bodyPr>
          <a:lstStyle/>
          <a:p>
            <a:r>
              <a:rPr lang="hr-HR" sz="2000" dirty="0" smtClean="0">
                <a:solidFill>
                  <a:srgbClr val="FF9900"/>
                </a:solidFill>
                <a:latin typeface="Arial" pitchFamily="34" charset="0"/>
                <a:cs typeface="Arial" pitchFamily="34" charset="0"/>
              </a:rPr>
              <a:t>NETOČNO</a:t>
            </a:r>
            <a:endParaRPr lang="hr-HR" sz="2000" dirty="0">
              <a:solidFill>
                <a:srgbClr val="FF9900"/>
              </a:solidFill>
              <a:latin typeface="Arial" pitchFamily="34" charset="0"/>
              <a:cs typeface="Arial" pitchFamily="34" charset="0"/>
            </a:endParaRPr>
          </a:p>
        </p:txBody>
      </p:sp>
      <p:sp>
        <p:nvSpPr>
          <p:cNvPr id="7" name="Pravokutnik 6"/>
          <p:cNvSpPr/>
          <p:nvPr/>
        </p:nvSpPr>
        <p:spPr>
          <a:xfrm>
            <a:off x="6073354" y="3100898"/>
            <a:ext cx="1106585"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TOČNO</a:t>
            </a:r>
            <a:endParaRPr lang="hr-HR" sz="2000" dirty="0">
              <a:solidFill>
                <a:srgbClr val="0070C0"/>
              </a:solidFill>
              <a:latin typeface="Arial" pitchFamily="34" charset="0"/>
              <a:cs typeface="Arial" pitchFamily="34" charset="0"/>
            </a:endParaRPr>
          </a:p>
        </p:txBody>
      </p:sp>
      <p:sp>
        <p:nvSpPr>
          <p:cNvPr id="9" name="Pravokutnik 8"/>
          <p:cNvSpPr/>
          <p:nvPr/>
        </p:nvSpPr>
        <p:spPr>
          <a:xfrm>
            <a:off x="5916257" y="4149080"/>
            <a:ext cx="1464055" cy="400110"/>
          </a:xfrm>
          <a:prstGeom prst="rect">
            <a:avLst/>
          </a:prstGeom>
        </p:spPr>
        <p:txBody>
          <a:bodyPr wrap="none">
            <a:spAutoFit/>
          </a:bodyPr>
          <a:lstStyle/>
          <a:p>
            <a:r>
              <a:rPr lang="hr-HR" sz="2000" dirty="0" smtClean="0">
                <a:solidFill>
                  <a:srgbClr val="FF9900"/>
                </a:solidFill>
                <a:latin typeface="Arial" pitchFamily="34" charset="0"/>
                <a:cs typeface="Arial" pitchFamily="34" charset="0"/>
              </a:rPr>
              <a:t>NETOČNO</a:t>
            </a:r>
            <a:endParaRPr lang="hr-HR" sz="2000" dirty="0">
              <a:solidFill>
                <a:srgbClr val="FF9900"/>
              </a:solidFill>
              <a:latin typeface="Arial" pitchFamily="34" charset="0"/>
              <a:cs typeface="Arial" pitchFamily="34" charset="0"/>
            </a:endParaRPr>
          </a:p>
        </p:txBody>
      </p:sp>
      <p:sp>
        <p:nvSpPr>
          <p:cNvPr id="10" name="Pravokutnik 9"/>
          <p:cNvSpPr/>
          <p:nvPr/>
        </p:nvSpPr>
        <p:spPr>
          <a:xfrm>
            <a:off x="6084168" y="5157192"/>
            <a:ext cx="1106585"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TOČNO</a:t>
            </a:r>
            <a:endParaRPr lang="hr-HR" sz="2000"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106167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6512" y="-27384"/>
            <a:ext cx="9144000" cy="7386492"/>
          </a:xfrm>
          <a:prstGeom prst="rect">
            <a:avLst/>
          </a:prstGeom>
          <a:noFill/>
          <a:ln w="9525">
            <a:noFill/>
            <a:miter lim="800000"/>
            <a:headEnd/>
            <a:tailEnd/>
          </a:ln>
          <a:effectLst/>
        </p:spPr>
        <p:txBody>
          <a:bodyPr vert="horz" wrap="square" lIns="457056" tIns="342792" rIns="358662" bIns="11426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Preoblikuj sljedeće rečenice u upitne.</a:t>
            </a:r>
          </a:p>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r-HR" sz="20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r-HR" sz="2000" b="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Petar je bolestan.                                      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ea typeface="Times New Roman" pitchFamily="18" charset="0"/>
                <a:cs typeface="Arial" pitchFamily="34" charset="0"/>
              </a:rPr>
              <a:t>Oni se spuštaju niz tobogan.</a:t>
            </a:r>
            <a:r>
              <a:rPr kumimoji="0" lang="hr-HR" sz="20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dirty="0" smtClean="0">
                <a:ln>
                  <a:noFill/>
                </a:ln>
                <a:solidFill>
                  <a:schemeClr val="tx1"/>
                </a:solidFill>
                <a:effectLst/>
                <a:latin typeface="Arial" pitchFamily="34" charset="0"/>
                <a:cs typeface="Arial" pitchFamily="34" charset="0"/>
              </a:rPr>
              <a:t>Posjetit ćemo Plitvička jezera.</a:t>
            </a:r>
          </a:p>
          <a:p>
            <a:pPr marL="0" marR="0" lvl="0" indent="0" algn="l" defTabSz="914400" rtl="0" eaLnBrk="0" fontAlgn="base" latinLnBrk="0" hangingPunct="0">
              <a:lnSpc>
                <a:spcPct val="150000"/>
              </a:lnSpc>
              <a:spcBef>
                <a:spcPct val="0"/>
              </a:spcBef>
              <a:spcAft>
                <a:spcPct val="0"/>
              </a:spcAft>
              <a:buClrTx/>
              <a:buSzTx/>
              <a:buFontTx/>
              <a:buNone/>
              <a:tabLst/>
            </a:pPr>
            <a:r>
              <a:rPr lang="hr-HR" sz="2000" baseline="0" dirty="0" smtClean="0">
                <a:latin typeface="Arial" pitchFamily="34" charset="0"/>
                <a:cs typeface="Arial" pitchFamily="34" charset="0"/>
              </a:rPr>
              <a:t>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cs typeface="Arial" pitchFamily="34" charset="0"/>
              </a:rPr>
              <a:t>Marija je kupila novu odjeću.</a:t>
            </a:r>
          </a:p>
          <a:p>
            <a:pPr marL="0" marR="0" lvl="0" indent="0" algn="l" defTabSz="914400" rtl="0" eaLnBrk="0" fontAlgn="base" latinLnBrk="0" hangingPunct="0">
              <a:lnSpc>
                <a:spcPct val="150000"/>
              </a:lnSpc>
              <a:spcBef>
                <a:spcPct val="0"/>
              </a:spcBef>
              <a:spcAft>
                <a:spcPct val="0"/>
              </a:spcAft>
              <a:buClrTx/>
              <a:buSzTx/>
              <a:buFontTx/>
              <a:buNone/>
              <a:tabLst/>
            </a:pPr>
            <a:r>
              <a:rPr lang="hr-HR" sz="2000" baseline="0" dirty="0" smtClean="0">
                <a:latin typeface="Arial" pitchFamily="34" charset="0"/>
                <a:cs typeface="Arial" pitchFamily="34" charset="0"/>
              </a:rPr>
              <a:t>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lang="hr-HR" sz="2000" baseline="0" dirty="0" smtClean="0">
                <a:latin typeface="Arial" pitchFamily="34" charset="0"/>
                <a:cs typeface="Arial" pitchFamily="34" charset="0"/>
              </a:rPr>
              <a:t>Bliži</a:t>
            </a:r>
            <a:r>
              <a:rPr lang="hr-HR" sz="2000" dirty="0" smtClean="0">
                <a:latin typeface="Arial" pitchFamily="34" charset="0"/>
                <a:cs typeface="Arial" pitchFamily="34" charset="0"/>
              </a:rPr>
              <a:t> se proljeće</a:t>
            </a:r>
            <a:r>
              <a:rPr lang="hr-HR" sz="2000" baseline="0" dirty="0" smtClean="0">
                <a:latin typeface="Arial" pitchFamily="34" charset="0"/>
                <a:cs typeface="Arial" pitchFamily="34" charset="0"/>
              </a:rPr>
              <a:t>.</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cs typeface="Arial" pitchFamily="34" charset="0"/>
              </a:rPr>
              <a:t>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cs typeface="Arial" pitchFamily="34" charset="0"/>
              </a:rPr>
              <a:t>Pas je čovjekov najbolji prijatelj.</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cs typeface="Arial" pitchFamily="34" charset="0"/>
              </a:rPr>
              <a:t>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endParaRPr lang="hr-HR" sz="2000" baseline="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cs typeface="Arial" pitchFamily="34" charset="0"/>
              </a:rPr>
              <a:t> </a:t>
            </a:r>
          </a:p>
        </p:txBody>
      </p:sp>
      <p:sp>
        <p:nvSpPr>
          <p:cNvPr id="5" name="Pravokutnik 4"/>
          <p:cNvSpPr>
            <a:spLocks noChangeArrowheads="1"/>
          </p:cNvSpPr>
          <p:nvPr/>
        </p:nvSpPr>
        <p:spPr bwMode="auto">
          <a:xfrm>
            <a:off x="435000" y="5078442"/>
            <a:ext cx="2297424"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Bliži li se proljeće?</a:t>
            </a:r>
            <a:endParaRPr lang="hr-HR" sz="2000" dirty="0">
              <a:solidFill>
                <a:srgbClr val="0070C0"/>
              </a:solidFill>
              <a:latin typeface="Arial" pitchFamily="34" charset="0"/>
              <a:cs typeface="Arial" pitchFamily="34" charset="0"/>
            </a:endParaRPr>
          </a:p>
        </p:txBody>
      </p:sp>
      <p:sp>
        <p:nvSpPr>
          <p:cNvPr id="6" name="Pravokutnik 5"/>
          <p:cNvSpPr>
            <a:spLocks noChangeArrowheads="1"/>
          </p:cNvSpPr>
          <p:nvPr/>
        </p:nvSpPr>
        <p:spPr bwMode="auto">
          <a:xfrm>
            <a:off x="417736" y="4175665"/>
            <a:ext cx="3749744"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Je li Marija kupila novu odjeću?</a:t>
            </a:r>
            <a:endParaRPr lang="hr-HR" sz="2000" dirty="0">
              <a:solidFill>
                <a:srgbClr val="0070C0"/>
              </a:solidFill>
              <a:latin typeface="Arial" pitchFamily="34" charset="0"/>
              <a:cs typeface="Arial" pitchFamily="34" charset="0"/>
            </a:endParaRPr>
          </a:p>
        </p:txBody>
      </p:sp>
      <p:sp>
        <p:nvSpPr>
          <p:cNvPr id="8" name="Pravokutnik 7"/>
          <p:cNvSpPr>
            <a:spLocks noChangeArrowheads="1"/>
          </p:cNvSpPr>
          <p:nvPr/>
        </p:nvSpPr>
        <p:spPr bwMode="auto">
          <a:xfrm>
            <a:off x="395536" y="3284984"/>
            <a:ext cx="4192173"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Hoćemo li posjetiti Plitvička jezera?</a:t>
            </a:r>
            <a:endParaRPr lang="hr-HR" sz="2000" dirty="0">
              <a:solidFill>
                <a:srgbClr val="0070C0"/>
              </a:solidFill>
              <a:latin typeface="Arial" pitchFamily="34" charset="0"/>
              <a:cs typeface="Arial" pitchFamily="34" charset="0"/>
            </a:endParaRPr>
          </a:p>
        </p:txBody>
      </p:sp>
      <p:sp>
        <p:nvSpPr>
          <p:cNvPr id="9" name="Pravokutnik 8"/>
          <p:cNvSpPr>
            <a:spLocks noChangeArrowheads="1"/>
          </p:cNvSpPr>
          <p:nvPr/>
        </p:nvSpPr>
        <p:spPr bwMode="auto">
          <a:xfrm>
            <a:off x="395536" y="2384476"/>
            <a:ext cx="3663182"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Spuštaju li se oni niz tobogan?</a:t>
            </a:r>
            <a:endParaRPr lang="hr-HR" sz="2000" dirty="0">
              <a:solidFill>
                <a:srgbClr val="0070C0"/>
              </a:solidFill>
              <a:latin typeface="Arial" pitchFamily="34" charset="0"/>
              <a:cs typeface="Arial" pitchFamily="34" charset="0"/>
            </a:endParaRPr>
          </a:p>
        </p:txBody>
      </p:sp>
      <p:sp>
        <p:nvSpPr>
          <p:cNvPr id="10" name="Pravokutnik 9"/>
          <p:cNvSpPr>
            <a:spLocks noChangeArrowheads="1"/>
          </p:cNvSpPr>
          <p:nvPr/>
        </p:nvSpPr>
        <p:spPr bwMode="auto">
          <a:xfrm>
            <a:off x="395536" y="1455782"/>
            <a:ext cx="2507418" cy="400110"/>
          </a:xfrm>
          <a:prstGeom prst="rect">
            <a:avLst/>
          </a:prstGeom>
          <a:noFill/>
          <a:ln w="9525">
            <a:noFill/>
            <a:miter lim="800000"/>
            <a:headEnd/>
            <a:tailEnd/>
          </a:ln>
        </p:spPr>
        <p:txBody>
          <a:bodyPr wrap="none">
            <a:spAutoFit/>
          </a:bodyPr>
          <a:lstStyle/>
          <a:p>
            <a:r>
              <a:rPr lang="hr-HR" sz="2000" dirty="0" smtClean="0">
                <a:solidFill>
                  <a:srgbClr val="0070C0"/>
                </a:solidFill>
                <a:latin typeface="Arial" pitchFamily="34" charset="0"/>
                <a:cs typeface="Arial" pitchFamily="34" charset="0"/>
              </a:rPr>
              <a:t>Je li Petar bolestan?</a:t>
            </a:r>
            <a:endParaRPr lang="hr-HR" sz="2000" dirty="0">
              <a:solidFill>
                <a:srgbClr val="0070C0"/>
              </a:solidFill>
              <a:latin typeface="Arial" pitchFamily="34" charset="0"/>
              <a:cs typeface="Arial" pitchFamily="34" charset="0"/>
            </a:endParaRPr>
          </a:p>
        </p:txBody>
      </p:sp>
      <p:sp>
        <p:nvSpPr>
          <p:cNvPr id="11" name="Pravokutnik 10"/>
          <p:cNvSpPr>
            <a:spLocks noChangeArrowheads="1"/>
          </p:cNvSpPr>
          <p:nvPr/>
        </p:nvSpPr>
        <p:spPr bwMode="auto">
          <a:xfrm>
            <a:off x="395536" y="5981218"/>
            <a:ext cx="5256584" cy="400110"/>
          </a:xfrm>
          <a:prstGeom prst="rect">
            <a:avLst/>
          </a:prstGeom>
          <a:noFill/>
          <a:ln w="9525">
            <a:noFill/>
            <a:miter lim="800000"/>
            <a:headEnd/>
            <a:tailEnd/>
          </a:ln>
        </p:spPr>
        <p:txBody>
          <a:bodyPr wrap="square">
            <a:spAutoFit/>
          </a:bodyPr>
          <a:lstStyle/>
          <a:p>
            <a:r>
              <a:rPr lang="hr-HR" sz="2000" dirty="0" smtClean="0">
                <a:solidFill>
                  <a:srgbClr val="0070C0"/>
                </a:solidFill>
                <a:latin typeface="Arial" pitchFamily="34" charset="0"/>
                <a:cs typeface="Arial" pitchFamily="34" charset="0"/>
              </a:rPr>
              <a:t>Je li pas čovjekov najbolji prijatelj?</a:t>
            </a:r>
            <a:endParaRPr lang="hr-HR" sz="2000"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39723" y="333753"/>
            <a:ext cx="771530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Preoblikuj sljedeće rečenice u niječne. </a:t>
            </a:r>
          </a:p>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hr-HR" sz="2000" b="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Znam što se dogodilo.                   _____________________________________________________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Petar je moj najbolji prijatelj.       </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cs typeface="Arial" pitchFamily="34" charset="0"/>
              </a:rPr>
              <a:t>Imam mnogo kućnih ljubimaca.</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cs typeface="Arial" pitchFamily="34" charset="0"/>
              </a:rPr>
              <a:t>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cs typeface="Arial" pitchFamily="34" charset="0"/>
              </a:rPr>
              <a:t>Autobus vozi svakih sat vremena.</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cs typeface="Arial" pitchFamily="34" charset="0"/>
              </a:rPr>
              <a:t>_____________________________________________________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cs typeface="Arial" pitchFamily="34" charset="0"/>
              </a:rPr>
              <a:t>Učenici su pažljivi.</a:t>
            </a:r>
          </a:p>
          <a:p>
            <a:pPr marL="0" marR="0" lvl="0" indent="0" algn="l" defTabSz="914400" rtl="0" eaLnBrk="0" fontAlgn="base" latinLnBrk="0" hangingPunct="0">
              <a:lnSpc>
                <a:spcPct val="150000"/>
              </a:lnSpc>
              <a:spcBef>
                <a:spcPct val="0"/>
              </a:spcBef>
              <a:spcAft>
                <a:spcPct val="0"/>
              </a:spcAft>
              <a:buClrTx/>
              <a:buSzTx/>
              <a:buFontTx/>
              <a:buNone/>
              <a:tabLst/>
            </a:pPr>
            <a:r>
              <a:rPr lang="hr-HR" sz="2000" dirty="0" smtClean="0">
                <a:latin typeface="Arial" pitchFamily="34" charset="0"/>
                <a:cs typeface="Arial" pitchFamily="34" charset="0"/>
              </a:rPr>
              <a:t>_____________________________________________________</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cs typeface="Arial" pitchFamily="34" charset="0"/>
              </a:rPr>
              <a:t>Mogu ti pomoći.</a:t>
            </a:r>
          </a:p>
          <a:p>
            <a:pPr marL="0" marR="0" lvl="0" indent="0" algn="l" defTabSz="914400" rtl="0" eaLnBrk="0" fontAlgn="base" latinLnBrk="0" hangingPunct="0">
              <a:lnSpc>
                <a:spcPct val="150000"/>
              </a:lnSpc>
              <a:spcBef>
                <a:spcPct val="0"/>
              </a:spcBef>
              <a:spcAft>
                <a:spcPct val="0"/>
              </a:spcAft>
              <a:buClrTx/>
              <a:buSzTx/>
              <a:buFontTx/>
              <a:buNone/>
              <a:tabLst/>
            </a:pPr>
            <a:r>
              <a:rPr kumimoji="0" lang="hr-HR" sz="2000" b="0" u="none" strike="noStrike" cap="none" normalizeH="0" baseline="0" dirty="0" smtClean="0">
                <a:ln>
                  <a:noFill/>
                </a:ln>
                <a:solidFill>
                  <a:schemeClr val="tx1"/>
                </a:solidFill>
                <a:effectLst/>
                <a:latin typeface="Arial" pitchFamily="34" charset="0"/>
                <a:cs typeface="Arial" pitchFamily="34" charset="0"/>
              </a:rPr>
              <a:t>_____________________________________________________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hr-HR" sz="2000" b="0" u="none" strike="noStrike" cap="none" normalizeH="0" baseline="0" dirty="0" smtClean="0">
              <a:ln>
                <a:noFill/>
              </a:ln>
              <a:solidFill>
                <a:schemeClr val="tx1"/>
              </a:solidFill>
              <a:effectLst/>
              <a:latin typeface="Arial" pitchFamily="34" charset="0"/>
              <a:cs typeface="Arial" pitchFamily="34" charset="0"/>
            </a:endParaRPr>
          </a:p>
        </p:txBody>
      </p:sp>
      <p:sp>
        <p:nvSpPr>
          <p:cNvPr id="4" name="Pravokutnik 3"/>
          <p:cNvSpPr/>
          <p:nvPr/>
        </p:nvSpPr>
        <p:spPr>
          <a:xfrm>
            <a:off x="352175" y="1516722"/>
            <a:ext cx="3147015"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Ne znam što se dogodilo. </a:t>
            </a:r>
            <a:endParaRPr lang="hr-HR" sz="2000" dirty="0">
              <a:solidFill>
                <a:srgbClr val="0070C0"/>
              </a:solidFill>
            </a:endParaRPr>
          </a:p>
        </p:txBody>
      </p:sp>
      <p:sp>
        <p:nvSpPr>
          <p:cNvPr id="6" name="Pravokutnik 5"/>
          <p:cNvSpPr/>
          <p:nvPr/>
        </p:nvSpPr>
        <p:spPr>
          <a:xfrm>
            <a:off x="352175" y="2420888"/>
            <a:ext cx="3650358"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Petar nije moj najbolji prijatelj. </a:t>
            </a:r>
            <a:endParaRPr lang="hr-HR" sz="2000" dirty="0">
              <a:solidFill>
                <a:srgbClr val="0070C0"/>
              </a:solidFill>
            </a:endParaRPr>
          </a:p>
        </p:txBody>
      </p:sp>
      <p:sp>
        <p:nvSpPr>
          <p:cNvPr id="7" name="Pravokutnik 6"/>
          <p:cNvSpPr/>
          <p:nvPr/>
        </p:nvSpPr>
        <p:spPr>
          <a:xfrm>
            <a:off x="373282" y="3325409"/>
            <a:ext cx="4558758" cy="400110"/>
          </a:xfrm>
          <a:prstGeom prst="rect">
            <a:avLst/>
          </a:prstGeom>
        </p:spPr>
        <p:txBody>
          <a:bodyPr wrap="square">
            <a:spAutoFit/>
          </a:bodyPr>
          <a:lstStyle/>
          <a:p>
            <a:r>
              <a:rPr lang="hr-HR" sz="2000" dirty="0" smtClean="0">
                <a:solidFill>
                  <a:srgbClr val="0070C0"/>
                </a:solidFill>
                <a:latin typeface="Arial" pitchFamily="34" charset="0"/>
                <a:ea typeface="Times New Roman" pitchFamily="18" charset="0"/>
                <a:cs typeface="Arial" pitchFamily="34" charset="0"/>
              </a:rPr>
              <a:t>Nemam mnogo kućnih ljubimaca. </a:t>
            </a:r>
            <a:endParaRPr lang="hr-HR" sz="2000" dirty="0">
              <a:solidFill>
                <a:srgbClr val="0070C0"/>
              </a:solidFill>
            </a:endParaRPr>
          </a:p>
        </p:txBody>
      </p:sp>
      <p:sp>
        <p:nvSpPr>
          <p:cNvPr id="8" name="Pravokutnik 7"/>
          <p:cNvSpPr/>
          <p:nvPr/>
        </p:nvSpPr>
        <p:spPr>
          <a:xfrm>
            <a:off x="352175" y="4221088"/>
            <a:ext cx="4357283" cy="400110"/>
          </a:xfrm>
          <a:prstGeom prst="rect">
            <a:avLst/>
          </a:prstGeom>
        </p:spPr>
        <p:txBody>
          <a:bodyPr wrap="none">
            <a:spAutoFit/>
          </a:bodyPr>
          <a:lstStyle/>
          <a:p>
            <a:pPr lvl="0" eaLnBrk="0" fontAlgn="base" hangingPunct="0">
              <a:spcBef>
                <a:spcPct val="0"/>
              </a:spcBef>
              <a:spcAft>
                <a:spcPct val="0"/>
              </a:spcAft>
            </a:pPr>
            <a:r>
              <a:rPr lang="hr-HR" sz="2000" dirty="0" smtClean="0">
                <a:solidFill>
                  <a:srgbClr val="0070C0"/>
                </a:solidFill>
                <a:latin typeface="Arial" pitchFamily="34" charset="0"/>
                <a:cs typeface="Arial" pitchFamily="34" charset="0"/>
              </a:rPr>
              <a:t>Autobus ne vozi svakih sat vremena.</a:t>
            </a:r>
          </a:p>
        </p:txBody>
      </p:sp>
      <p:sp>
        <p:nvSpPr>
          <p:cNvPr id="9" name="Pravokutnik 8"/>
          <p:cNvSpPr/>
          <p:nvPr/>
        </p:nvSpPr>
        <p:spPr>
          <a:xfrm>
            <a:off x="352175" y="5158973"/>
            <a:ext cx="2553904"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Učenici nisu pažljivi. </a:t>
            </a:r>
            <a:endParaRPr lang="hr-HR" sz="2000" dirty="0">
              <a:solidFill>
                <a:srgbClr val="0070C0"/>
              </a:solidFill>
            </a:endParaRPr>
          </a:p>
        </p:txBody>
      </p:sp>
      <p:sp>
        <p:nvSpPr>
          <p:cNvPr id="10" name="Pravokutnik 9"/>
          <p:cNvSpPr/>
          <p:nvPr/>
        </p:nvSpPr>
        <p:spPr>
          <a:xfrm>
            <a:off x="332803" y="6093296"/>
            <a:ext cx="2462534"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Ne mogu ti pomoći. </a:t>
            </a:r>
            <a:endParaRPr lang="hr-HR"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360000" y="360000"/>
            <a:ext cx="8640496" cy="59708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Dopuni rečenice.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hr-HR" sz="1000" b="0" i="0" u="none" strike="noStrike" cap="none" normalizeH="0" baseline="0" dirty="0" smtClean="0">
              <a:ln>
                <a:noFill/>
              </a:ln>
              <a:solidFill>
                <a:schemeClr val="tx1"/>
              </a:solidFill>
              <a:effectLst/>
              <a:latin typeface="Arial" pitchFamily="34" charset="0"/>
              <a:cs typeface="Arial" pitchFamily="34" charset="0"/>
            </a:endParaRPr>
          </a:p>
          <a:p>
            <a:pPr marL="457200" lvl="0" indent="-457200" eaLnBrk="0" fontAlgn="base" hangingPunct="0">
              <a:lnSpc>
                <a:spcPct val="200000"/>
              </a:lnSpc>
              <a:spcBef>
                <a:spcPct val="0"/>
              </a:spcBef>
              <a:spcAft>
                <a:spcPct val="0"/>
              </a:spcAft>
              <a:buFont typeface="+mj-lt"/>
              <a:buAutoNum type="alphaLcParenR"/>
            </a:pPr>
            <a:r>
              <a:rPr lang="hr-HR" sz="2000" dirty="0" smtClean="0">
                <a:latin typeface="Arial" pitchFamily="34" charset="0"/>
                <a:cs typeface="Arial" pitchFamily="34" charset="0"/>
              </a:rPr>
              <a:t>Dio </a:t>
            </a:r>
            <a:r>
              <a:rPr lang="hr-HR" sz="2000" dirty="0">
                <a:latin typeface="Arial" pitchFamily="34" charset="0"/>
                <a:cs typeface="Arial" pitchFamily="34" charset="0"/>
              </a:rPr>
              <a:t>promjenjive riječi koji se ne mijenja zovemo __________.</a:t>
            </a:r>
          </a:p>
          <a:p>
            <a:pPr marL="457200" lvl="0" indent="-457200" eaLnBrk="0" fontAlgn="base" hangingPunct="0">
              <a:lnSpc>
                <a:spcPct val="200000"/>
              </a:lnSpc>
              <a:spcBef>
                <a:spcPct val="0"/>
              </a:spcBef>
              <a:spcAft>
                <a:spcPct val="0"/>
              </a:spcAft>
              <a:buFont typeface="+mj-lt"/>
              <a:buAutoNum type="alphaLcParenR"/>
            </a:pPr>
            <a:r>
              <a:rPr lang="hr-HR" sz="2000" dirty="0">
                <a:latin typeface="Arial" pitchFamily="34" charset="0"/>
                <a:cs typeface="Arial" pitchFamily="34" charset="0"/>
              </a:rPr>
              <a:t>Dio </a:t>
            </a:r>
            <a:r>
              <a:rPr lang="hr-HR" sz="2000" dirty="0" smtClean="0">
                <a:latin typeface="Arial" pitchFamily="34" charset="0"/>
                <a:cs typeface="Arial" pitchFamily="34" charset="0"/>
              </a:rPr>
              <a:t>promjenjive </a:t>
            </a:r>
            <a:r>
              <a:rPr lang="hr-HR" sz="2000" dirty="0">
                <a:latin typeface="Arial" pitchFamily="34" charset="0"/>
                <a:cs typeface="Arial" pitchFamily="34" charset="0"/>
              </a:rPr>
              <a:t>riječi koji se mijenja zovemo </a:t>
            </a:r>
            <a:r>
              <a:rPr lang="hr-HR" sz="2000" dirty="0" smtClean="0">
                <a:latin typeface="Arial" pitchFamily="34" charset="0"/>
                <a:cs typeface="Arial" pitchFamily="34" charset="0"/>
              </a:rPr>
              <a:t>______________.</a:t>
            </a:r>
          </a:p>
          <a:p>
            <a:pPr lvl="0" eaLnBrk="0" fontAlgn="base" hangingPunct="0">
              <a:lnSpc>
                <a:spcPct val="200000"/>
              </a:lnSpc>
              <a:spcBef>
                <a:spcPct val="0"/>
              </a:spcBef>
              <a:spcAft>
                <a:spcPct val="0"/>
              </a:spcAft>
            </a:pPr>
            <a:endParaRPr lang="hr-HR" sz="800" dirty="0" smtClean="0">
              <a:latin typeface="Arial" pitchFamily="34" charset="0"/>
              <a:cs typeface="Arial" pitchFamily="34" charset="0"/>
            </a:endParaRPr>
          </a:p>
          <a:p>
            <a:pPr lvl="0" eaLnBrk="0" fontAlgn="base" hangingPunct="0">
              <a:lnSpc>
                <a:spcPct val="200000"/>
              </a:lnSpc>
              <a:spcBef>
                <a:spcPct val="0"/>
              </a:spcBef>
              <a:spcAft>
                <a:spcPct val="0"/>
              </a:spcAf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    Prijedlozi su nepromjenjive riječi kojima izričemo</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različite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lvl="0" eaLnBrk="0" fontAlgn="base" hangingPunct="0">
              <a:lnSpc>
                <a:spcPct val="200000"/>
              </a:lnSpc>
              <a:spcBef>
                <a:spcPct val="0"/>
              </a:spcBef>
              <a:spcAft>
                <a:spcPct val="0"/>
              </a:spcAft>
            </a:pPr>
            <a:r>
              <a:rPr lang="hr-HR" sz="2000" dirty="0">
                <a:latin typeface="Arial" pitchFamily="34" charset="0"/>
                <a:ea typeface="Times New Roman" pitchFamily="18" charset="0"/>
                <a:cs typeface="Arial" pitchFamily="34" charset="0"/>
              </a:rPr>
              <a:t> </a:t>
            </a:r>
            <a:r>
              <a:rPr lang="hr-HR" sz="2000" dirty="0" smtClean="0">
                <a:latin typeface="Arial" pitchFamily="34" charset="0"/>
                <a:ea typeface="Times New Roman" pitchFamily="18" charset="0"/>
                <a:cs typeface="Arial" pitchFamily="34" charset="0"/>
              </a:rPr>
              <a:t>      </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 među </a:t>
            </a:r>
            <a:r>
              <a:rPr lang="hr-HR" sz="2000" dirty="0" smtClean="0">
                <a:latin typeface="Arial" pitchFamily="34" charset="0"/>
                <a:ea typeface="Times New Roman" pitchFamily="18" charset="0"/>
                <a:cs typeface="Arial" pitchFamily="34" charset="0"/>
              </a:rPr>
              <a:t>bićima, stvarima i pojavama. Najčešće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se  </a:t>
            </a:r>
          </a:p>
          <a:p>
            <a:pPr lvl="0" eaLnBrk="0" fontAlgn="base" hangingPunct="0">
              <a:lnSpc>
                <a:spcPct val="200000"/>
              </a:lnSpc>
              <a:spcBef>
                <a:spcPct val="0"/>
              </a:spcBef>
              <a:spcAft>
                <a:spcPct val="0"/>
              </a:spcAft>
            </a:pPr>
            <a:r>
              <a:rPr lang="hr-HR" sz="2000" dirty="0">
                <a:latin typeface="Arial" pitchFamily="34" charset="0"/>
                <a:ea typeface="Times New Roman" pitchFamily="18" charset="0"/>
                <a:cs typeface="Arial" pitchFamily="34" charset="0"/>
              </a:rPr>
              <a:t> </a:t>
            </a:r>
            <a:r>
              <a:rPr lang="hr-HR" sz="2000" dirty="0" smtClean="0">
                <a:latin typeface="Arial" pitchFamily="34" charset="0"/>
                <a:ea typeface="Times New Roman" pitchFamily="18" charset="0"/>
                <a:cs typeface="Arial" pitchFamily="34" charset="0"/>
              </a:rPr>
              <a:t>      </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predlažu, tj. stoje ispred _______________ .</a:t>
            </a:r>
          </a:p>
          <a:p>
            <a:pPr lvl="0" eaLnBrk="0" fontAlgn="base" hangingPunct="0">
              <a:lnSpc>
                <a:spcPct val="200000"/>
              </a:lnSpc>
              <a:spcBef>
                <a:spcPct val="0"/>
              </a:spcBef>
              <a:spcAft>
                <a:spcPct val="0"/>
              </a:spcAft>
            </a:pPr>
            <a:endParaRPr kumimoji="0" lang="hr-HR"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lvl="0" indent="-457200" defTabSz="914400" eaLnBrk="0" fontAlgn="base" hangingPunct="0">
              <a:lnSpc>
                <a:spcPct val="200000"/>
              </a:lnSpc>
              <a:spcBef>
                <a:spcPct val="0"/>
              </a:spcBef>
              <a:spcAft>
                <a:spcPct val="0"/>
              </a:spcAft>
              <a:buAutoNum type="alphaLcParenR" startAt="4"/>
            </a:pPr>
            <a:r>
              <a:rPr lang="hr-HR" sz="2000" dirty="0" smtClean="0">
                <a:latin typeface="Arial" pitchFamily="34" charset="0"/>
                <a:cs typeface="Arial" pitchFamily="34" charset="0"/>
              </a:rPr>
              <a:t>Nepromjenjive riječi kao što su </a:t>
            </a:r>
            <a:r>
              <a:rPr lang="hr-HR" sz="2000" dirty="0" smtClean="0">
                <a:solidFill>
                  <a:srgbClr val="0070C0"/>
                </a:solidFill>
                <a:latin typeface="Arial" pitchFamily="34" charset="0"/>
                <a:cs typeface="Arial" pitchFamily="34" charset="0"/>
              </a:rPr>
              <a:t>jao</a:t>
            </a:r>
            <a:r>
              <a:rPr lang="hr-HR" sz="2000" dirty="0" smtClean="0">
                <a:latin typeface="Arial" pitchFamily="34" charset="0"/>
                <a:cs typeface="Arial" pitchFamily="34" charset="0"/>
              </a:rPr>
              <a:t>, </a:t>
            </a:r>
            <a:r>
              <a:rPr lang="hr-HR" sz="2000" dirty="0" smtClean="0">
                <a:solidFill>
                  <a:srgbClr val="0070C0"/>
                </a:solidFill>
                <a:latin typeface="Arial" pitchFamily="34" charset="0"/>
                <a:cs typeface="Arial" pitchFamily="34" charset="0"/>
              </a:rPr>
              <a:t>hej, halo</a:t>
            </a:r>
            <a:r>
              <a:rPr lang="hr-HR" sz="2000" dirty="0" smtClean="0">
                <a:latin typeface="Arial" pitchFamily="34" charset="0"/>
                <a:cs typeface="Arial" pitchFamily="34" charset="0"/>
              </a:rPr>
              <a:t>,</a:t>
            </a:r>
            <a:r>
              <a:rPr lang="hr-HR" sz="2000" dirty="0" smtClean="0">
                <a:solidFill>
                  <a:srgbClr val="0070C0"/>
                </a:solidFill>
                <a:latin typeface="Arial" pitchFamily="34" charset="0"/>
                <a:cs typeface="Arial" pitchFamily="34" charset="0"/>
              </a:rPr>
              <a:t> bok</a:t>
            </a:r>
            <a:r>
              <a:rPr lang="hr-HR" sz="2000" dirty="0" smtClean="0">
                <a:latin typeface="Arial" pitchFamily="34" charset="0"/>
                <a:cs typeface="Arial" pitchFamily="34" charset="0"/>
              </a:rPr>
              <a:t>,</a:t>
            </a:r>
            <a:r>
              <a:rPr lang="hr-HR" sz="2000" dirty="0" smtClean="0">
                <a:solidFill>
                  <a:srgbClr val="0070C0"/>
                </a:solidFill>
                <a:latin typeface="Arial" pitchFamily="34" charset="0"/>
                <a:cs typeface="Arial" pitchFamily="34" charset="0"/>
              </a:rPr>
              <a:t> šic</a:t>
            </a:r>
            <a:r>
              <a:rPr lang="hr-HR" sz="2000" dirty="0" smtClean="0">
                <a:latin typeface="Arial" pitchFamily="34" charset="0"/>
                <a:cs typeface="Arial" pitchFamily="34" charset="0"/>
              </a:rPr>
              <a:t>,</a:t>
            </a:r>
            <a:r>
              <a:rPr lang="hr-HR" sz="2000" dirty="0" smtClean="0">
                <a:solidFill>
                  <a:srgbClr val="0070C0"/>
                </a:solidFill>
                <a:latin typeface="Arial" pitchFamily="34" charset="0"/>
                <a:cs typeface="Arial" pitchFamily="34" charset="0"/>
              </a:rPr>
              <a:t> </a:t>
            </a:r>
            <a:r>
              <a:rPr lang="hr-HR" sz="2000" dirty="0" err="1" smtClean="0">
                <a:solidFill>
                  <a:srgbClr val="0070C0"/>
                </a:solidFill>
                <a:latin typeface="Arial" pitchFamily="34" charset="0"/>
                <a:cs typeface="Arial" pitchFamily="34" charset="0"/>
              </a:rPr>
              <a:t>mic</a:t>
            </a:r>
            <a:r>
              <a:rPr lang="hr-HR" sz="2000" dirty="0" smtClean="0">
                <a:solidFill>
                  <a:srgbClr val="0070C0"/>
                </a:solidFill>
                <a:latin typeface="Arial" pitchFamily="34" charset="0"/>
                <a:cs typeface="Arial" pitchFamily="34" charset="0"/>
              </a:rPr>
              <a:t>, tras</a:t>
            </a:r>
            <a:r>
              <a:rPr lang="hr-HR" sz="2000" dirty="0" smtClean="0">
                <a:latin typeface="Arial" pitchFamily="34" charset="0"/>
                <a:cs typeface="Arial" pitchFamily="34" charset="0"/>
              </a:rPr>
              <a:t>,</a:t>
            </a:r>
            <a:r>
              <a:rPr lang="hr-HR" sz="2000" dirty="0" smtClean="0">
                <a:solidFill>
                  <a:srgbClr val="0070C0"/>
                </a:solidFill>
                <a:latin typeface="Arial" pitchFamily="34" charset="0"/>
                <a:cs typeface="Arial" pitchFamily="34" charset="0"/>
              </a:rPr>
              <a:t> </a:t>
            </a:r>
            <a:r>
              <a:rPr lang="hr-HR" sz="2000" dirty="0" err="1" smtClean="0">
                <a:solidFill>
                  <a:srgbClr val="0070C0"/>
                </a:solidFill>
                <a:latin typeface="Arial" pitchFamily="34" charset="0"/>
                <a:cs typeface="Arial" pitchFamily="34" charset="0"/>
              </a:rPr>
              <a:t>fiju</a:t>
            </a:r>
            <a:r>
              <a:rPr lang="hr-HR" sz="2000" dirty="0" smtClean="0">
                <a:solidFill>
                  <a:srgbClr val="0070C0"/>
                </a:solidFill>
                <a:latin typeface="Arial" pitchFamily="34" charset="0"/>
                <a:cs typeface="Arial" pitchFamily="34" charset="0"/>
              </a:rPr>
              <a:t>  </a:t>
            </a:r>
          </a:p>
          <a:p>
            <a:pPr lvl="0" defTabSz="914400" eaLnBrk="0" fontAlgn="base" hangingPunct="0">
              <a:lnSpc>
                <a:spcPct val="200000"/>
              </a:lnSpc>
              <a:spcBef>
                <a:spcPct val="0"/>
              </a:spcBef>
              <a:spcAft>
                <a:spcPct val="0"/>
              </a:spcAft>
            </a:pPr>
            <a:r>
              <a:rPr lang="hr-HR" sz="2000" dirty="0" smtClean="0">
                <a:latin typeface="Arial" pitchFamily="34" charset="0"/>
                <a:cs typeface="Arial" pitchFamily="34" charset="0"/>
              </a:rPr>
              <a:t>      kojima izražavamo osjećaje, pozdravljamo, oponašamo zvukove iz  </a:t>
            </a:r>
          </a:p>
          <a:p>
            <a:pPr lvl="0" defTabSz="914400" eaLnBrk="0" fontAlgn="base" hangingPunct="0">
              <a:lnSpc>
                <a:spcPct val="200000"/>
              </a:lnSpc>
              <a:spcBef>
                <a:spcPct val="0"/>
              </a:spcBef>
              <a:spcAft>
                <a:spcPct val="0"/>
              </a:spcAft>
            </a:pPr>
            <a:r>
              <a:rPr lang="hr-HR" sz="2000" dirty="0">
                <a:latin typeface="Arial" pitchFamily="34" charset="0"/>
                <a:cs typeface="Arial" pitchFamily="34" charset="0"/>
              </a:rPr>
              <a:t> </a:t>
            </a:r>
            <a:r>
              <a:rPr lang="hr-HR" sz="2000" dirty="0" smtClean="0">
                <a:latin typeface="Arial" pitchFamily="34" charset="0"/>
                <a:cs typeface="Arial" pitchFamily="34" charset="0"/>
              </a:rPr>
              <a:t>     prirode i komuniciramo sa životinjama nazivamo 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Pravokutnik 29"/>
          <p:cNvSpPr/>
          <p:nvPr/>
        </p:nvSpPr>
        <p:spPr>
          <a:xfrm>
            <a:off x="6444208" y="1012666"/>
            <a:ext cx="1082348"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osnova</a:t>
            </a:r>
            <a:r>
              <a:rPr lang="hr-HR" sz="2000" dirty="0" smtClean="0">
                <a:solidFill>
                  <a:schemeClr val="accent2"/>
                </a:solidFill>
                <a:latin typeface="Arial" pitchFamily="34" charset="0"/>
                <a:cs typeface="Arial" pitchFamily="34" charset="0"/>
              </a:rPr>
              <a:t> </a:t>
            </a:r>
            <a:endParaRPr lang="hr-HR" sz="2000" dirty="0">
              <a:solidFill>
                <a:schemeClr val="accent2"/>
              </a:solidFill>
              <a:latin typeface="Arial" pitchFamily="34" charset="0"/>
              <a:cs typeface="Arial" pitchFamily="34" charset="0"/>
            </a:endParaRPr>
          </a:p>
        </p:txBody>
      </p:sp>
      <p:sp>
        <p:nvSpPr>
          <p:cNvPr id="31" name="Pravokutnik 30"/>
          <p:cNvSpPr/>
          <p:nvPr/>
        </p:nvSpPr>
        <p:spPr>
          <a:xfrm>
            <a:off x="6300192" y="1628800"/>
            <a:ext cx="1281120"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nastavak </a:t>
            </a:r>
            <a:endParaRPr lang="hr-HR" sz="2000" dirty="0">
              <a:solidFill>
                <a:srgbClr val="0070C0"/>
              </a:solidFill>
              <a:latin typeface="Arial" pitchFamily="34" charset="0"/>
              <a:cs typeface="Arial" pitchFamily="34" charset="0"/>
            </a:endParaRPr>
          </a:p>
        </p:txBody>
      </p:sp>
      <p:sp>
        <p:nvSpPr>
          <p:cNvPr id="15" name="Pravokutnik 14"/>
          <p:cNvSpPr/>
          <p:nvPr/>
        </p:nvSpPr>
        <p:spPr>
          <a:xfrm>
            <a:off x="1403648" y="3100898"/>
            <a:ext cx="1026243"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odnose</a:t>
            </a:r>
            <a:endParaRPr lang="hr-HR" sz="2000" dirty="0">
              <a:solidFill>
                <a:srgbClr val="0070C0"/>
              </a:solidFill>
              <a:latin typeface="Arial" pitchFamily="34" charset="0"/>
              <a:cs typeface="Arial" pitchFamily="34" charset="0"/>
            </a:endParaRPr>
          </a:p>
        </p:txBody>
      </p:sp>
      <p:sp>
        <p:nvSpPr>
          <p:cNvPr id="16" name="Pravokutnik 15"/>
          <p:cNvSpPr/>
          <p:nvPr/>
        </p:nvSpPr>
        <p:spPr>
          <a:xfrm>
            <a:off x="4181486" y="3717032"/>
            <a:ext cx="1069524"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imenica</a:t>
            </a:r>
            <a:endParaRPr lang="hr-HR" sz="2000" dirty="0">
              <a:solidFill>
                <a:srgbClr val="0070C0"/>
              </a:solidFill>
              <a:latin typeface="Arial" pitchFamily="34" charset="0"/>
              <a:cs typeface="Arial" pitchFamily="34" charset="0"/>
            </a:endParaRPr>
          </a:p>
        </p:txBody>
      </p:sp>
      <p:sp>
        <p:nvSpPr>
          <p:cNvPr id="17" name="Pravokutnik 16"/>
          <p:cNvSpPr/>
          <p:nvPr/>
        </p:nvSpPr>
        <p:spPr>
          <a:xfrm>
            <a:off x="6552473" y="5765194"/>
            <a:ext cx="95571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usklici</a:t>
            </a:r>
            <a:r>
              <a:rPr lang="hr-HR" sz="2000" dirty="0" smtClean="0">
                <a:solidFill>
                  <a:schemeClr val="accent2"/>
                </a:solidFill>
                <a:latin typeface="Arial" pitchFamily="34" charset="0"/>
                <a:cs typeface="Arial" pitchFamily="34" charset="0"/>
              </a:rPr>
              <a:t> </a:t>
            </a:r>
            <a:endParaRPr lang="hr-HR" sz="2000" dirty="0">
              <a:solidFill>
                <a:schemeClr val="accent2"/>
              </a:solidFill>
              <a:latin typeface="Arial" pitchFamily="34" charset="0"/>
              <a:cs typeface="Arial" pitchFamily="34" charset="0"/>
            </a:endParaRPr>
          </a:p>
        </p:txBody>
      </p:sp>
    </p:spTree>
    <p:extLst>
      <p:ext uri="{BB962C8B-B14F-4D97-AF65-F5344CB8AC3E}">
        <p14:creationId xmlns:p14="http://schemas.microsoft.com/office/powerpoint/2010/main" val="2709869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1000" fill="hold"/>
                                        <p:tgtEl>
                                          <p:spTgt spid="30"/>
                                        </p:tgtEl>
                                        <p:attrNameLst>
                                          <p:attrName>ppt_x</p:attrName>
                                        </p:attrNameLst>
                                      </p:cBhvr>
                                      <p:tavLst>
                                        <p:tav tm="0">
                                          <p:val>
                                            <p:strVal val="#ppt_x"/>
                                          </p:val>
                                        </p:tav>
                                        <p:tav tm="100000">
                                          <p:val>
                                            <p:strVal val="#ppt_x"/>
                                          </p:val>
                                        </p:tav>
                                      </p:tavLst>
                                    </p:anim>
                                    <p:anim calcmode="lin" valueType="num">
                                      <p:cBhvr additive="base">
                                        <p:cTn id="8" dur="10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additive="base">
                                        <p:cTn id="13" dur="1000" fill="hold"/>
                                        <p:tgtEl>
                                          <p:spTgt spid="31"/>
                                        </p:tgtEl>
                                        <p:attrNameLst>
                                          <p:attrName>ppt_x</p:attrName>
                                        </p:attrNameLst>
                                      </p:cBhvr>
                                      <p:tavLst>
                                        <p:tav tm="0">
                                          <p:val>
                                            <p:strVal val="#ppt_x"/>
                                          </p:val>
                                        </p:tav>
                                        <p:tav tm="100000">
                                          <p:val>
                                            <p:strVal val="#ppt_x"/>
                                          </p:val>
                                        </p:tav>
                                      </p:tavLst>
                                    </p:anim>
                                    <p:anim calcmode="lin" valueType="num">
                                      <p:cBhvr additive="base">
                                        <p:cTn id="14" dur="10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fill="hold"/>
                                        <p:tgtEl>
                                          <p:spTgt spid="15"/>
                                        </p:tgtEl>
                                        <p:attrNameLst>
                                          <p:attrName>ppt_x</p:attrName>
                                        </p:attrNameLst>
                                      </p:cBhvr>
                                      <p:tavLst>
                                        <p:tav tm="0">
                                          <p:val>
                                            <p:strVal val="#ppt_x"/>
                                          </p:val>
                                        </p:tav>
                                        <p:tav tm="100000">
                                          <p:val>
                                            <p:strVal val="#ppt_x"/>
                                          </p:val>
                                        </p:tav>
                                      </p:tavLst>
                                    </p:anim>
                                    <p:anim calcmode="lin" valueType="num">
                                      <p:cBhvr additive="base">
                                        <p:cTn id="20"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ppt_x"/>
                                          </p:val>
                                        </p:tav>
                                        <p:tav tm="100000">
                                          <p:val>
                                            <p:strVal val="#ppt_x"/>
                                          </p:val>
                                        </p:tav>
                                      </p:tavLst>
                                    </p:anim>
                                    <p:anim calcmode="lin" valueType="num">
                                      <p:cBhvr additive="base">
                                        <p:cTn id="26"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15" grpId="0"/>
      <p:bldP spid="16" grpId="0"/>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23528" y="379372"/>
            <a:ext cx="8640960" cy="6145971"/>
          </a:xfrm>
        </p:spPr>
        <p:txBody>
          <a:bodyPr>
            <a:noAutofit/>
          </a:bodyPr>
          <a:lstStyle/>
          <a:p>
            <a:pPr>
              <a:buNone/>
            </a:pPr>
            <a:r>
              <a:rPr lang="hr-HR" sz="2000" b="1" dirty="0" smtClean="0">
                <a:solidFill>
                  <a:schemeClr val="tx1"/>
                </a:solidFill>
                <a:latin typeface="Arial" pitchFamily="34" charset="0"/>
                <a:cs typeface="Arial" pitchFamily="34" charset="0"/>
              </a:rPr>
              <a:t>Ispravi pogreške u sljedećim rečenicama:</a:t>
            </a:r>
          </a:p>
          <a:p>
            <a:pPr>
              <a:buNone/>
            </a:pPr>
            <a:r>
              <a:rPr lang="hr-HR" sz="2000" b="1" dirty="0" smtClean="0">
                <a:solidFill>
                  <a:schemeClr val="tx1"/>
                </a:solidFill>
                <a:latin typeface="Arial" pitchFamily="34" charset="0"/>
                <a:cs typeface="Arial" pitchFamily="34" charset="0"/>
              </a:rPr>
              <a:t> </a:t>
            </a:r>
          </a:p>
          <a:p>
            <a:pPr>
              <a:buNone/>
            </a:pPr>
            <a:r>
              <a:rPr lang="hr-HR" sz="2000" dirty="0" smtClean="0">
                <a:solidFill>
                  <a:schemeClr val="tx1"/>
                </a:solidFill>
                <a:latin typeface="Arial" pitchFamily="34" charset="0"/>
                <a:cs typeface="Arial" pitchFamily="34" charset="0"/>
              </a:rPr>
              <a:t>a) Da li si bio u trgovini?             _______________________________</a:t>
            </a:r>
          </a:p>
          <a:p>
            <a:pPr>
              <a:lnSpc>
                <a:spcPct val="250000"/>
              </a:lnSpc>
              <a:buNone/>
            </a:pPr>
            <a:r>
              <a:rPr lang="hr-HR" sz="2000" dirty="0" smtClean="0">
                <a:solidFill>
                  <a:schemeClr val="tx1"/>
                </a:solidFill>
                <a:latin typeface="Arial" pitchFamily="34" charset="0"/>
                <a:cs typeface="Arial" pitchFamily="34" charset="0"/>
              </a:rPr>
              <a:t>b) </a:t>
            </a:r>
            <a:r>
              <a:rPr lang="hr-HR" sz="2000" dirty="0" err="1" smtClean="0">
                <a:solidFill>
                  <a:schemeClr val="tx1"/>
                </a:solidFill>
                <a:latin typeface="Arial" pitchFamily="34" charset="0"/>
                <a:cs typeface="Arial" pitchFamily="34" charset="0"/>
              </a:rPr>
              <a:t>Neznam</a:t>
            </a:r>
            <a:r>
              <a:rPr lang="hr-HR" sz="2000" dirty="0" smtClean="0">
                <a:solidFill>
                  <a:schemeClr val="tx1"/>
                </a:solidFill>
                <a:latin typeface="Arial" pitchFamily="34" charset="0"/>
                <a:cs typeface="Arial" pitchFamily="34" charset="0"/>
              </a:rPr>
              <a:t> što se dogodilo.        _______________________________</a:t>
            </a:r>
          </a:p>
          <a:p>
            <a:pPr>
              <a:lnSpc>
                <a:spcPct val="250000"/>
              </a:lnSpc>
              <a:buNone/>
            </a:pPr>
            <a:r>
              <a:rPr lang="hr-HR" sz="2000" dirty="0" smtClean="0">
                <a:solidFill>
                  <a:schemeClr val="tx1"/>
                </a:solidFill>
                <a:latin typeface="Arial" pitchFamily="34" charset="0"/>
                <a:cs typeface="Arial" pitchFamily="34" charset="0"/>
              </a:rPr>
              <a:t>c) </a:t>
            </a:r>
            <a:r>
              <a:rPr lang="hr-HR" dirty="0">
                <a:solidFill>
                  <a:schemeClr val="tx1"/>
                </a:solidFill>
                <a:latin typeface="Arial" pitchFamily="34" charset="0"/>
                <a:cs typeface="Arial" pitchFamily="34" charset="0"/>
              </a:rPr>
              <a:t>O</a:t>
            </a:r>
            <a:r>
              <a:rPr lang="hr-HR" dirty="0" smtClean="0">
                <a:solidFill>
                  <a:schemeClr val="tx1"/>
                </a:solidFill>
                <a:latin typeface="Arial" pitchFamily="34" charset="0"/>
                <a:cs typeface="Arial" pitchFamily="34" charset="0"/>
              </a:rPr>
              <a:t>dveo je baku</a:t>
            </a:r>
            <a:r>
              <a:rPr lang="hr-HR" sz="2000" dirty="0" smtClean="0">
                <a:solidFill>
                  <a:schemeClr val="tx1"/>
                </a:solidFill>
                <a:latin typeface="Arial" pitchFamily="34" charset="0"/>
                <a:cs typeface="Arial" pitchFamily="34" charset="0"/>
              </a:rPr>
              <a:t> kod liječnika.   _______________________________</a:t>
            </a:r>
          </a:p>
          <a:p>
            <a:pPr>
              <a:lnSpc>
                <a:spcPct val="250000"/>
              </a:lnSpc>
              <a:buNone/>
            </a:pPr>
            <a:r>
              <a:rPr lang="hr-HR" sz="2000" dirty="0" smtClean="0">
                <a:solidFill>
                  <a:schemeClr val="tx1"/>
                </a:solidFill>
                <a:latin typeface="Arial" pitchFamily="34" charset="0"/>
                <a:cs typeface="Arial" pitchFamily="34" charset="0"/>
              </a:rPr>
              <a:t>d) Uh što je ovo teško.	             _______________________________</a:t>
            </a:r>
          </a:p>
          <a:p>
            <a:pPr>
              <a:lnSpc>
                <a:spcPct val="250000"/>
              </a:lnSpc>
              <a:buNone/>
            </a:pPr>
            <a:r>
              <a:rPr lang="hr-HR" sz="2000" dirty="0" smtClean="0">
                <a:solidFill>
                  <a:schemeClr val="tx1"/>
                </a:solidFill>
                <a:latin typeface="Arial" pitchFamily="34" charset="0"/>
                <a:cs typeface="Arial" pitchFamily="34" charset="0"/>
              </a:rPr>
              <a:t>e) Srela sam brata od Marka.     _______________________________</a:t>
            </a:r>
          </a:p>
          <a:p>
            <a:pPr>
              <a:lnSpc>
                <a:spcPct val="250000"/>
              </a:lnSpc>
              <a:buNone/>
            </a:pPr>
            <a:r>
              <a:rPr lang="hr-HR" sz="2000" dirty="0" smtClean="0">
                <a:solidFill>
                  <a:schemeClr val="tx1"/>
                </a:solidFill>
                <a:latin typeface="Arial" pitchFamily="34" charset="0"/>
                <a:cs typeface="Arial" pitchFamily="34" charset="0"/>
              </a:rPr>
              <a:t>f) Obriši ruke s krpom.                _______________________________</a:t>
            </a:r>
          </a:p>
          <a:p>
            <a:pPr>
              <a:buNone/>
            </a:pPr>
            <a:endParaRPr lang="hr-HR" sz="2000" dirty="0">
              <a:solidFill>
                <a:schemeClr val="tx1"/>
              </a:solidFill>
              <a:latin typeface="Arial" pitchFamily="34" charset="0"/>
              <a:cs typeface="Arial" pitchFamily="34" charset="0"/>
            </a:endParaRPr>
          </a:p>
        </p:txBody>
      </p:sp>
      <p:sp>
        <p:nvSpPr>
          <p:cNvPr id="4" name="Pravokutnik 3"/>
          <p:cNvSpPr/>
          <p:nvPr/>
        </p:nvSpPr>
        <p:spPr>
          <a:xfrm>
            <a:off x="4714876" y="1124744"/>
            <a:ext cx="2565126"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Jesi li bio u trgovini? </a:t>
            </a:r>
            <a:endParaRPr lang="hr-HR" sz="2000" dirty="0">
              <a:solidFill>
                <a:srgbClr val="0070C0"/>
              </a:solidFill>
            </a:endParaRPr>
          </a:p>
        </p:txBody>
      </p:sp>
      <p:sp>
        <p:nvSpPr>
          <p:cNvPr id="5" name="Pravokutnik 4"/>
          <p:cNvSpPr/>
          <p:nvPr/>
        </p:nvSpPr>
        <p:spPr>
          <a:xfrm>
            <a:off x="4572000" y="1874464"/>
            <a:ext cx="3147015"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Ne znam što se dogodilo. </a:t>
            </a:r>
            <a:endParaRPr lang="hr-HR" sz="2000" dirty="0">
              <a:solidFill>
                <a:srgbClr val="0070C0"/>
              </a:solidFill>
            </a:endParaRPr>
          </a:p>
        </p:txBody>
      </p:sp>
      <p:sp>
        <p:nvSpPr>
          <p:cNvPr id="6" name="Pravokutnik 5"/>
          <p:cNvSpPr/>
          <p:nvPr/>
        </p:nvSpPr>
        <p:spPr>
          <a:xfrm>
            <a:off x="4499992" y="2780928"/>
            <a:ext cx="3600970" cy="400110"/>
          </a:xfrm>
          <a:prstGeom prst="rect">
            <a:avLst/>
          </a:prstGeom>
        </p:spPr>
        <p:txBody>
          <a:bodyPr wrap="square">
            <a:spAutoFit/>
          </a:bodyPr>
          <a:lstStyle/>
          <a:p>
            <a:r>
              <a:rPr lang="hr-HR" sz="2000" dirty="0" smtClean="0">
                <a:solidFill>
                  <a:srgbClr val="0070C0"/>
                </a:solidFill>
                <a:latin typeface="Arial" pitchFamily="34" charset="0"/>
                <a:ea typeface="Times New Roman" pitchFamily="18" charset="0"/>
                <a:cs typeface="Arial" pitchFamily="34" charset="0"/>
              </a:rPr>
              <a:t>Odveo je baku (k) liječniku. </a:t>
            </a:r>
            <a:endParaRPr lang="hr-HR" sz="2000" dirty="0">
              <a:solidFill>
                <a:srgbClr val="0070C0"/>
              </a:solidFill>
            </a:endParaRPr>
          </a:p>
        </p:txBody>
      </p:sp>
      <p:sp>
        <p:nvSpPr>
          <p:cNvPr id="7" name="Pravokutnik 6"/>
          <p:cNvSpPr/>
          <p:nvPr/>
        </p:nvSpPr>
        <p:spPr>
          <a:xfrm>
            <a:off x="4786314" y="3573016"/>
            <a:ext cx="2603598" cy="461665"/>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Uh</a:t>
            </a:r>
            <a:r>
              <a:rPr lang="hr-HR" sz="2400" b="1" dirty="0" smtClean="0">
                <a:solidFill>
                  <a:srgbClr val="FF0000"/>
                </a:solidFill>
                <a:latin typeface="Arial" pitchFamily="34" charset="0"/>
                <a:ea typeface="Times New Roman" pitchFamily="18" charset="0"/>
                <a:cs typeface="Arial" pitchFamily="34" charset="0"/>
              </a:rPr>
              <a:t>, </a:t>
            </a:r>
            <a:r>
              <a:rPr lang="hr-HR" sz="2000" dirty="0" smtClean="0">
                <a:solidFill>
                  <a:srgbClr val="0070C0"/>
                </a:solidFill>
                <a:latin typeface="Arial" pitchFamily="34" charset="0"/>
                <a:ea typeface="Times New Roman" pitchFamily="18" charset="0"/>
                <a:cs typeface="Arial" pitchFamily="34" charset="0"/>
              </a:rPr>
              <a:t>što je ovo teško. </a:t>
            </a:r>
            <a:endParaRPr lang="hr-HR" sz="2000" dirty="0">
              <a:solidFill>
                <a:srgbClr val="0070C0"/>
              </a:solidFill>
            </a:endParaRPr>
          </a:p>
        </p:txBody>
      </p:sp>
      <p:sp>
        <p:nvSpPr>
          <p:cNvPr id="8" name="Pravokutnik 7"/>
          <p:cNvSpPr/>
          <p:nvPr/>
        </p:nvSpPr>
        <p:spPr>
          <a:xfrm>
            <a:off x="3643306" y="5929330"/>
            <a:ext cx="325730" cy="400110"/>
          </a:xfrm>
          <a:prstGeom prst="rect">
            <a:avLst/>
          </a:prstGeom>
        </p:spPr>
        <p:txBody>
          <a:bodyPr wrap="none">
            <a:spAutoFit/>
          </a:bodyPr>
          <a:lstStyle/>
          <a:p>
            <a:r>
              <a:rPr lang="hr-HR" sz="2000" dirty="0" smtClean="0">
                <a:solidFill>
                  <a:schemeClr val="accent1">
                    <a:lumMod val="75000"/>
                  </a:schemeClr>
                </a:solidFill>
                <a:latin typeface="Arial" pitchFamily="34" charset="0"/>
                <a:ea typeface="Times New Roman" pitchFamily="18" charset="0"/>
                <a:cs typeface="Arial" pitchFamily="34" charset="0"/>
              </a:rPr>
              <a:t>. </a:t>
            </a:r>
            <a:endParaRPr lang="hr-HR" sz="2000" dirty="0">
              <a:solidFill>
                <a:schemeClr val="accent1">
                  <a:lumMod val="75000"/>
                </a:schemeClr>
              </a:solidFill>
            </a:endParaRPr>
          </a:p>
        </p:txBody>
      </p:sp>
      <p:sp>
        <p:nvSpPr>
          <p:cNvPr id="9" name="Pravokutnik 8"/>
          <p:cNvSpPr/>
          <p:nvPr/>
        </p:nvSpPr>
        <p:spPr>
          <a:xfrm>
            <a:off x="4572000" y="4519380"/>
            <a:ext cx="3187091"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Srela sam Markova brata. </a:t>
            </a:r>
            <a:endParaRPr lang="hr-HR" sz="2000" dirty="0">
              <a:solidFill>
                <a:srgbClr val="0070C0"/>
              </a:solidFill>
            </a:endParaRPr>
          </a:p>
        </p:txBody>
      </p:sp>
      <p:sp>
        <p:nvSpPr>
          <p:cNvPr id="10" name="Pravokutnik 9"/>
          <p:cNvSpPr/>
          <p:nvPr/>
        </p:nvSpPr>
        <p:spPr>
          <a:xfrm>
            <a:off x="4929190" y="5405154"/>
            <a:ext cx="2347117" cy="400110"/>
          </a:xfrm>
          <a:prstGeom prst="rect">
            <a:avLst/>
          </a:prstGeom>
        </p:spPr>
        <p:txBody>
          <a:bodyPr wrap="none">
            <a:spAutoFit/>
          </a:bodyPr>
          <a:lstStyle/>
          <a:p>
            <a:r>
              <a:rPr lang="hr-HR" sz="2000" dirty="0" smtClean="0">
                <a:solidFill>
                  <a:srgbClr val="0070C0"/>
                </a:solidFill>
                <a:latin typeface="Arial" pitchFamily="34" charset="0"/>
                <a:ea typeface="Times New Roman" pitchFamily="18" charset="0"/>
                <a:cs typeface="Arial" pitchFamily="34" charset="0"/>
              </a:rPr>
              <a:t>Obriši ruke krpom. </a:t>
            </a:r>
            <a:endParaRPr lang="hr-HR"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407179" y="374647"/>
            <a:ext cx="7472386" cy="5768997"/>
          </a:xfrm>
        </p:spPr>
        <p:txBody>
          <a:bodyPr>
            <a:normAutofit/>
          </a:bodyPr>
          <a:lstStyle/>
          <a:p>
            <a:pPr>
              <a:lnSpc>
                <a:spcPct val="100000"/>
              </a:lnSpc>
              <a:buNone/>
            </a:pPr>
            <a:r>
              <a:rPr lang="hr-HR" b="1" dirty="0" smtClean="0">
                <a:solidFill>
                  <a:schemeClr val="tx1"/>
                </a:solidFill>
                <a:latin typeface="Arial" pitchFamily="34" charset="0"/>
                <a:cs typeface="Arial" pitchFamily="34" charset="0"/>
              </a:rPr>
              <a:t>Zaokruži odgovarajući prijedlog.</a:t>
            </a:r>
          </a:p>
          <a:p>
            <a:pPr>
              <a:lnSpc>
                <a:spcPct val="100000"/>
              </a:lnSpc>
              <a:buNone/>
            </a:pPr>
            <a:endParaRPr lang="hr-HR" sz="800" b="1" dirty="0" smtClean="0">
              <a:solidFill>
                <a:schemeClr val="tx1"/>
              </a:solidFill>
              <a:latin typeface="Arial" pitchFamily="34" charset="0"/>
              <a:cs typeface="Arial" pitchFamily="34" charset="0"/>
            </a:endParaRPr>
          </a:p>
          <a:p>
            <a:pPr>
              <a:buNone/>
            </a:pPr>
            <a:r>
              <a:rPr lang="hr-HR" dirty="0" smtClean="0">
                <a:solidFill>
                  <a:schemeClr val="tx1"/>
                </a:solidFill>
                <a:latin typeface="Arial" pitchFamily="34" charset="0"/>
                <a:cs typeface="Arial" pitchFamily="34" charset="0"/>
              </a:rPr>
              <a:t>a)</a:t>
            </a:r>
            <a:r>
              <a:rPr lang="hr-HR" b="1" dirty="0" smtClean="0">
                <a:solidFill>
                  <a:schemeClr val="tx1"/>
                </a:solidFill>
                <a:latin typeface="Arial" pitchFamily="34" charset="0"/>
                <a:cs typeface="Arial" pitchFamily="34" charset="0"/>
              </a:rPr>
              <a:t> Kroz</a:t>
            </a:r>
            <a:r>
              <a:rPr lang="hr-HR" dirty="0" smtClean="0">
                <a:solidFill>
                  <a:schemeClr val="tx1"/>
                </a:solidFill>
                <a:latin typeface="Arial" pitchFamily="34" charset="0"/>
                <a:cs typeface="Arial" pitchFamily="34" charset="0"/>
              </a:rPr>
              <a:t> / </a:t>
            </a:r>
            <a:r>
              <a:rPr lang="hr-HR" b="1" dirty="0" smtClean="0">
                <a:solidFill>
                  <a:schemeClr val="tx1"/>
                </a:solidFill>
                <a:latin typeface="Arial" pitchFamily="34" charset="0"/>
                <a:cs typeface="Arial" pitchFamily="34" charset="0"/>
              </a:rPr>
              <a:t>za</a:t>
            </a:r>
            <a:r>
              <a:rPr lang="hr-HR" dirty="0" smtClean="0">
                <a:solidFill>
                  <a:schemeClr val="tx1"/>
                </a:solidFill>
                <a:latin typeface="Arial" pitchFamily="34" charset="0"/>
                <a:cs typeface="Arial" pitchFamily="34" charset="0"/>
              </a:rPr>
              <a:t>  to  vrijeme  mi  smo  završili  natjecanje.</a:t>
            </a:r>
          </a:p>
          <a:p>
            <a:pPr>
              <a:lnSpc>
                <a:spcPct val="150000"/>
              </a:lnSpc>
              <a:buNone/>
            </a:pPr>
            <a:r>
              <a:rPr lang="hr-HR" dirty="0" smtClean="0">
                <a:solidFill>
                  <a:schemeClr val="tx1"/>
                </a:solidFill>
                <a:latin typeface="Arial" pitchFamily="34" charset="0"/>
                <a:cs typeface="Arial" pitchFamily="34" charset="0"/>
              </a:rPr>
              <a:t>b) Vidimo se </a:t>
            </a:r>
            <a:r>
              <a:rPr lang="hr-HR" b="1" dirty="0" smtClean="0">
                <a:solidFill>
                  <a:schemeClr val="tx1"/>
                </a:solidFill>
                <a:latin typeface="Arial" pitchFamily="34" charset="0"/>
                <a:cs typeface="Arial" pitchFamily="34" charset="0"/>
              </a:rPr>
              <a:t>kroz</a:t>
            </a:r>
            <a:r>
              <a:rPr lang="hr-HR" dirty="0" smtClean="0">
                <a:solidFill>
                  <a:schemeClr val="tx1"/>
                </a:solidFill>
                <a:latin typeface="Arial" pitchFamily="34" charset="0"/>
                <a:cs typeface="Arial" pitchFamily="34" charset="0"/>
              </a:rPr>
              <a:t> / </a:t>
            </a:r>
            <a:r>
              <a:rPr lang="hr-HR" b="1" dirty="0" smtClean="0">
                <a:solidFill>
                  <a:schemeClr val="tx1"/>
                </a:solidFill>
                <a:latin typeface="Arial" pitchFamily="34" charset="0"/>
                <a:cs typeface="Arial" pitchFamily="34" charset="0"/>
              </a:rPr>
              <a:t>za</a:t>
            </a:r>
            <a:r>
              <a:rPr lang="hr-HR" dirty="0" smtClean="0">
                <a:solidFill>
                  <a:schemeClr val="tx1"/>
                </a:solidFill>
                <a:latin typeface="Arial" pitchFamily="34" charset="0"/>
                <a:cs typeface="Arial" pitchFamily="34" charset="0"/>
              </a:rPr>
              <a:t> dva sata.</a:t>
            </a:r>
          </a:p>
          <a:p>
            <a:pPr>
              <a:lnSpc>
                <a:spcPct val="150000"/>
              </a:lnSpc>
              <a:buNone/>
            </a:pPr>
            <a:r>
              <a:rPr lang="hr-HR" dirty="0" smtClean="0">
                <a:solidFill>
                  <a:schemeClr val="tx1"/>
                </a:solidFill>
                <a:latin typeface="Arial" pitchFamily="34" charset="0"/>
                <a:cs typeface="Arial" pitchFamily="34" charset="0"/>
              </a:rPr>
              <a:t>c) Idemo na more </a:t>
            </a:r>
            <a:r>
              <a:rPr lang="hr-HR" b="1" dirty="0" smtClean="0">
                <a:solidFill>
                  <a:schemeClr val="tx1"/>
                </a:solidFill>
                <a:latin typeface="Arial" pitchFamily="34" charset="0"/>
                <a:cs typeface="Arial" pitchFamily="34" charset="0"/>
              </a:rPr>
              <a:t>kroz</a:t>
            </a:r>
            <a:r>
              <a:rPr lang="hr-HR" dirty="0" smtClean="0">
                <a:solidFill>
                  <a:schemeClr val="tx1"/>
                </a:solidFill>
                <a:latin typeface="Arial" pitchFamily="34" charset="0"/>
                <a:cs typeface="Arial" pitchFamily="34" charset="0"/>
              </a:rPr>
              <a:t> / </a:t>
            </a:r>
            <a:r>
              <a:rPr lang="hr-HR" b="1" dirty="0" smtClean="0">
                <a:solidFill>
                  <a:schemeClr val="tx1"/>
                </a:solidFill>
                <a:latin typeface="Arial" pitchFamily="34" charset="0"/>
                <a:cs typeface="Arial" pitchFamily="34" charset="0"/>
              </a:rPr>
              <a:t>za</a:t>
            </a:r>
            <a:r>
              <a:rPr lang="hr-HR" dirty="0" smtClean="0">
                <a:solidFill>
                  <a:schemeClr val="tx1"/>
                </a:solidFill>
                <a:latin typeface="Arial" pitchFamily="34" charset="0"/>
                <a:cs typeface="Arial" pitchFamily="34" charset="0"/>
              </a:rPr>
              <a:t> dva tjedna.</a:t>
            </a:r>
          </a:p>
          <a:p>
            <a:pPr>
              <a:lnSpc>
                <a:spcPct val="150000"/>
              </a:lnSpc>
              <a:buNone/>
            </a:pPr>
            <a:r>
              <a:rPr lang="hr-HR" dirty="0" smtClean="0">
                <a:solidFill>
                  <a:schemeClr val="tx1"/>
                </a:solidFill>
                <a:latin typeface="Arial" pitchFamily="34" charset="0"/>
                <a:cs typeface="Arial" pitchFamily="34" charset="0"/>
              </a:rPr>
              <a:t>d) Ne idem u školu </a:t>
            </a:r>
            <a:r>
              <a:rPr lang="hr-HR" b="1" dirty="0" smtClean="0">
                <a:solidFill>
                  <a:schemeClr val="tx1"/>
                </a:solidFill>
                <a:latin typeface="Arial" pitchFamily="34" charset="0"/>
                <a:cs typeface="Arial" pitchFamily="34" charset="0"/>
              </a:rPr>
              <a:t>radi</a:t>
            </a:r>
            <a:r>
              <a:rPr lang="hr-HR" dirty="0" smtClean="0">
                <a:solidFill>
                  <a:schemeClr val="tx1"/>
                </a:solidFill>
                <a:latin typeface="Arial" pitchFamily="34" charset="0"/>
                <a:cs typeface="Arial" pitchFamily="34" charset="0"/>
              </a:rPr>
              <a:t> / </a:t>
            </a:r>
            <a:r>
              <a:rPr lang="hr-HR" b="1" dirty="0" smtClean="0">
                <a:solidFill>
                  <a:schemeClr val="tx1"/>
                </a:solidFill>
                <a:latin typeface="Arial" pitchFamily="34" charset="0"/>
                <a:cs typeface="Arial" pitchFamily="34" charset="0"/>
              </a:rPr>
              <a:t>zbog</a:t>
            </a:r>
            <a:r>
              <a:rPr lang="hr-HR" dirty="0" smtClean="0">
                <a:solidFill>
                  <a:schemeClr val="tx1"/>
                </a:solidFill>
                <a:latin typeface="Arial" pitchFamily="34" charset="0"/>
                <a:cs typeface="Arial" pitchFamily="34" charset="0"/>
              </a:rPr>
              <a:t> bolesti.</a:t>
            </a:r>
          </a:p>
          <a:p>
            <a:pPr>
              <a:lnSpc>
                <a:spcPct val="150000"/>
              </a:lnSpc>
              <a:buNone/>
            </a:pPr>
            <a:r>
              <a:rPr lang="hr-HR" dirty="0" smtClean="0">
                <a:solidFill>
                  <a:schemeClr val="tx1"/>
                </a:solidFill>
                <a:latin typeface="Arial" pitchFamily="34" charset="0"/>
                <a:cs typeface="Arial" pitchFamily="34" charset="0"/>
              </a:rPr>
              <a:t>e) Idem u školu </a:t>
            </a:r>
            <a:r>
              <a:rPr lang="hr-HR" b="1" dirty="0" smtClean="0">
                <a:solidFill>
                  <a:schemeClr val="tx1"/>
                </a:solidFill>
                <a:latin typeface="Arial" pitchFamily="34" charset="0"/>
                <a:cs typeface="Arial" pitchFamily="34" charset="0"/>
              </a:rPr>
              <a:t>radi</a:t>
            </a:r>
            <a:r>
              <a:rPr lang="hr-HR" dirty="0" smtClean="0">
                <a:solidFill>
                  <a:schemeClr val="tx1"/>
                </a:solidFill>
                <a:latin typeface="Arial" pitchFamily="34" charset="0"/>
                <a:cs typeface="Arial" pitchFamily="34" charset="0"/>
              </a:rPr>
              <a:t> / </a:t>
            </a:r>
            <a:r>
              <a:rPr lang="hr-HR" b="1" dirty="0" smtClean="0">
                <a:solidFill>
                  <a:schemeClr val="tx1"/>
                </a:solidFill>
                <a:latin typeface="Arial" pitchFamily="34" charset="0"/>
                <a:cs typeface="Arial" pitchFamily="34" charset="0"/>
              </a:rPr>
              <a:t>zbog</a:t>
            </a:r>
            <a:r>
              <a:rPr lang="hr-HR" dirty="0" smtClean="0">
                <a:solidFill>
                  <a:schemeClr val="tx1"/>
                </a:solidFill>
                <a:latin typeface="Arial" pitchFamily="34" charset="0"/>
                <a:cs typeface="Arial" pitchFamily="34" charset="0"/>
              </a:rPr>
              <a:t> učenja.</a:t>
            </a:r>
          </a:p>
          <a:p>
            <a:pPr>
              <a:lnSpc>
                <a:spcPct val="150000"/>
              </a:lnSpc>
              <a:buNone/>
            </a:pPr>
            <a:r>
              <a:rPr lang="hr-HR" dirty="0" smtClean="0">
                <a:solidFill>
                  <a:schemeClr val="tx1"/>
                </a:solidFill>
                <a:latin typeface="Arial" pitchFamily="34" charset="0"/>
                <a:cs typeface="Arial" pitchFamily="34" charset="0"/>
              </a:rPr>
              <a:t>f) Volim ići s prijateljima u kino </a:t>
            </a:r>
            <a:r>
              <a:rPr lang="hr-HR" b="1" dirty="0" smtClean="0">
                <a:solidFill>
                  <a:schemeClr val="tx1"/>
                </a:solidFill>
                <a:latin typeface="Arial" pitchFamily="34" charset="0"/>
                <a:cs typeface="Arial" pitchFamily="34" charset="0"/>
              </a:rPr>
              <a:t>radi</a:t>
            </a:r>
            <a:r>
              <a:rPr lang="hr-HR" dirty="0" smtClean="0">
                <a:solidFill>
                  <a:schemeClr val="tx1"/>
                </a:solidFill>
                <a:latin typeface="Arial" pitchFamily="34" charset="0"/>
                <a:cs typeface="Arial" pitchFamily="34" charset="0"/>
              </a:rPr>
              <a:t> / </a:t>
            </a:r>
            <a:r>
              <a:rPr lang="hr-HR" b="1" dirty="0" smtClean="0">
                <a:solidFill>
                  <a:schemeClr val="tx1"/>
                </a:solidFill>
                <a:latin typeface="Arial" pitchFamily="34" charset="0"/>
                <a:cs typeface="Arial" pitchFamily="34" charset="0"/>
              </a:rPr>
              <a:t>zbog</a:t>
            </a:r>
            <a:r>
              <a:rPr lang="hr-HR" dirty="0" smtClean="0">
                <a:solidFill>
                  <a:schemeClr val="tx1"/>
                </a:solidFill>
                <a:latin typeface="Arial" pitchFamily="34" charset="0"/>
                <a:cs typeface="Arial" pitchFamily="34" charset="0"/>
              </a:rPr>
              <a:t> dobre zabave.</a:t>
            </a:r>
          </a:p>
          <a:p>
            <a:pPr marL="34290" indent="0">
              <a:lnSpc>
                <a:spcPct val="150000"/>
              </a:lnSpc>
              <a:buNone/>
            </a:pPr>
            <a:r>
              <a:rPr lang="pl-PL" dirty="0" smtClean="0">
                <a:solidFill>
                  <a:schemeClr val="tx1"/>
                </a:solidFill>
                <a:latin typeface="Arial" pitchFamily="34" charset="0"/>
                <a:cs typeface="Arial" pitchFamily="34" charset="0"/>
              </a:rPr>
              <a:t>g) Djed </a:t>
            </a:r>
            <a:r>
              <a:rPr lang="pl-PL" dirty="0">
                <a:solidFill>
                  <a:schemeClr val="tx1"/>
                </a:solidFill>
                <a:latin typeface="Arial" pitchFamily="34" charset="0"/>
                <a:cs typeface="Arial" pitchFamily="34" charset="0"/>
              </a:rPr>
              <a:t>mi je napravio frulu </a:t>
            </a:r>
            <a:r>
              <a:rPr lang="pl-PL" b="1" dirty="0">
                <a:solidFill>
                  <a:schemeClr val="tx1"/>
                </a:solidFill>
                <a:latin typeface="Arial" pitchFamily="34" charset="0"/>
                <a:cs typeface="Arial" pitchFamily="34" charset="0"/>
              </a:rPr>
              <a:t>iz</a:t>
            </a:r>
            <a:r>
              <a:rPr lang="pl-PL" dirty="0">
                <a:solidFill>
                  <a:schemeClr val="tx1"/>
                </a:solidFill>
                <a:latin typeface="Arial" pitchFamily="34" charset="0"/>
                <a:cs typeface="Arial" pitchFamily="34" charset="0"/>
              </a:rPr>
              <a:t> / </a:t>
            </a:r>
            <a:r>
              <a:rPr lang="pl-PL" b="1" dirty="0">
                <a:solidFill>
                  <a:schemeClr val="tx1"/>
                </a:solidFill>
                <a:latin typeface="Arial" pitchFamily="34" charset="0"/>
                <a:cs typeface="Arial" pitchFamily="34" charset="0"/>
              </a:rPr>
              <a:t>od</a:t>
            </a:r>
            <a:r>
              <a:rPr lang="pl-PL" dirty="0">
                <a:solidFill>
                  <a:schemeClr val="tx1"/>
                </a:solidFill>
                <a:latin typeface="Arial" pitchFamily="34" charset="0"/>
                <a:cs typeface="Arial" pitchFamily="34" charset="0"/>
              </a:rPr>
              <a:t> trske</a:t>
            </a:r>
            <a:r>
              <a:rPr lang="pl-PL" dirty="0" smtClean="0">
                <a:solidFill>
                  <a:schemeClr val="tx1"/>
                </a:solidFill>
                <a:latin typeface="Arial" pitchFamily="34" charset="0"/>
                <a:cs typeface="Arial" pitchFamily="34" charset="0"/>
              </a:rPr>
              <a:t>.</a:t>
            </a:r>
          </a:p>
          <a:p>
            <a:pPr marL="34290" indent="0">
              <a:lnSpc>
                <a:spcPct val="150000"/>
              </a:lnSpc>
              <a:buNone/>
            </a:pPr>
            <a:r>
              <a:rPr lang="pl-PL" dirty="0" smtClean="0">
                <a:solidFill>
                  <a:schemeClr val="tx1"/>
                </a:solidFill>
                <a:latin typeface="Arial" pitchFamily="34" charset="0"/>
                <a:cs typeface="Arial" pitchFamily="34" charset="0"/>
              </a:rPr>
              <a:t>h) Vidimo </a:t>
            </a:r>
            <a:r>
              <a:rPr lang="pl-PL" dirty="0">
                <a:solidFill>
                  <a:schemeClr val="tx1"/>
                </a:solidFill>
                <a:latin typeface="Arial" pitchFamily="34" charset="0"/>
                <a:cs typeface="Arial" pitchFamily="34" charset="0"/>
              </a:rPr>
              <a:t>se </a:t>
            </a:r>
            <a:r>
              <a:rPr lang="pl-PL" b="1" dirty="0">
                <a:solidFill>
                  <a:schemeClr val="tx1"/>
                </a:solidFill>
                <a:latin typeface="Arial" pitchFamily="34" charset="0"/>
                <a:cs typeface="Arial" pitchFamily="34" charset="0"/>
              </a:rPr>
              <a:t>iza</a:t>
            </a:r>
            <a:r>
              <a:rPr lang="pl-PL" dirty="0">
                <a:solidFill>
                  <a:schemeClr val="tx1"/>
                </a:solidFill>
                <a:latin typeface="Arial" pitchFamily="34" charset="0"/>
                <a:cs typeface="Arial" pitchFamily="34" charset="0"/>
              </a:rPr>
              <a:t> / </a:t>
            </a:r>
            <a:r>
              <a:rPr lang="pl-PL" b="1" dirty="0">
                <a:solidFill>
                  <a:schemeClr val="tx1"/>
                </a:solidFill>
                <a:latin typeface="Arial" pitchFamily="34" charset="0"/>
                <a:cs typeface="Arial" pitchFamily="34" charset="0"/>
              </a:rPr>
              <a:t>poslije</a:t>
            </a:r>
            <a:r>
              <a:rPr lang="pl-PL" dirty="0">
                <a:solidFill>
                  <a:schemeClr val="tx1"/>
                </a:solidFill>
                <a:latin typeface="Arial" pitchFamily="34" charset="0"/>
                <a:cs typeface="Arial" pitchFamily="34" charset="0"/>
              </a:rPr>
              <a:t> predstave</a:t>
            </a:r>
            <a:r>
              <a:rPr lang="pl-PL" dirty="0" smtClean="0">
                <a:solidFill>
                  <a:schemeClr val="tx1"/>
                </a:solidFill>
                <a:latin typeface="Arial" pitchFamily="34" charset="0"/>
                <a:cs typeface="Arial" pitchFamily="34" charset="0"/>
              </a:rPr>
              <a:t>.</a:t>
            </a:r>
          </a:p>
          <a:p>
            <a:pPr marL="34290" indent="0">
              <a:lnSpc>
                <a:spcPct val="150000"/>
              </a:lnSpc>
              <a:buNone/>
            </a:pPr>
            <a:r>
              <a:rPr lang="pl-PL" dirty="0" smtClean="0">
                <a:solidFill>
                  <a:schemeClr val="tx1"/>
                </a:solidFill>
                <a:latin typeface="Arial" pitchFamily="34" charset="0"/>
                <a:cs typeface="Arial" pitchFamily="34" charset="0"/>
              </a:rPr>
              <a:t>i) </a:t>
            </a:r>
            <a:r>
              <a:rPr lang="hr-HR" dirty="0">
                <a:solidFill>
                  <a:schemeClr val="tx1"/>
                </a:solidFill>
                <a:latin typeface="Arial" pitchFamily="34" charset="0"/>
                <a:cs typeface="Arial" pitchFamily="34" charset="0"/>
              </a:rPr>
              <a:t>Brzim vlakom otputovao je </a:t>
            </a:r>
            <a:r>
              <a:rPr lang="hr-HR" b="1" dirty="0">
                <a:solidFill>
                  <a:schemeClr val="tx1"/>
                </a:solidFill>
                <a:latin typeface="Arial" pitchFamily="34" charset="0"/>
                <a:cs typeface="Arial" pitchFamily="34" charset="0"/>
              </a:rPr>
              <a:t>za</a:t>
            </a:r>
            <a:r>
              <a:rPr lang="hr-HR" dirty="0">
                <a:solidFill>
                  <a:schemeClr val="tx1"/>
                </a:solidFill>
                <a:latin typeface="Arial" pitchFamily="34" charset="0"/>
                <a:cs typeface="Arial" pitchFamily="34" charset="0"/>
              </a:rPr>
              <a:t> / </a:t>
            </a:r>
            <a:r>
              <a:rPr lang="hr-HR" b="1" dirty="0">
                <a:solidFill>
                  <a:schemeClr val="tx1"/>
                </a:solidFill>
                <a:latin typeface="Arial" pitchFamily="34" charset="0"/>
                <a:cs typeface="Arial" pitchFamily="34" charset="0"/>
              </a:rPr>
              <a:t>u</a:t>
            </a:r>
            <a:r>
              <a:rPr lang="hr-HR" dirty="0">
                <a:solidFill>
                  <a:schemeClr val="tx1"/>
                </a:solidFill>
                <a:latin typeface="Arial" pitchFamily="34" charset="0"/>
                <a:cs typeface="Arial" pitchFamily="34" charset="0"/>
              </a:rPr>
              <a:t>  Split.</a:t>
            </a:r>
          </a:p>
          <a:p>
            <a:pPr marL="34290" indent="0">
              <a:lnSpc>
                <a:spcPct val="150000"/>
              </a:lnSpc>
              <a:buNone/>
            </a:pPr>
            <a:endParaRPr lang="pl-PL" dirty="0">
              <a:solidFill>
                <a:schemeClr val="tx1"/>
              </a:solidFill>
              <a:latin typeface="Arial" pitchFamily="34" charset="0"/>
              <a:cs typeface="Arial" pitchFamily="34" charset="0"/>
            </a:endParaRPr>
          </a:p>
          <a:p>
            <a:pPr marL="34290" indent="0">
              <a:lnSpc>
                <a:spcPct val="150000"/>
              </a:lnSpc>
              <a:buNone/>
            </a:pPr>
            <a:endParaRPr lang="pl-PL" dirty="0">
              <a:solidFill>
                <a:schemeClr val="tx1"/>
              </a:solidFill>
              <a:latin typeface="Arial" pitchFamily="34" charset="0"/>
              <a:cs typeface="Arial" pitchFamily="34" charset="0"/>
            </a:endParaRPr>
          </a:p>
          <a:p>
            <a:pPr>
              <a:lnSpc>
                <a:spcPct val="150000"/>
              </a:lnSpc>
            </a:pPr>
            <a:endParaRPr lang="hr-HR" dirty="0">
              <a:solidFill>
                <a:schemeClr val="tx1"/>
              </a:solidFill>
              <a:latin typeface="Arial" pitchFamily="34" charset="0"/>
              <a:cs typeface="Arial" pitchFamily="34" charset="0"/>
            </a:endParaRPr>
          </a:p>
        </p:txBody>
      </p:sp>
      <p:sp>
        <p:nvSpPr>
          <p:cNvPr id="4" name="Elipsa 3"/>
          <p:cNvSpPr/>
          <p:nvPr/>
        </p:nvSpPr>
        <p:spPr>
          <a:xfrm>
            <a:off x="1475656" y="980728"/>
            <a:ext cx="576064" cy="504056"/>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5" name="Elipsa 4"/>
          <p:cNvSpPr/>
          <p:nvPr/>
        </p:nvSpPr>
        <p:spPr>
          <a:xfrm>
            <a:off x="2627784" y="1511571"/>
            <a:ext cx="566944" cy="495506"/>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6" name="Elipsa 5"/>
          <p:cNvSpPr/>
          <p:nvPr/>
        </p:nvSpPr>
        <p:spPr>
          <a:xfrm>
            <a:off x="3142100" y="2078709"/>
            <a:ext cx="573784" cy="501776"/>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7" name="Elipsa 6"/>
          <p:cNvSpPr/>
          <p:nvPr/>
        </p:nvSpPr>
        <p:spPr>
          <a:xfrm>
            <a:off x="3280416" y="2708920"/>
            <a:ext cx="845681" cy="459780"/>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8" name="Elipsa 7"/>
          <p:cNvSpPr/>
          <p:nvPr/>
        </p:nvSpPr>
        <p:spPr>
          <a:xfrm>
            <a:off x="2231740" y="3284984"/>
            <a:ext cx="684076" cy="432048"/>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9" name="Elipsa 8"/>
          <p:cNvSpPr/>
          <p:nvPr/>
        </p:nvSpPr>
        <p:spPr>
          <a:xfrm>
            <a:off x="3923928" y="3892750"/>
            <a:ext cx="648072" cy="400346"/>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10" name="Elipsa 9"/>
          <p:cNvSpPr/>
          <p:nvPr/>
        </p:nvSpPr>
        <p:spPr>
          <a:xfrm>
            <a:off x="3951637" y="4472680"/>
            <a:ext cx="495672" cy="463970"/>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11" name="Elipsa 10"/>
          <p:cNvSpPr/>
          <p:nvPr/>
        </p:nvSpPr>
        <p:spPr>
          <a:xfrm>
            <a:off x="2466108" y="5064637"/>
            <a:ext cx="1025772" cy="400346"/>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
        <p:nvSpPr>
          <p:cNvPr id="12" name="Elipsa 11"/>
          <p:cNvSpPr/>
          <p:nvPr/>
        </p:nvSpPr>
        <p:spPr>
          <a:xfrm>
            <a:off x="4126097" y="5628688"/>
            <a:ext cx="495672" cy="463970"/>
          </a:xfrm>
          <a:prstGeom prst="ellipse">
            <a:avLst/>
          </a:prstGeom>
          <a:no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solidFill>
                <a:srgbClr val="C00000"/>
              </a:solidFill>
            </a:endParaRPr>
          </a:p>
        </p:txBody>
      </p:sp>
    </p:spTree>
    <p:extLst>
      <p:ext uri="{BB962C8B-B14F-4D97-AF65-F5344CB8AC3E}">
        <p14:creationId xmlns:p14="http://schemas.microsoft.com/office/powerpoint/2010/main" val="229875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360000" y="360000"/>
            <a:ext cx="8176422"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Dopuni rečenice.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hr-HR" sz="1000" b="0" i="0" u="none" strike="noStrike" cap="none" normalizeH="0" baseline="0" dirty="0" smtClean="0">
              <a:ln>
                <a:noFill/>
              </a:ln>
              <a:solidFill>
                <a:schemeClr val="tx1"/>
              </a:solidFill>
              <a:effectLst/>
              <a:latin typeface="Arial" pitchFamily="34" charset="0"/>
              <a:cs typeface="Arial" pitchFamily="34" charset="0"/>
            </a:endParaRPr>
          </a:p>
          <a:p>
            <a:pPr marL="457200" indent="-457200" defTabSz="914400" eaLnBrk="0" fontAlgn="base" hangingPunct="0">
              <a:lnSpc>
                <a:spcPct val="150000"/>
              </a:lnSpc>
              <a:spcBef>
                <a:spcPct val="0"/>
              </a:spcBef>
              <a:spcAft>
                <a:spcPct val="0"/>
              </a:spcAft>
              <a:buFont typeface="+mj-lt"/>
              <a:buAutoNum type="alphaLcParenR"/>
            </a:pPr>
            <a:r>
              <a:rPr lang="hr-HR" sz="2000" dirty="0" smtClean="0">
                <a:latin typeface="Arial" pitchFamily="34" charset="0"/>
                <a:ea typeface="Times New Roman" pitchFamily="18" charset="0"/>
                <a:cs typeface="Arial" pitchFamily="34" charset="0"/>
              </a:rPr>
              <a:t>______________ </a:t>
            </a:r>
            <a:r>
              <a:rPr lang="hr-HR" sz="2000" dirty="0">
                <a:latin typeface="Arial" pitchFamily="34" charset="0"/>
                <a:ea typeface="Times New Roman" pitchFamily="18" charset="0"/>
                <a:cs typeface="Arial" pitchFamily="34" charset="0"/>
              </a:rPr>
              <a:t>su samostalne riječi, stoga ih odjeljujemo </a:t>
            </a:r>
            <a:r>
              <a:rPr lang="hr-HR" sz="2000" dirty="0" smtClean="0">
                <a:latin typeface="Arial" pitchFamily="34" charset="0"/>
                <a:ea typeface="Times New Roman" pitchFamily="18" charset="0"/>
                <a:cs typeface="Arial" pitchFamily="34" charset="0"/>
              </a:rPr>
              <a:t>______________ </a:t>
            </a:r>
            <a:r>
              <a:rPr lang="hr-HR" sz="2000" dirty="0">
                <a:latin typeface="Arial" pitchFamily="34" charset="0"/>
                <a:ea typeface="Times New Roman" pitchFamily="18" charset="0"/>
                <a:cs typeface="Arial" pitchFamily="34" charset="0"/>
              </a:rPr>
              <a:t>ili </a:t>
            </a:r>
            <a:r>
              <a:rPr lang="hr-HR" sz="2000" dirty="0" smtClean="0">
                <a:latin typeface="Arial" pitchFamily="34" charset="0"/>
                <a:ea typeface="Times New Roman" pitchFamily="18" charset="0"/>
                <a:cs typeface="Arial" pitchFamily="34" charset="0"/>
              </a:rPr>
              <a:t>uskličnikom od ostalih riječi ili rečenice.</a:t>
            </a:r>
          </a:p>
          <a:p>
            <a:pPr marL="457200" indent="-457200" defTabSz="914400" eaLnBrk="0" fontAlgn="base" hangingPunct="0">
              <a:lnSpc>
                <a:spcPct val="150000"/>
              </a:lnSpc>
              <a:spcBef>
                <a:spcPct val="0"/>
              </a:spcBef>
              <a:spcAft>
                <a:spcPct val="0"/>
              </a:spcAft>
              <a:buFont typeface="+mj-lt"/>
              <a:buAutoNum type="alphaLcParenR"/>
            </a:pPr>
            <a:endParaRPr lang="hr-HR" sz="2000" dirty="0">
              <a:latin typeface="Arial" pitchFamily="34" charset="0"/>
              <a:ea typeface="Times New Roman" pitchFamily="18" charset="0"/>
              <a:cs typeface="Arial" pitchFamily="34" charset="0"/>
            </a:endParaRPr>
          </a:p>
          <a:p>
            <a:pPr marL="457200" marR="0" lvl="0" indent="-457200" algn="l" defTabSz="914400" rtl="0" eaLnBrk="0" fontAlgn="base" latinLnBrk="0" hangingPunct="0">
              <a:lnSpc>
                <a:spcPct val="150000"/>
              </a:lnSpc>
              <a:spcBef>
                <a:spcPct val="0"/>
              </a:spcBef>
              <a:spcAft>
                <a:spcPct val="0"/>
              </a:spcAft>
              <a:buClrTx/>
              <a:buSzTx/>
              <a:buFont typeface="+mj-lt"/>
              <a:buAutoNum type="alphaLcParenR"/>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Prilozi su nepromjenjive riječi koje prilažemo ______________ ,    a izriču različite okolnosti u kojima se događa radnja kao što su _____________, _____________ i _____________.</a:t>
            </a:r>
          </a:p>
          <a:p>
            <a:pPr marL="457200" marR="0" lvl="0" indent="-457200" algn="l" defTabSz="914400" rtl="0" eaLnBrk="0" fontAlgn="base" latinLnBrk="0" hangingPunct="0">
              <a:lnSpc>
                <a:spcPct val="150000"/>
              </a:lnSpc>
              <a:spcBef>
                <a:spcPct val="0"/>
              </a:spcBef>
              <a:spcAft>
                <a:spcPct val="0"/>
              </a:spcAft>
              <a:buClrTx/>
              <a:buSzTx/>
              <a:tabLst/>
            </a:pPr>
            <a:endParaRPr kumimoji="0" lang="hr-H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0" indent="-457200" algn="l" defTabSz="914400" rtl="0" eaLnBrk="0" fontAlgn="base" latinLnBrk="0" hangingPunct="0">
              <a:lnSpc>
                <a:spcPct val="150000"/>
              </a:lnSpc>
              <a:spcBef>
                <a:spcPct val="0"/>
              </a:spcBef>
              <a:spcAft>
                <a:spcPct val="0"/>
              </a:spcAft>
              <a:buClrTx/>
              <a:buSzTx/>
              <a:buAutoNum type="alphaLcParenR" startAt="2"/>
              <a:tabLst/>
            </a:pPr>
            <a:endParaRPr kumimoji="0" lang="hr-H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0" indent="-457200" algn="l" defTabSz="914400" rtl="0" eaLnBrk="0" fontAlgn="base" latinLnBrk="0" hangingPunct="0">
              <a:lnSpc>
                <a:spcPct val="150000"/>
              </a:lnSpc>
              <a:spcBef>
                <a:spcPct val="0"/>
              </a:spcBef>
              <a:spcAft>
                <a:spcPct val="0"/>
              </a:spcAft>
              <a:buClrTx/>
              <a:buSzTx/>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    Čestice su ____________________ riječi kojima _____________ ili</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sadržaj</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rečenice, a najčešće su to riječi: ________, _______, _______, ________.</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Pravokutnik 6"/>
          <p:cNvSpPr/>
          <p:nvPr/>
        </p:nvSpPr>
        <p:spPr>
          <a:xfrm>
            <a:off x="6096406" y="2276872"/>
            <a:ext cx="128432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glagolima</a:t>
            </a:r>
            <a:endParaRPr lang="hr-HR" sz="2000" dirty="0">
              <a:solidFill>
                <a:srgbClr val="0070C0"/>
              </a:solidFill>
              <a:latin typeface="Arial" pitchFamily="34" charset="0"/>
              <a:cs typeface="Arial" pitchFamily="34" charset="0"/>
            </a:endParaRPr>
          </a:p>
        </p:txBody>
      </p:sp>
      <p:sp>
        <p:nvSpPr>
          <p:cNvPr id="8" name="Pravokutnik 7"/>
          <p:cNvSpPr/>
          <p:nvPr/>
        </p:nvSpPr>
        <p:spPr>
          <a:xfrm>
            <a:off x="1402376" y="3199537"/>
            <a:ext cx="93968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mjesto</a:t>
            </a:r>
            <a:endParaRPr lang="hr-HR" sz="2000" dirty="0">
              <a:solidFill>
                <a:srgbClr val="0070C0"/>
              </a:solidFill>
            </a:endParaRPr>
          </a:p>
        </p:txBody>
      </p:sp>
      <p:sp>
        <p:nvSpPr>
          <p:cNvPr id="9" name="Pravokutnik 8"/>
          <p:cNvSpPr/>
          <p:nvPr/>
        </p:nvSpPr>
        <p:spPr>
          <a:xfrm>
            <a:off x="3237837" y="3212976"/>
            <a:ext cx="1011815"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vrijeme</a:t>
            </a:r>
            <a:endParaRPr lang="hr-HR" sz="2000" dirty="0">
              <a:solidFill>
                <a:srgbClr val="0070C0"/>
              </a:solidFill>
            </a:endParaRPr>
          </a:p>
        </p:txBody>
      </p:sp>
      <p:sp>
        <p:nvSpPr>
          <p:cNvPr id="10" name="Pravokutnik 9"/>
          <p:cNvSpPr/>
          <p:nvPr/>
        </p:nvSpPr>
        <p:spPr>
          <a:xfrm>
            <a:off x="1406017" y="908720"/>
            <a:ext cx="928459"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Usklici</a:t>
            </a:r>
            <a:endParaRPr lang="hr-HR" sz="2000" dirty="0">
              <a:solidFill>
                <a:srgbClr val="0070C0"/>
              </a:solidFill>
            </a:endParaRPr>
          </a:p>
        </p:txBody>
      </p:sp>
      <p:sp>
        <p:nvSpPr>
          <p:cNvPr id="11" name="Pravokutnik 10"/>
          <p:cNvSpPr/>
          <p:nvPr/>
        </p:nvSpPr>
        <p:spPr>
          <a:xfrm>
            <a:off x="5285971" y="3212976"/>
            <a:ext cx="798617"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način</a:t>
            </a:r>
            <a:endParaRPr lang="hr-HR" sz="2000" dirty="0">
              <a:solidFill>
                <a:srgbClr val="0070C0"/>
              </a:solidFill>
            </a:endParaRPr>
          </a:p>
        </p:txBody>
      </p:sp>
      <p:sp>
        <p:nvSpPr>
          <p:cNvPr id="12" name="Pravokutnik 11"/>
          <p:cNvSpPr/>
          <p:nvPr/>
        </p:nvSpPr>
        <p:spPr>
          <a:xfrm>
            <a:off x="1316461" y="1412776"/>
            <a:ext cx="1167307"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zarezom</a:t>
            </a:r>
            <a:endParaRPr lang="hr-HR" sz="2000" dirty="0">
              <a:solidFill>
                <a:srgbClr val="0070C0"/>
              </a:solidFill>
            </a:endParaRPr>
          </a:p>
        </p:txBody>
      </p:sp>
      <p:sp>
        <p:nvSpPr>
          <p:cNvPr id="14" name="Pravokutnik 13"/>
          <p:cNvSpPr/>
          <p:nvPr/>
        </p:nvSpPr>
        <p:spPr>
          <a:xfrm>
            <a:off x="2753327" y="4117142"/>
            <a:ext cx="1782860"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nepromjenjive</a:t>
            </a:r>
            <a:endParaRPr lang="hr-HR" sz="2000" dirty="0">
              <a:solidFill>
                <a:srgbClr val="0070C0"/>
              </a:solidFill>
            </a:endParaRPr>
          </a:p>
        </p:txBody>
      </p:sp>
      <p:sp>
        <p:nvSpPr>
          <p:cNvPr id="15" name="Pravokutnik 14"/>
          <p:cNvSpPr/>
          <p:nvPr/>
        </p:nvSpPr>
        <p:spPr>
          <a:xfrm>
            <a:off x="6668442" y="4125806"/>
            <a:ext cx="141256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oblikujemo</a:t>
            </a:r>
            <a:endParaRPr lang="hr-HR" sz="2000" dirty="0">
              <a:solidFill>
                <a:srgbClr val="0070C0"/>
              </a:solidFill>
            </a:endParaRPr>
          </a:p>
        </p:txBody>
      </p:sp>
      <p:sp>
        <p:nvSpPr>
          <p:cNvPr id="16" name="Pravokutnik 15"/>
          <p:cNvSpPr/>
          <p:nvPr/>
        </p:nvSpPr>
        <p:spPr>
          <a:xfrm>
            <a:off x="1377871" y="4586188"/>
            <a:ext cx="1782860"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preoblikujemo</a:t>
            </a:r>
            <a:endParaRPr lang="hr-HR" sz="2000" dirty="0">
              <a:solidFill>
                <a:srgbClr val="0070C0"/>
              </a:solidFill>
            </a:endParaRPr>
          </a:p>
        </p:txBody>
      </p:sp>
      <p:sp>
        <p:nvSpPr>
          <p:cNvPr id="17" name="Pravokutnik 16"/>
          <p:cNvSpPr/>
          <p:nvPr/>
        </p:nvSpPr>
        <p:spPr>
          <a:xfrm>
            <a:off x="1178172" y="5056666"/>
            <a:ext cx="540533"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zar</a:t>
            </a:r>
            <a:endParaRPr lang="hr-HR" sz="2000" dirty="0">
              <a:solidFill>
                <a:srgbClr val="0070C0"/>
              </a:solidFill>
            </a:endParaRPr>
          </a:p>
        </p:txBody>
      </p:sp>
      <p:sp>
        <p:nvSpPr>
          <p:cNvPr id="18" name="Pravokutnik 17"/>
          <p:cNvSpPr/>
          <p:nvPr/>
        </p:nvSpPr>
        <p:spPr>
          <a:xfrm>
            <a:off x="2606932" y="5053246"/>
            <a:ext cx="300082"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li</a:t>
            </a:r>
            <a:endParaRPr lang="hr-HR" sz="2000" dirty="0">
              <a:solidFill>
                <a:srgbClr val="0070C0"/>
              </a:solidFill>
            </a:endParaRPr>
          </a:p>
        </p:txBody>
      </p:sp>
      <p:sp>
        <p:nvSpPr>
          <p:cNvPr id="19" name="Pravokutnik 18"/>
          <p:cNvSpPr/>
          <p:nvPr/>
        </p:nvSpPr>
        <p:spPr>
          <a:xfrm>
            <a:off x="3535626" y="5053246"/>
            <a:ext cx="470000"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ne</a:t>
            </a:r>
            <a:endParaRPr lang="hr-HR" sz="2000" dirty="0">
              <a:solidFill>
                <a:srgbClr val="0070C0"/>
              </a:solidFill>
            </a:endParaRPr>
          </a:p>
        </p:txBody>
      </p:sp>
      <p:sp>
        <p:nvSpPr>
          <p:cNvPr id="20" name="Pravokutnik 19"/>
          <p:cNvSpPr/>
          <p:nvPr/>
        </p:nvSpPr>
        <p:spPr>
          <a:xfrm>
            <a:off x="4750072" y="5053246"/>
            <a:ext cx="470000"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da</a:t>
            </a:r>
            <a:endParaRPr lang="hr-HR" sz="20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ppt_x"/>
                                          </p:val>
                                        </p:tav>
                                        <p:tav tm="100000">
                                          <p:val>
                                            <p:strVal val="#ppt_x"/>
                                          </p:val>
                                        </p:tav>
                                      </p:tavLst>
                                    </p:anim>
                                    <p:anim calcmode="lin" valueType="num">
                                      <p:cBhvr additive="base">
                                        <p:cTn id="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1000" fill="hold"/>
                                        <p:tgtEl>
                                          <p:spTgt spid="12"/>
                                        </p:tgtEl>
                                        <p:attrNameLst>
                                          <p:attrName>ppt_x</p:attrName>
                                        </p:attrNameLst>
                                      </p:cBhvr>
                                      <p:tavLst>
                                        <p:tav tm="0">
                                          <p:val>
                                            <p:strVal val="#ppt_x"/>
                                          </p:val>
                                        </p:tav>
                                        <p:tav tm="100000">
                                          <p:val>
                                            <p:strVal val="#ppt_x"/>
                                          </p:val>
                                        </p:tav>
                                      </p:tavLst>
                                    </p:anim>
                                    <p:anim calcmode="lin" valueType="num">
                                      <p:cBhvr additive="base">
                                        <p:cTn id="14"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ppt_x"/>
                                          </p:val>
                                        </p:tav>
                                        <p:tav tm="100000">
                                          <p:val>
                                            <p:strVal val="#ppt_x"/>
                                          </p:val>
                                        </p:tav>
                                      </p:tavLst>
                                    </p:anim>
                                    <p:anim calcmode="lin" valueType="num">
                                      <p:cBhvr additive="base">
                                        <p:cTn id="20"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1000" fill="hold"/>
                                        <p:tgtEl>
                                          <p:spTgt spid="8"/>
                                        </p:tgtEl>
                                        <p:attrNameLst>
                                          <p:attrName>ppt_x</p:attrName>
                                        </p:attrNameLst>
                                      </p:cBhvr>
                                      <p:tavLst>
                                        <p:tav tm="0">
                                          <p:val>
                                            <p:strVal val="#ppt_x"/>
                                          </p:val>
                                        </p:tav>
                                        <p:tav tm="100000">
                                          <p:val>
                                            <p:strVal val="#ppt_x"/>
                                          </p:val>
                                        </p:tav>
                                      </p:tavLst>
                                    </p:anim>
                                    <p:anim calcmode="lin" valueType="num">
                                      <p:cBhvr additive="base">
                                        <p:cTn id="26"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ppt_x"/>
                                          </p:val>
                                        </p:tav>
                                        <p:tav tm="100000">
                                          <p:val>
                                            <p:strVal val="#ppt_x"/>
                                          </p:val>
                                        </p:tav>
                                      </p:tavLst>
                                    </p:anim>
                                    <p:anim calcmode="lin" valueType="num">
                                      <p:cBhvr additive="base">
                                        <p:cTn id="32"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1000" fill="hold"/>
                                        <p:tgtEl>
                                          <p:spTgt spid="11"/>
                                        </p:tgtEl>
                                        <p:attrNameLst>
                                          <p:attrName>ppt_x</p:attrName>
                                        </p:attrNameLst>
                                      </p:cBhvr>
                                      <p:tavLst>
                                        <p:tav tm="0">
                                          <p:val>
                                            <p:strVal val="#ppt_x"/>
                                          </p:val>
                                        </p:tav>
                                        <p:tav tm="100000">
                                          <p:val>
                                            <p:strVal val="#ppt_x"/>
                                          </p:val>
                                        </p:tav>
                                      </p:tavLst>
                                    </p:anim>
                                    <p:anim calcmode="lin" valueType="num">
                                      <p:cBhvr additive="base">
                                        <p:cTn id="38"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1000" fill="hold"/>
                                        <p:tgtEl>
                                          <p:spTgt spid="14"/>
                                        </p:tgtEl>
                                        <p:attrNameLst>
                                          <p:attrName>ppt_x</p:attrName>
                                        </p:attrNameLst>
                                      </p:cBhvr>
                                      <p:tavLst>
                                        <p:tav tm="0">
                                          <p:val>
                                            <p:strVal val="#ppt_x"/>
                                          </p:val>
                                        </p:tav>
                                        <p:tav tm="100000">
                                          <p:val>
                                            <p:strVal val="#ppt_x"/>
                                          </p:val>
                                        </p:tav>
                                      </p:tavLst>
                                    </p:anim>
                                    <p:anim calcmode="lin" valueType="num">
                                      <p:cBhvr additive="base">
                                        <p:cTn id="44"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1000" fill="hold"/>
                                        <p:tgtEl>
                                          <p:spTgt spid="15"/>
                                        </p:tgtEl>
                                        <p:attrNameLst>
                                          <p:attrName>ppt_x</p:attrName>
                                        </p:attrNameLst>
                                      </p:cBhvr>
                                      <p:tavLst>
                                        <p:tav tm="0">
                                          <p:val>
                                            <p:strVal val="#ppt_x"/>
                                          </p:val>
                                        </p:tav>
                                        <p:tav tm="100000">
                                          <p:val>
                                            <p:strVal val="#ppt_x"/>
                                          </p:val>
                                        </p:tav>
                                      </p:tavLst>
                                    </p:anim>
                                    <p:anim calcmode="lin" valueType="num">
                                      <p:cBhvr additive="base">
                                        <p:cTn id="50"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1000" fill="hold"/>
                                        <p:tgtEl>
                                          <p:spTgt spid="16"/>
                                        </p:tgtEl>
                                        <p:attrNameLst>
                                          <p:attrName>ppt_x</p:attrName>
                                        </p:attrNameLst>
                                      </p:cBhvr>
                                      <p:tavLst>
                                        <p:tav tm="0">
                                          <p:val>
                                            <p:strVal val="#ppt_x"/>
                                          </p:val>
                                        </p:tav>
                                        <p:tav tm="100000">
                                          <p:val>
                                            <p:strVal val="#ppt_x"/>
                                          </p:val>
                                        </p:tav>
                                      </p:tavLst>
                                    </p:anim>
                                    <p:anim calcmode="lin" valueType="num">
                                      <p:cBhvr additive="base">
                                        <p:cTn id="56"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1000" fill="hold"/>
                                        <p:tgtEl>
                                          <p:spTgt spid="17"/>
                                        </p:tgtEl>
                                        <p:attrNameLst>
                                          <p:attrName>ppt_x</p:attrName>
                                        </p:attrNameLst>
                                      </p:cBhvr>
                                      <p:tavLst>
                                        <p:tav tm="0">
                                          <p:val>
                                            <p:strVal val="#ppt_x"/>
                                          </p:val>
                                        </p:tav>
                                        <p:tav tm="100000">
                                          <p:val>
                                            <p:strVal val="#ppt_x"/>
                                          </p:val>
                                        </p:tav>
                                      </p:tavLst>
                                    </p:anim>
                                    <p:anim calcmode="lin" valueType="num">
                                      <p:cBhvr additive="base">
                                        <p:cTn id="62"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additive="base">
                                        <p:cTn id="67" dur="1000" fill="hold"/>
                                        <p:tgtEl>
                                          <p:spTgt spid="18"/>
                                        </p:tgtEl>
                                        <p:attrNameLst>
                                          <p:attrName>ppt_x</p:attrName>
                                        </p:attrNameLst>
                                      </p:cBhvr>
                                      <p:tavLst>
                                        <p:tav tm="0">
                                          <p:val>
                                            <p:strVal val="#ppt_x"/>
                                          </p:val>
                                        </p:tav>
                                        <p:tav tm="100000">
                                          <p:val>
                                            <p:strVal val="#ppt_x"/>
                                          </p:val>
                                        </p:tav>
                                      </p:tavLst>
                                    </p:anim>
                                    <p:anim calcmode="lin" valueType="num">
                                      <p:cBhvr additive="base">
                                        <p:cTn id="68"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additive="base">
                                        <p:cTn id="73" dur="1000" fill="hold"/>
                                        <p:tgtEl>
                                          <p:spTgt spid="19"/>
                                        </p:tgtEl>
                                        <p:attrNameLst>
                                          <p:attrName>ppt_x</p:attrName>
                                        </p:attrNameLst>
                                      </p:cBhvr>
                                      <p:tavLst>
                                        <p:tav tm="0">
                                          <p:val>
                                            <p:strVal val="#ppt_x"/>
                                          </p:val>
                                        </p:tav>
                                        <p:tav tm="100000">
                                          <p:val>
                                            <p:strVal val="#ppt_x"/>
                                          </p:val>
                                        </p:tav>
                                      </p:tavLst>
                                    </p:anim>
                                    <p:anim calcmode="lin" valueType="num">
                                      <p:cBhvr additive="base">
                                        <p:cTn id="74" dur="10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anim calcmode="lin" valueType="num">
                                      <p:cBhvr additive="base">
                                        <p:cTn id="79" dur="1000" fill="hold"/>
                                        <p:tgtEl>
                                          <p:spTgt spid="20"/>
                                        </p:tgtEl>
                                        <p:attrNameLst>
                                          <p:attrName>ppt_x</p:attrName>
                                        </p:attrNameLst>
                                      </p:cBhvr>
                                      <p:tavLst>
                                        <p:tav tm="0">
                                          <p:val>
                                            <p:strVal val="#ppt_x"/>
                                          </p:val>
                                        </p:tav>
                                        <p:tav tm="100000">
                                          <p:val>
                                            <p:strVal val="#ppt_x"/>
                                          </p:val>
                                        </p:tav>
                                      </p:tavLst>
                                    </p:anim>
                                    <p:anim calcmode="lin" valueType="num">
                                      <p:cBhvr additive="base">
                                        <p:cTn id="80"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4" grpId="0"/>
      <p:bldP spid="15" grpId="0"/>
      <p:bldP spid="16" grpId="0"/>
      <p:bldP spid="17"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360000" y="360000"/>
            <a:ext cx="8640496" cy="58631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spcBef>
                <a:spcPct val="0"/>
              </a:spcBef>
              <a:spcAft>
                <a:spcPct val="0"/>
              </a:spcAft>
              <a:buClrTx/>
              <a:buSzTx/>
              <a:buFontTx/>
              <a:buNone/>
              <a:tabLst/>
            </a:pPr>
            <a:r>
              <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Uz točne tvrdnje napiši T, a uz netočne N.</a:t>
            </a:r>
          </a:p>
          <a:p>
            <a:pPr marL="0" marR="0" lvl="0" indent="0" algn="l" defTabSz="914400" rtl="0" eaLnBrk="1" fontAlgn="base" latinLnBrk="0" hangingPunct="1">
              <a:lnSpc>
                <a:spcPct val="150000"/>
              </a:lnSpc>
              <a:spcBef>
                <a:spcPct val="0"/>
              </a:spcBef>
              <a:spcAft>
                <a:spcPct val="0"/>
              </a:spcAft>
              <a:buClrTx/>
              <a:buSzTx/>
              <a:buFontTx/>
              <a:buNone/>
              <a:tabLst/>
            </a:pPr>
            <a:endParaRPr kumimoji="0" lang="hr-H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U hrvatskome jeziku postoji devet vrsta riječi.                       ________</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Prijedlozi utječu na oblik imenice uz koju stoje.                     ________</a:t>
            </a: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smtClean="0">
                <a:latin typeface="Arial" pitchFamily="34" charset="0"/>
                <a:cs typeface="Arial" pitchFamily="34" charset="0"/>
              </a:rPr>
              <a:t>c) Prijedlozi u rečenici najčešće stoje ispred glagola.                ________</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a:latin typeface="Arial" pitchFamily="34" charset="0"/>
                <a:ea typeface="Times New Roman" pitchFamily="18" charset="0"/>
                <a:cs typeface="Arial" pitchFamily="34" charset="0"/>
              </a:rPr>
              <a:t>d</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 rečenici </a:t>
            </a:r>
            <a:r>
              <a:rPr kumimoji="0" lang="hr-HR"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Sjedim </a:t>
            </a:r>
            <a:r>
              <a:rPr kumimoji="0" lang="hr-HR" sz="20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u parku</a:t>
            </a:r>
            <a:r>
              <a:rPr kumimoji="0" lang="hr-HR"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podvučeni su mjesni prilozi.        ________</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a:latin typeface="Arial" pitchFamily="34" charset="0"/>
                <a:ea typeface="Times New Roman" pitchFamily="18" charset="0"/>
                <a:cs typeface="Arial" pitchFamily="34" charset="0"/>
              </a:rPr>
              <a:t>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Prilozi su nepromjenjive riječi koje označavaju </a:t>
            </a:r>
          </a:p>
          <a:p>
            <a:pPr marL="0" marR="0" lvl="0" indent="0" algn="l" defTabSz="914400" rtl="0" eaLnBrk="0" fontAlgn="base" latinLnBrk="0" hangingPunct="0">
              <a:spcBef>
                <a:spcPct val="0"/>
              </a:spcBef>
              <a:spcAft>
                <a:spcPct val="0"/>
              </a:spcAft>
              <a:buClrTx/>
              <a:buSzTx/>
              <a:buFontTx/>
              <a:buNone/>
              <a:tabLst/>
            </a:pPr>
            <a:r>
              <a:rPr lang="hr-HR" sz="2000" dirty="0" smtClean="0">
                <a:latin typeface="Arial" pitchFamily="34" charset="0"/>
                <a:ea typeface="Times New Roman" pitchFamily="18" charset="0"/>
                <a:cs typeface="Arial" pitchFamily="34" charset="0"/>
              </a:rPr>
              <a:t>    </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odnose među bićima, stvarima i pojavama.                           ________ </a:t>
            </a:r>
          </a:p>
          <a:p>
            <a:pPr lvl="0" eaLnBrk="0" fontAlgn="base" hangingPunct="0">
              <a:lnSpc>
                <a:spcPct val="200000"/>
              </a:lnSpc>
              <a:spcBef>
                <a:spcPct val="0"/>
              </a:spcBef>
              <a:spcAft>
                <a:spcPct val="0"/>
              </a:spcAft>
            </a:pPr>
            <a:r>
              <a:rPr lang="hr-HR" sz="2000" dirty="0">
                <a:latin typeface="Arial" pitchFamily="34" charset="0"/>
                <a:cs typeface="Arial" pitchFamily="34" charset="0"/>
              </a:rPr>
              <a:t>f</a:t>
            </a:r>
            <a:r>
              <a:rPr lang="hr-HR" sz="2000" dirty="0" smtClean="0">
                <a:latin typeface="Arial" pitchFamily="34" charset="0"/>
                <a:cs typeface="Arial" pitchFamily="34" charset="0"/>
              </a:rPr>
              <a:t>) </a:t>
            </a:r>
            <a:r>
              <a:rPr lang="hr-HR" sz="2000" dirty="0">
                <a:latin typeface="Arial" pitchFamily="34" charset="0"/>
                <a:cs typeface="Arial" pitchFamily="34" charset="0"/>
              </a:rPr>
              <a:t>Osnova je dio </a:t>
            </a:r>
            <a:r>
              <a:rPr lang="hr-HR" sz="2000" dirty="0" smtClean="0">
                <a:latin typeface="Arial" pitchFamily="34" charset="0"/>
                <a:cs typeface="Arial" pitchFamily="34" charset="0"/>
              </a:rPr>
              <a:t>promjenjive riječi </a:t>
            </a:r>
            <a:r>
              <a:rPr lang="hr-HR" sz="2000" dirty="0">
                <a:latin typeface="Arial" pitchFamily="34" charset="0"/>
                <a:cs typeface="Arial" pitchFamily="34" charset="0"/>
              </a:rPr>
              <a:t>koji se </a:t>
            </a:r>
            <a:r>
              <a:rPr lang="hr-HR" sz="2000" dirty="0" smtClean="0">
                <a:latin typeface="Arial" pitchFamily="34" charset="0"/>
                <a:cs typeface="Arial" pitchFamily="34" charset="0"/>
              </a:rPr>
              <a:t>ne mijenja.                ________</a:t>
            </a:r>
          </a:p>
          <a:p>
            <a:pPr lvl="0" eaLnBrk="0" fontAlgn="base" hangingPunct="0">
              <a:lnSpc>
                <a:spcPct val="200000"/>
              </a:lnSpc>
              <a:spcBef>
                <a:spcPct val="0"/>
              </a:spcBef>
              <a:spcAft>
                <a:spcPct val="0"/>
              </a:spcAft>
            </a:pPr>
            <a:r>
              <a:rPr lang="hr-HR" sz="2000" dirty="0" smtClean="0">
                <a:latin typeface="Arial" pitchFamily="34" charset="0"/>
                <a:cs typeface="Arial" pitchFamily="34" charset="0"/>
              </a:rPr>
              <a:t>g) Usklici </a:t>
            </a:r>
            <a:r>
              <a:rPr lang="hr-HR" sz="2000" dirty="0">
                <a:latin typeface="Arial" pitchFamily="34" charset="0"/>
                <a:cs typeface="Arial" pitchFamily="34" charset="0"/>
              </a:rPr>
              <a:t>nisu samostalne riječi</a:t>
            </a:r>
            <a:r>
              <a:rPr lang="hr-HR" sz="2000" dirty="0" smtClean="0">
                <a:latin typeface="Arial" pitchFamily="34" charset="0"/>
                <a:cs typeface="Arial" pitchFamily="34" charset="0"/>
              </a:rPr>
              <a:t>.                                                ________</a:t>
            </a:r>
          </a:p>
          <a:p>
            <a:pPr lvl="0" eaLnBrk="0" fontAlgn="base" hangingPunct="0">
              <a:lnSpc>
                <a:spcPct val="200000"/>
              </a:lnSpc>
              <a:spcBef>
                <a:spcPct val="0"/>
              </a:spcBef>
              <a:spcAft>
                <a:spcPct val="0"/>
              </a:spcAft>
            </a:pPr>
            <a:r>
              <a:rPr kumimoji="0" lang="hr-HR" sz="2000" b="0" i="0" u="none" strike="noStrike" cap="none" normalizeH="0" baseline="0" dirty="0" smtClean="0">
                <a:ln>
                  <a:noFill/>
                </a:ln>
                <a:solidFill>
                  <a:schemeClr val="tx1"/>
                </a:solidFill>
                <a:effectLst/>
                <a:latin typeface="Arial" pitchFamily="34" charset="0"/>
                <a:cs typeface="Arial" pitchFamily="34" charset="0"/>
              </a:rPr>
              <a:t>h) Veznici su promjenjive riječi koje povezuju riječi i rečenice.  </a:t>
            </a:r>
            <a:r>
              <a:rPr lang="hr-HR" sz="2000" dirty="0" smtClean="0">
                <a:latin typeface="Arial" pitchFamily="34" charset="0"/>
                <a:cs typeface="Arial" pitchFamily="34" charset="0"/>
              </a:rPr>
              <a:t>________</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Pravokutnik 3"/>
          <p:cNvSpPr/>
          <p:nvPr/>
        </p:nvSpPr>
        <p:spPr>
          <a:xfrm>
            <a:off x="7702605" y="3892986"/>
            <a:ext cx="370614" cy="400110"/>
          </a:xfrm>
          <a:prstGeom prst="rect">
            <a:avLst/>
          </a:prstGeom>
        </p:spPr>
        <p:txBody>
          <a:bodyPr wrap="none">
            <a:spAutoFit/>
          </a:bodyPr>
          <a:lstStyle/>
          <a:p>
            <a:r>
              <a:rPr lang="hr-HR" sz="2000" b="1" dirty="0" smtClean="0">
                <a:solidFill>
                  <a:srgbClr val="0070C0"/>
                </a:solidFill>
                <a:latin typeface="Arial" pitchFamily="34" charset="0"/>
                <a:cs typeface="Arial" pitchFamily="34" charset="0"/>
              </a:rPr>
              <a:t>N</a:t>
            </a:r>
            <a:endParaRPr lang="hr-HR" sz="2000" b="1" dirty="0">
              <a:solidFill>
                <a:srgbClr val="0070C0"/>
              </a:solidFill>
            </a:endParaRPr>
          </a:p>
        </p:txBody>
      </p:sp>
      <p:sp>
        <p:nvSpPr>
          <p:cNvPr id="6" name="Pravokutnik 5"/>
          <p:cNvSpPr/>
          <p:nvPr/>
        </p:nvSpPr>
        <p:spPr>
          <a:xfrm>
            <a:off x="7717032" y="1674409"/>
            <a:ext cx="341760" cy="400110"/>
          </a:xfrm>
          <a:prstGeom prst="rect">
            <a:avLst/>
          </a:prstGeom>
        </p:spPr>
        <p:txBody>
          <a:bodyPr wrap="none">
            <a:spAutoFit/>
          </a:bodyPr>
          <a:lstStyle/>
          <a:p>
            <a:r>
              <a:rPr lang="hr-HR" sz="2000" b="1" dirty="0">
                <a:solidFill>
                  <a:srgbClr val="0070C0"/>
                </a:solidFill>
                <a:latin typeface="Arial" pitchFamily="34" charset="0"/>
                <a:cs typeface="Arial" pitchFamily="34" charset="0"/>
              </a:rPr>
              <a:t>T</a:t>
            </a:r>
            <a:endParaRPr lang="hr-HR" sz="2000" b="1" dirty="0">
              <a:solidFill>
                <a:srgbClr val="0070C0"/>
              </a:solidFill>
            </a:endParaRPr>
          </a:p>
        </p:txBody>
      </p:sp>
      <p:sp>
        <p:nvSpPr>
          <p:cNvPr id="8" name="Pravokutnik 7"/>
          <p:cNvSpPr/>
          <p:nvPr/>
        </p:nvSpPr>
        <p:spPr>
          <a:xfrm>
            <a:off x="7717032" y="2313848"/>
            <a:ext cx="370614" cy="400110"/>
          </a:xfrm>
          <a:prstGeom prst="rect">
            <a:avLst/>
          </a:prstGeom>
        </p:spPr>
        <p:txBody>
          <a:bodyPr wrap="none">
            <a:spAutoFit/>
          </a:bodyPr>
          <a:lstStyle/>
          <a:p>
            <a:r>
              <a:rPr lang="hr-HR" sz="2000" b="1" dirty="0" smtClean="0">
                <a:solidFill>
                  <a:srgbClr val="0070C0"/>
                </a:solidFill>
                <a:latin typeface="Arial" pitchFamily="34" charset="0"/>
                <a:cs typeface="Arial" pitchFamily="34" charset="0"/>
              </a:rPr>
              <a:t>N</a:t>
            </a:r>
            <a:endParaRPr lang="hr-HR" sz="2000" b="1" dirty="0">
              <a:solidFill>
                <a:srgbClr val="0070C0"/>
              </a:solidFill>
            </a:endParaRPr>
          </a:p>
        </p:txBody>
      </p:sp>
      <p:sp>
        <p:nvSpPr>
          <p:cNvPr id="9" name="Pravokutnik 8"/>
          <p:cNvSpPr/>
          <p:nvPr/>
        </p:nvSpPr>
        <p:spPr>
          <a:xfrm>
            <a:off x="7729778" y="2884874"/>
            <a:ext cx="370614" cy="400110"/>
          </a:xfrm>
          <a:prstGeom prst="rect">
            <a:avLst/>
          </a:prstGeom>
        </p:spPr>
        <p:txBody>
          <a:bodyPr wrap="none">
            <a:spAutoFit/>
          </a:bodyPr>
          <a:lstStyle/>
          <a:p>
            <a:r>
              <a:rPr lang="hr-HR" sz="2000" b="1" dirty="0" smtClean="0">
                <a:solidFill>
                  <a:srgbClr val="0070C0"/>
                </a:solidFill>
                <a:latin typeface="Arial" pitchFamily="34" charset="0"/>
                <a:cs typeface="Arial" pitchFamily="34" charset="0"/>
              </a:rPr>
              <a:t>N</a:t>
            </a:r>
            <a:endParaRPr lang="hr-HR" sz="2000" b="1" dirty="0">
              <a:solidFill>
                <a:srgbClr val="0070C0"/>
              </a:solidFill>
            </a:endParaRPr>
          </a:p>
        </p:txBody>
      </p:sp>
      <p:sp>
        <p:nvSpPr>
          <p:cNvPr id="10" name="Pravokutnik 9"/>
          <p:cNvSpPr/>
          <p:nvPr/>
        </p:nvSpPr>
        <p:spPr>
          <a:xfrm>
            <a:off x="7717032" y="1117164"/>
            <a:ext cx="370614" cy="400110"/>
          </a:xfrm>
          <a:prstGeom prst="rect">
            <a:avLst/>
          </a:prstGeom>
        </p:spPr>
        <p:txBody>
          <a:bodyPr wrap="none">
            <a:spAutoFit/>
          </a:bodyPr>
          <a:lstStyle/>
          <a:p>
            <a:r>
              <a:rPr lang="hr-HR" sz="2000" b="1" dirty="0" smtClean="0">
                <a:solidFill>
                  <a:srgbClr val="0070C0"/>
                </a:solidFill>
                <a:latin typeface="Arial" pitchFamily="34" charset="0"/>
                <a:cs typeface="Arial" pitchFamily="34" charset="0"/>
              </a:rPr>
              <a:t>N</a:t>
            </a:r>
            <a:endParaRPr lang="hr-HR" sz="2000" b="1" dirty="0">
              <a:solidFill>
                <a:srgbClr val="0070C0"/>
              </a:solidFill>
            </a:endParaRPr>
          </a:p>
        </p:txBody>
      </p:sp>
      <p:sp>
        <p:nvSpPr>
          <p:cNvPr id="11" name="Pravokutnik 10"/>
          <p:cNvSpPr/>
          <p:nvPr/>
        </p:nvSpPr>
        <p:spPr>
          <a:xfrm>
            <a:off x="7717032" y="5038360"/>
            <a:ext cx="370614" cy="400110"/>
          </a:xfrm>
          <a:prstGeom prst="rect">
            <a:avLst/>
          </a:prstGeom>
        </p:spPr>
        <p:txBody>
          <a:bodyPr wrap="none">
            <a:spAutoFit/>
          </a:bodyPr>
          <a:lstStyle/>
          <a:p>
            <a:r>
              <a:rPr lang="hr-HR" sz="2000" b="1" dirty="0" smtClean="0">
                <a:solidFill>
                  <a:srgbClr val="0070C0"/>
                </a:solidFill>
                <a:latin typeface="Arial" pitchFamily="34" charset="0"/>
                <a:cs typeface="Arial" pitchFamily="34" charset="0"/>
              </a:rPr>
              <a:t>N</a:t>
            </a:r>
            <a:endParaRPr lang="hr-HR" sz="2000" b="1" dirty="0">
              <a:solidFill>
                <a:srgbClr val="0070C0"/>
              </a:solidFill>
            </a:endParaRPr>
          </a:p>
        </p:txBody>
      </p:sp>
      <p:sp>
        <p:nvSpPr>
          <p:cNvPr id="12" name="Pravokutnik 11"/>
          <p:cNvSpPr/>
          <p:nvPr/>
        </p:nvSpPr>
        <p:spPr>
          <a:xfrm>
            <a:off x="7702605" y="5646358"/>
            <a:ext cx="370614" cy="400110"/>
          </a:xfrm>
          <a:prstGeom prst="rect">
            <a:avLst/>
          </a:prstGeom>
        </p:spPr>
        <p:txBody>
          <a:bodyPr wrap="none">
            <a:spAutoFit/>
          </a:bodyPr>
          <a:lstStyle/>
          <a:p>
            <a:r>
              <a:rPr lang="hr-HR" sz="2000" b="1" dirty="0" smtClean="0">
                <a:solidFill>
                  <a:srgbClr val="0070C0"/>
                </a:solidFill>
                <a:latin typeface="Arial" pitchFamily="34" charset="0"/>
                <a:cs typeface="Arial" pitchFamily="34" charset="0"/>
              </a:rPr>
              <a:t>N</a:t>
            </a:r>
            <a:endParaRPr lang="hr-HR" sz="2000" b="1" dirty="0">
              <a:solidFill>
                <a:srgbClr val="0070C0"/>
              </a:solidFill>
            </a:endParaRPr>
          </a:p>
        </p:txBody>
      </p:sp>
      <p:sp>
        <p:nvSpPr>
          <p:cNvPr id="13" name="Pravokutnik 12"/>
          <p:cNvSpPr/>
          <p:nvPr/>
        </p:nvSpPr>
        <p:spPr>
          <a:xfrm>
            <a:off x="7698874" y="4469050"/>
            <a:ext cx="341760" cy="400110"/>
          </a:xfrm>
          <a:prstGeom prst="rect">
            <a:avLst/>
          </a:prstGeom>
        </p:spPr>
        <p:txBody>
          <a:bodyPr wrap="none">
            <a:spAutoFit/>
          </a:bodyPr>
          <a:lstStyle/>
          <a:p>
            <a:r>
              <a:rPr lang="hr-HR" sz="2000" b="1" dirty="0" smtClean="0">
                <a:solidFill>
                  <a:srgbClr val="0070C0"/>
                </a:solidFill>
                <a:latin typeface="Arial" pitchFamily="34" charset="0"/>
                <a:cs typeface="Arial" pitchFamily="34" charset="0"/>
              </a:rPr>
              <a:t>T</a:t>
            </a:r>
            <a:endParaRPr lang="hr-HR" sz="20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ppt_x"/>
                                          </p:val>
                                        </p:tav>
                                        <p:tav tm="100000">
                                          <p:val>
                                            <p:strVal val="#ppt_x"/>
                                          </p:val>
                                        </p:tav>
                                      </p:tavLst>
                                    </p:anim>
                                    <p:anim calcmode="lin" valueType="num">
                                      <p:cBhvr additive="base">
                                        <p:cTn id="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ppt_x"/>
                                          </p:val>
                                        </p:tav>
                                        <p:tav tm="100000">
                                          <p:val>
                                            <p:strVal val="#ppt_x"/>
                                          </p:val>
                                        </p:tav>
                                      </p:tavLst>
                                    </p:anim>
                                    <p:anim calcmode="lin" valueType="num">
                                      <p:cBhvr additive="base">
                                        <p:cTn id="1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1000" fill="hold"/>
                                        <p:tgtEl>
                                          <p:spTgt spid="8"/>
                                        </p:tgtEl>
                                        <p:attrNameLst>
                                          <p:attrName>ppt_x</p:attrName>
                                        </p:attrNameLst>
                                      </p:cBhvr>
                                      <p:tavLst>
                                        <p:tav tm="0">
                                          <p:val>
                                            <p:strVal val="#ppt_x"/>
                                          </p:val>
                                        </p:tav>
                                        <p:tav tm="100000">
                                          <p:val>
                                            <p:strVal val="#ppt_x"/>
                                          </p:val>
                                        </p:tav>
                                      </p:tavLst>
                                    </p:anim>
                                    <p:anim calcmode="lin" valueType="num">
                                      <p:cBhvr additive="base">
                                        <p:cTn id="20"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1000" fill="hold"/>
                                        <p:tgtEl>
                                          <p:spTgt spid="9"/>
                                        </p:tgtEl>
                                        <p:attrNameLst>
                                          <p:attrName>ppt_x</p:attrName>
                                        </p:attrNameLst>
                                      </p:cBhvr>
                                      <p:tavLst>
                                        <p:tav tm="0">
                                          <p:val>
                                            <p:strVal val="#ppt_x"/>
                                          </p:val>
                                        </p:tav>
                                        <p:tav tm="100000">
                                          <p:val>
                                            <p:strVal val="#ppt_x"/>
                                          </p:val>
                                        </p:tav>
                                      </p:tavLst>
                                    </p:anim>
                                    <p:anim calcmode="lin" valueType="num">
                                      <p:cBhvr additive="base">
                                        <p:cTn id="26"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1000" fill="hold"/>
                                        <p:tgtEl>
                                          <p:spTgt spid="4"/>
                                        </p:tgtEl>
                                        <p:attrNameLst>
                                          <p:attrName>ppt_x</p:attrName>
                                        </p:attrNameLst>
                                      </p:cBhvr>
                                      <p:tavLst>
                                        <p:tav tm="0">
                                          <p:val>
                                            <p:strVal val="#ppt_x"/>
                                          </p:val>
                                        </p:tav>
                                        <p:tav tm="100000">
                                          <p:val>
                                            <p:strVal val="#ppt_x"/>
                                          </p:val>
                                        </p:tav>
                                      </p:tavLst>
                                    </p:anim>
                                    <p:anim calcmode="lin" valueType="num">
                                      <p:cBhvr additive="base">
                                        <p:cTn id="32"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1000" fill="hold"/>
                                        <p:tgtEl>
                                          <p:spTgt spid="13"/>
                                        </p:tgtEl>
                                        <p:attrNameLst>
                                          <p:attrName>ppt_x</p:attrName>
                                        </p:attrNameLst>
                                      </p:cBhvr>
                                      <p:tavLst>
                                        <p:tav tm="0">
                                          <p:val>
                                            <p:strVal val="#ppt_x"/>
                                          </p:val>
                                        </p:tav>
                                        <p:tav tm="100000">
                                          <p:val>
                                            <p:strVal val="#ppt_x"/>
                                          </p:val>
                                        </p:tav>
                                      </p:tavLst>
                                    </p:anim>
                                    <p:anim calcmode="lin" valueType="num">
                                      <p:cBhvr additive="base">
                                        <p:cTn id="38"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1000" fill="hold"/>
                                        <p:tgtEl>
                                          <p:spTgt spid="11"/>
                                        </p:tgtEl>
                                        <p:attrNameLst>
                                          <p:attrName>ppt_x</p:attrName>
                                        </p:attrNameLst>
                                      </p:cBhvr>
                                      <p:tavLst>
                                        <p:tav tm="0">
                                          <p:val>
                                            <p:strVal val="#ppt_x"/>
                                          </p:val>
                                        </p:tav>
                                        <p:tav tm="100000">
                                          <p:val>
                                            <p:strVal val="#ppt_x"/>
                                          </p:val>
                                        </p:tav>
                                      </p:tavLst>
                                    </p:anim>
                                    <p:anim calcmode="lin" valueType="num">
                                      <p:cBhvr additive="base">
                                        <p:cTn id="44"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1000" fill="hold"/>
                                        <p:tgtEl>
                                          <p:spTgt spid="12"/>
                                        </p:tgtEl>
                                        <p:attrNameLst>
                                          <p:attrName>ppt_x</p:attrName>
                                        </p:attrNameLst>
                                      </p:cBhvr>
                                      <p:tavLst>
                                        <p:tav tm="0">
                                          <p:val>
                                            <p:strVal val="#ppt_x"/>
                                          </p:val>
                                        </p:tav>
                                        <p:tav tm="100000">
                                          <p:val>
                                            <p:strVal val="#ppt_x"/>
                                          </p:val>
                                        </p:tav>
                                      </p:tavLst>
                                    </p:anim>
                                    <p:anim calcmode="lin" valueType="num">
                                      <p:cBhvr additive="base">
                                        <p:cTn id="50"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360000" y="260648"/>
            <a:ext cx="8143932" cy="66325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spcBef>
                <a:spcPct val="0"/>
              </a:spcBef>
              <a:spcAft>
                <a:spcPct val="0"/>
              </a:spcAft>
              <a:buClrTx/>
              <a:buSzTx/>
              <a:buFontTx/>
              <a:buNone/>
              <a:tabLst/>
            </a:pPr>
            <a:r>
              <a:rPr lang="hr-HR" sz="2000" b="1" dirty="0" smtClean="0">
                <a:solidFill>
                  <a:srgbClr val="0070C0"/>
                </a:solidFill>
                <a:latin typeface="Arial" pitchFamily="34" charset="0"/>
                <a:ea typeface="Times New Roman" pitchFamily="18" charset="0"/>
                <a:cs typeface="Arial" pitchFamily="34" charset="0"/>
              </a:rPr>
              <a:t>Objašnjenja:</a:t>
            </a:r>
            <a:endPar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50000"/>
              </a:lnSpc>
              <a:spcBef>
                <a:spcPct val="0"/>
              </a:spcBef>
              <a:spcAft>
                <a:spcPct val="0"/>
              </a:spcAft>
              <a:buClrTx/>
              <a:buSzTx/>
              <a:buFontTx/>
              <a:buNone/>
              <a:tabLst/>
            </a:pPr>
            <a:endParaRPr kumimoji="0" lang="hr-HR" sz="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U hrvatskome jeziku postoji </a:t>
            </a:r>
            <a:r>
              <a:rPr kumimoji="0" lang="hr-HR"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deset</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vrsta riječi. </a:t>
            </a:r>
          </a:p>
          <a:p>
            <a:pPr marL="0" marR="0" lvl="0" indent="0" algn="l" defTabSz="914400" rtl="0" eaLnBrk="0" fontAlgn="base" latinLnBrk="0" hangingPunct="0">
              <a:lnSpc>
                <a:spcPct val="200000"/>
              </a:lnSpc>
              <a:spcBef>
                <a:spcPct val="0"/>
              </a:spcBef>
              <a:spcAft>
                <a:spcPct val="0"/>
              </a:spcAft>
              <a:buClrTx/>
              <a:buSzTx/>
              <a:buFontTx/>
              <a:buNone/>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Prijedlozi utječu na oblik imenice uz koju stoje.   </a:t>
            </a:r>
            <a:r>
              <a:rPr kumimoji="0" lang="hr-HR" sz="2000" b="1" i="0" u="none" strike="noStrike" cap="none" normalizeH="0" baseline="0" dirty="0" smtClean="0">
                <a:ln>
                  <a:noFill/>
                </a:ln>
                <a:solidFill>
                  <a:schemeClr val="accent2"/>
                </a:solidFill>
                <a:effectLst/>
                <a:latin typeface="Arial" pitchFamily="34" charset="0"/>
                <a:ea typeface="Times New Roman" pitchFamily="18" charset="0"/>
                <a:cs typeface="Arial" pitchFamily="34" charset="0"/>
              </a:rPr>
              <a:t> </a:t>
            </a:r>
            <a:r>
              <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T   </a:t>
            </a:r>
            <a:r>
              <a:rPr kumimoji="0" lang="hr-HR" sz="2000" b="1" i="0" u="none" strike="noStrike" cap="none" normalizeH="0" baseline="0" dirty="0" smtClean="0">
                <a:ln>
                  <a:noFill/>
                </a:ln>
                <a:solidFill>
                  <a:schemeClr val="accent2"/>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smtClean="0">
                <a:latin typeface="Arial" pitchFamily="34" charset="0"/>
                <a:cs typeface="Arial" pitchFamily="34" charset="0"/>
              </a:rPr>
              <a:t>c) Prijedlozi u rečenici najčešće stoje ispred </a:t>
            </a:r>
            <a:r>
              <a:rPr lang="hr-HR" sz="2000" dirty="0" smtClean="0">
                <a:solidFill>
                  <a:srgbClr val="0070C0"/>
                </a:solidFill>
                <a:latin typeface="Arial" pitchFamily="34" charset="0"/>
                <a:cs typeface="Arial" pitchFamily="34" charset="0"/>
              </a:rPr>
              <a:t>imenica</a:t>
            </a:r>
            <a:r>
              <a:rPr lang="hr-HR" sz="2000" dirty="0" smtClean="0">
                <a:latin typeface="Arial" pitchFamily="34" charset="0"/>
                <a:cs typeface="Arial" pitchFamily="34" charset="0"/>
              </a:rPr>
              <a:t>.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a:latin typeface="Arial" pitchFamily="34" charset="0"/>
                <a:ea typeface="Times New Roman" pitchFamily="18" charset="0"/>
                <a:cs typeface="Arial" pitchFamily="34" charset="0"/>
              </a:rPr>
              <a:t>d</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 rečenici </a:t>
            </a:r>
            <a:r>
              <a:rPr kumimoji="0" lang="hr-HR"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Sjedim </a:t>
            </a:r>
            <a:r>
              <a:rPr kumimoji="0" lang="hr-HR" sz="2000" b="0" i="1" u="sng" strike="noStrike" cap="none" normalizeH="0" baseline="0" dirty="0" smtClean="0">
                <a:ln>
                  <a:noFill/>
                </a:ln>
                <a:solidFill>
                  <a:schemeClr val="tx1"/>
                </a:solidFill>
                <a:effectLst/>
                <a:latin typeface="Arial" pitchFamily="34" charset="0"/>
                <a:ea typeface="Times New Roman" pitchFamily="18" charset="0"/>
                <a:cs typeface="Arial" pitchFamily="34" charset="0"/>
              </a:rPr>
              <a:t>u parku</a:t>
            </a:r>
            <a:r>
              <a:rPr kumimoji="0" lang="hr-HR"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podvučeni su </a:t>
            </a:r>
            <a:r>
              <a:rPr kumimoji="0" lang="hr-HR"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prijedlog</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 </a:t>
            </a:r>
            <a:r>
              <a:rPr kumimoji="0" lang="hr-HR"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imenica</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smtClean="0">
                <a:latin typeface="Arial" pitchFamily="34" charset="0"/>
                <a:ea typeface="Times New Roman" pitchFamily="18" charset="0"/>
                <a:cs typeface="Arial" pitchFamily="34" charset="0"/>
              </a:rPr>
              <a:t>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hr-HR"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Prijedlozi</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su nepromjenjive riječi koje označavaju odnose među   </a:t>
            </a:r>
          </a:p>
          <a:p>
            <a:pPr marL="0" marR="0" lvl="0" indent="0" algn="l" defTabSz="914400" rtl="0" eaLnBrk="0" fontAlgn="base" latinLnBrk="0" hangingPunct="0">
              <a:lnSpc>
                <a:spcPct val="200000"/>
              </a:lnSpc>
              <a:spcBef>
                <a:spcPct val="0"/>
              </a:spcBef>
              <a:spcAft>
                <a:spcPct val="0"/>
              </a:spcAft>
              <a:buClrTx/>
              <a:buSzTx/>
              <a:buFontTx/>
              <a:buNone/>
              <a:tabLst/>
            </a:pPr>
            <a:r>
              <a:rPr lang="hr-HR" sz="2000" dirty="0" smtClean="0">
                <a:latin typeface="Arial" pitchFamily="34" charset="0"/>
                <a:ea typeface="Times New Roman" pitchFamily="18" charset="0"/>
                <a:cs typeface="Arial" pitchFamily="34" charset="0"/>
              </a:rPr>
              <a:t>    bićima, stvarima i pojavama</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lvl="0" eaLnBrk="0" fontAlgn="base" hangingPunct="0">
              <a:lnSpc>
                <a:spcPct val="200000"/>
              </a:lnSpc>
              <a:spcBef>
                <a:spcPct val="0"/>
              </a:spcBef>
              <a:spcAft>
                <a:spcPct val="0"/>
              </a:spcAft>
            </a:pPr>
            <a:r>
              <a:rPr lang="hr-HR" sz="2000" dirty="0" smtClean="0">
                <a:latin typeface="Arial" pitchFamily="34" charset="0"/>
                <a:cs typeface="Arial" pitchFamily="34" charset="0"/>
              </a:rPr>
              <a:t>f) Osnova je dio riječi koji se ne mijenja.      </a:t>
            </a:r>
            <a:r>
              <a:rPr lang="hr-HR" sz="2000" b="1" dirty="0" smtClean="0">
                <a:solidFill>
                  <a:srgbClr val="0070C0"/>
                </a:solidFill>
                <a:latin typeface="Arial" pitchFamily="34" charset="0"/>
                <a:cs typeface="Arial" pitchFamily="34" charset="0"/>
              </a:rPr>
              <a:t>T   </a:t>
            </a:r>
            <a:r>
              <a:rPr lang="hr-HR" sz="2000" b="1" dirty="0" smtClean="0">
                <a:solidFill>
                  <a:schemeClr val="accent2"/>
                </a:solidFill>
                <a:latin typeface="Arial" pitchFamily="34" charset="0"/>
                <a:cs typeface="Arial" pitchFamily="34" charset="0"/>
              </a:rPr>
              <a:t>                       </a:t>
            </a:r>
          </a:p>
          <a:p>
            <a:pPr lvl="0" eaLnBrk="0" fontAlgn="base" hangingPunct="0">
              <a:lnSpc>
                <a:spcPct val="200000"/>
              </a:lnSpc>
              <a:spcBef>
                <a:spcPct val="0"/>
              </a:spcBef>
              <a:spcAft>
                <a:spcPct val="0"/>
              </a:spcAft>
            </a:pPr>
            <a:r>
              <a:rPr lang="hr-HR" sz="2000" dirty="0" smtClean="0">
                <a:latin typeface="Arial" pitchFamily="34" charset="0"/>
                <a:cs typeface="Arial" pitchFamily="34" charset="0"/>
              </a:rPr>
              <a:t>g) Usklici </a:t>
            </a:r>
            <a:r>
              <a:rPr lang="hr-HR" sz="2000" dirty="0" smtClean="0">
                <a:solidFill>
                  <a:srgbClr val="0070C0"/>
                </a:solidFill>
                <a:latin typeface="Arial" pitchFamily="34" charset="0"/>
                <a:cs typeface="Arial" pitchFamily="34" charset="0"/>
              </a:rPr>
              <a:t>jesu</a:t>
            </a:r>
            <a:r>
              <a:rPr lang="hr-HR" sz="2000" dirty="0" smtClean="0">
                <a:latin typeface="Arial" pitchFamily="34" charset="0"/>
                <a:cs typeface="Arial" pitchFamily="34" charset="0"/>
              </a:rPr>
              <a:t> </a:t>
            </a:r>
            <a:r>
              <a:rPr lang="hr-HR" sz="2000" dirty="0">
                <a:latin typeface="Arial" pitchFamily="34" charset="0"/>
                <a:cs typeface="Arial" pitchFamily="34" charset="0"/>
              </a:rPr>
              <a:t>samostalne riječi</a:t>
            </a:r>
            <a:r>
              <a:rPr lang="hr-HR" sz="2000" dirty="0" smtClean="0">
                <a:latin typeface="Arial" pitchFamily="34" charset="0"/>
                <a:cs typeface="Arial" pitchFamily="34" charset="0"/>
              </a:rPr>
              <a:t>.                                            </a:t>
            </a:r>
          </a:p>
          <a:p>
            <a:pPr lvl="0" eaLnBrk="0" fontAlgn="base" hangingPunct="0">
              <a:lnSpc>
                <a:spcPct val="200000"/>
              </a:lnSpc>
              <a:spcBef>
                <a:spcPct val="0"/>
              </a:spcBef>
              <a:spcAft>
                <a:spcPct val="0"/>
              </a:spcAft>
            </a:pPr>
            <a:r>
              <a:rPr kumimoji="0" lang="hr-HR" sz="2000" b="0" i="0" u="none" strike="noStrike" cap="none" normalizeH="0" baseline="0" dirty="0" smtClean="0">
                <a:ln>
                  <a:noFill/>
                </a:ln>
                <a:solidFill>
                  <a:schemeClr val="tx1"/>
                </a:solidFill>
                <a:effectLst/>
                <a:latin typeface="Arial" pitchFamily="34" charset="0"/>
                <a:cs typeface="Arial" pitchFamily="34" charset="0"/>
              </a:rPr>
              <a:t>h) Veznici su </a:t>
            </a:r>
            <a:r>
              <a:rPr kumimoji="0" lang="hr-HR" sz="2000" b="0" i="0" u="none" strike="noStrike" cap="none" normalizeH="0" baseline="0" dirty="0" smtClean="0">
                <a:ln>
                  <a:noFill/>
                </a:ln>
                <a:solidFill>
                  <a:srgbClr val="0070C0"/>
                </a:solidFill>
                <a:effectLst/>
                <a:latin typeface="Arial" pitchFamily="34" charset="0"/>
                <a:cs typeface="Arial" pitchFamily="34" charset="0"/>
              </a:rPr>
              <a:t>nepromjenjive</a:t>
            </a:r>
            <a:r>
              <a:rPr kumimoji="0" lang="hr-HR" sz="2000" b="0" i="0" u="none" strike="noStrike" cap="none" normalizeH="0" baseline="0" dirty="0" smtClean="0">
                <a:ln>
                  <a:noFill/>
                </a:ln>
                <a:solidFill>
                  <a:schemeClr val="tx1"/>
                </a:solidFill>
                <a:effectLst/>
                <a:latin typeface="Arial" pitchFamily="34" charset="0"/>
                <a:cs typeface="Arial" pitchFamily="34" charset="0"/>
              </a:rPr>
              <a:t> riječi koje povezuju riječi i rečenice.</a:t>
            </a:r>
          </a:p>
          <a:p>
            <a:pPr lvl="0" algn="r" eaLnBrk="0" fontAlgn="base" hangingPunct="0">
              <a:lnSpc>
                <a:spcPct val="150000"/>
              </a:lnSpc>
              <a:spcBef>
                <a:spcPct val="0"/>
              </a:spcBef>
              <a:spcAft>
                <a:spcPct val="0"/>
              </a:spcAft>
            </a:pP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16860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360000" y="360000"/>
            <a:ext cx="8460472" cy="6278642"/>
          </a:xfrm>
          <a:prstGeom prst="rect">
            <a:avLst/>
          </a:prstGeom>
          <a:noFill/>
        </p:spPr>
        <p:txBody>
          <a:bodyPr wrap="square" rtlCol="0">
            <a:spAutoFit/>
          </a:bodyPr>
          <a:lstStyle/>
          <a:p>
            <a:r>
              <a:rPr lang="hr-HR" sz="2000" b="1" dirty="0" smtClean="0">
                <a:solidFill>
                  <a:srgbClr val="0070C0"/>
                </a:solidFill>
                <a:latin typeface="Arial" pitchFamily="34" charset="0"/>
                <a:cs typeface="Arial" pitchFamily="34" charset="0"/>
              </a:rPr>
              <a:t>Zaokruži u tekstu prijedloge.</a:t>
            </a:r>
          </a:p>
          <a:p>
            <a:endParaRPr lang="hr-HR" sz="800" b="1" dirty="0" smtClean="0">
              <a:solidFill>
                <a:schemeClr val="accent1">
                  <a:lumMod val="75000"/>
                </a:schemeClr>
              </a:solidFill>
              <a:latin typeface="Arial" pitchFamily="34" charset="0"/>
              <a:cs typeface="Arial" pitchFamily="34" charset="0"/>
            </a:endParaRPr>
          </a:p>
          <a:p>
            <a:pPr>
              <a:lnSpc>
                <a:spcPct val="200000"/>
              </a:lnSpc>
            </a:pPr>
            <a:r>
              <a:rPr lang="hr-HR" sz="2000" dirty="0" smtClean="0">
                <a:latin typeface="Arial" pitchFamily="34" charset="0"/>
                <a:cs typeface="Arial" pitchFamily="34" charset="0"/>
              </a:rPr>
              <a:t>Otac je zaključio da je u kući vruće i sparno, pa je odnio svoj stalak za slikanje u šumu. Postavio ga je u sjenu pod borovu krošnju te sjeo na svoj tronožac. Kad odjednom neki bolni, slabašni cvilež dopro mu do uha. Okrenuo glavu pa prešao pogledom po grmlju. Zaključio je da tihi cvilež dopire iz gustiša pod visokom smrekom. Ustao je s tronošca, probio se kroz grmlje i razmaknuo rukama granje. Na tlu ispod lista ležala je malena beba vjeverica. Sagnuo se i podigao nemoćno stvorenje te požurio s njim puteljkom prema kući. </a:t>
            </a:r>
          </a:p>
          <a:p>
            <a:pPr>
              <a:lnSpc>
                <a:spcPct val="150000"/>
              </a:lnSpc>
            </a:pPr>
            <a:endParaRPr lang="hr-HR" sz="1400" dirty="0" smtClean="0">
              <a:latin typeface="Arial" pitchFamily="34" charset="0"/>
              <a:cs typeface="Arial" pitchFamily="34" charset="0"/>
            </a:endParaRPr>
          </a:p>
          <a:p>
            <a:pPr algn="r">
              <a:lnSpc>
                <a:spcPct val="150000"/>
              </a:lnSpc>
            </a:pPr>
            <a:r>
              <a:rPr lang="hr-HR" sz="1400" dirty="0" smtClean="0">
                <a:latin typeface="Arial" pitchFamily="34" charset="0"/>
                <a:cs typeface="Arial" pitchFamily="34" charset="0"/>
              </a:rPr>
              <a:t>(prema ulomku iz romana </a:t>
            </a:r>
            <a:r>
              <a:rPr lang="hr-HR" sz="1400" dirty="0">
                <a:latin typeface="Arial" pitchFamily="34" charset="0"/>
                <a:cs typeface="Arial" pitchFamily="34" charset="0"/>
              </a:rPr>
              <a:t>Maje </a:t>
            </a:r>
            <a:r>
              <a:rPr lang="hr-HR" sz="1400" dirty="0" err="1" smtClean="0">
                <a:latin typeface="Arial" pitchFamily="34" charset="0"/>
                <a:cs typeface="Arial" pitchFamily="34" charset="0"/>
              </a:rPr>
              <a:t>Gluščević</a:t>
            </a:r>
            <a:r>
              <a:rPr lang="hr-HR" sz="1400" dirty="0" smtClean="0">
                <a:latin typeface="Arial" pitchFamily="34" charset="0"/>
                <a:cs typeface="Arial" pitchFamily="34" charset="0"/>
              </a:rPr>
              <a:t> </a:t>
            </a:r>
            <a:r>
              <a:rPr lang="hr-HR" sz="1400" i="1" dirty="0" smtClean="0">
                <a:latin typeface="Arial" pitchFamily="34" charset="0"/>
                <a:cs typeface="Arial" pitchFamily="34" charset="0"/>
              </a:rPr>
              <a:t>Odrastanje</a:t>
            </a:r>
            <a:r>
              <a:rPr lang="hr-HR" sz="1400" dirty="0" smtClean="0">
                <a:latin typeface="Arial" pitchFamily="34" charset="0"/>
                <a:cs typeface="Arial" pitchFamily="34" charset="0"/>
              </a:rPr>
              <a:t>)</a:t>
            </a:r>
            <a:endParaRPr lang="hr-HR" sz="2200" dirty="0">
              <a:latin typeface="Arial" pitchFamily="34" charset="0"/>
              <a:cs typeface="Arial" pitchFamily="34" charset="0"/>
            </a:endParaRPr>
          </a:p>
        </p:txBody>
      </p:sp>
      <p:sp>
        <p:nvSpPr>
          <p:cNvPr id="14" name="Elipsa 13"/>
          <p:cNvSpPr/>
          <p:nvPr/>
        </p:nvSpPr>
        <p:spPr>
          <a:xfrm>
            <a:off x="2893207" y="1005176"/>
            <a:ext cx="357190"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2" name="Elipsa 21"/>
          <p:cNvSpPr/>
          <p:nvPr/>
        </p:nvSpPr>
        <p:spPr>
          <a:xfrm>
            <a:off x="7956376" y="1005176"/>
            <a:ext cx="432048"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4" name="Elipsa 23"/>
          <p:cNvSpPr/>
          <p:nvPr/>
        </p:nvSpPr>
        <p:spPr>
          <a:xfrm>
            <a:off x="1280431" y="1629953"/>
            <a:ext cx="339241"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5" name="Elipsa 24"/>
          <p:cNvSpPr/>
          <p:nvPr/>
        </p:nvSpPr>
        <p:spPr>
          <a:xfrm>
            <a:off x="3857620" y="1629953"/>
            <a:ext cx="357190"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6" name="Elipsa 25"/>
          <p:cNvSpPr/>
          <p:nvPr/>
        </p:nvSpPr>
        <p:spPr>
          <a:xfrm>
            <a:off x="4822033" y="1644467"/>
            <a:ext cx="642942"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7" name="Elipsa 26"/>
          <p:cNvSpPr/>
          <p:nvPr/>
        </p:nvSpPr>
        <p:spPr>
          <a:xfrm>
            <a:off x="7885964" y="1616090"/>
            <a:ext cx="502460" cy="38556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8" name="Elipsa 27"/>
          <p:cNvSpPr/>
          <p:nvPr/>
        </p:nvSpPr>
        <p:spPr>
          <a:xfrm>
            <a:off x="7740352" y="2224566"/>
            <a:ext cx="504056"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9" name="Elipsa 28"/>
          <p:cNvSpPr/>
          <p:nvPr/>
        </p:nvSpPr>
        <p:spPr>
          <a:xfrm>
            <a:off x="4480847" y="2857496"/>
            <a:ext cx="428628"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0" name="Elipsa 29"/>
          <p:cNvSpPr/>
          <p:nvPr/>
        </p:nvSpPr>
        <p:spPr>
          <a:xfrm>
            <a:off x="1115615" y="3460354"/>
            <a:ext cx="436094" cy="39290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1" name="Elipsa 30"/>
          <p:cNvSpPr/>
          <p:nvPr/>
        </p:nvSpPr>
        <p:spPr>
          <a:xfrm>
            <a:off x="2257696" y="3429000"/>
            <a:ext cx="635511"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2" name="Elipsa 31"/>
          <p:cNvSpPr/>
          <p:nvPr/>
        </p:nvSpPr>
        <p:spPr>
          <a:xfrm>
            <a:off x="5959620" y="3496073"/>
            <a:ext cx="357190"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3" name="Elipsa 32"/>
          <p:cNvSpPr/>
          <p:nvPr/>
        </p:nvSpPr>
        <p:spPr>
          <a:xfrm>
            <a:off x="356311" y="4080492"/>
            <a:ext cx="611600"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4" name="Elipsa 33"/>
          <p:cNvSpPr/>
          <p:nvPr/>
        </p:nvSpPr>
        <p:spPr>
          <a:xfrm>
            <a:off x="4857752" y="4083327"/>
            <a:ext cx="571504"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5" name="Elipsa 34"/>
          <p:cNvSpPr/>
          <p:nvPr/>
        </p:nvSpPr>
        <p:spPr>
          <a:xfrm>
            <a:off x="1205737" y="5340088"/>
            <a:ext cx="428628"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36" name="Elipsa 35"/>
          <p:cNvSpPr/>
          <p:nvPr/>
        </p:nvSpPr>
        <p:spPr>
          <a:xfrm>
            <a:off x="3157095" y="5322350"/>
            <a:ext cx="928694" cy="3571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8" name="Elipsa 17"/>
          <p:cNvSpPr/>
          <p:nvPr/>
        </p:nvSpPr>
        <p:spPr>
          <a:xfrm>
            <a:off x="5652120" y="4080492"/>
            <a:ext cx="720081"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1000" fill="hold"/>
                                        <p:tgtEl>
                                          <p:spTgt spid="14"/>
                                        </p:tgtEl>
                                        <p:attrNameLst>
                                          <p:attrName>ppt_x</p:attrName>
                                        </p:attrNameLst>
                                      </p:cBhvr>
                                      <p:tavLst>
                                        <p:tav tm="0">
                                          <p:val>
                                            <p:strVal val="#ppt_x"/>
                                          </p:val>
                                        </p:tav>
                                        <p:tav tm="100000">
                                          <p:val>
                                            <p:strVal val="#ppt_x"/>
                                          </p:val>
                                        </p:tav>
                                      </p:tavLst>
                                    </p:anim>
                                    <p:anim calcmode="lin" valueType="num">
                                      <p:cBhvr additive="base">
                                        <p:cTn id="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1000" fill="hold"/>
                                        <p:tgtEl>
                                          <p:spTgt spid="22"/>
                                        </p:tgtEl>
                                        <p:attrNameLst>
                                          <p:attrName>ppt_x</p:attrName>
                                        </p:attrNameLst>
                                      </p:cBhvr>
                                      <p:tavLst>
                                        <p:tav tm="0">
                                          <p:val>
                                            <p:strVal val="#ppt_x"/>
                                          </p:val>
                                        </p:tav>
                                        <p:tav tm="100000">
                                          <p:val>
                                            <p:strVal val="#ppt_x"/>
                                          </p:val>
                                        </p:tav>
                                      </p:tavLst>
                                    </p:anim>
                                    <p:anim calcmode="lin" valueType="num">
                                      <p:cBhvr additive="base">
                                        <p:cTn id="14" dur="10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1000" fill="hold"/>
                                        <p:tgtEl>
                                          <p:spTgt spid="24"/>
                                        </p:tgtEl>
                                        <p:attrNameLst>
                                          <p:attrName>ppt_x</p:attrName>
                                        </p:attrNameLst>
                                      </p:cBhvr>
                                      <p:tavLst>
                                        <p:tav tm="0">
                                          <p:val>
                                            <p:strVal val="#ppt_x"/>
                                          </p:val>
                                        </p:tav>
                                        <p:tav tm="100000">
                                          <p:val>
                                            <p:strVal val="#ppt_x"/>
                                          </p:val>
                                        </p:tav>
                                      </p:tavLst>
                                    </p:anim>
                                    <p:anim calcmode="lin" valueType="num">
                                      <p:cBhvr additive="base">
                                        <p:cTn id="20"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anim calcmode="lin" valueType="num">
                                      <p:cBhvr additive="base">
                                        <p:cTn id="25" dur="1000" fill="hold"/>
                                        <p:tgtEl>
                                          <p:spTgt spid="25"/>
                                        </p:tgtEl>
                                        <p:attrNameLst>
                                          <p:attrName>ppt_x</p:attrName>
                                        </p:attrNameLst>
                                      </p:cBhvr>
                                      <p:tavLst>
                                        <p:tav tm="0">
                                          <p:val>
                                            <p:strVal val="#ppt_x"/>
                                          </p:val>
                                        </p:tav>
                                        <p:tav tm="100000">
                                          <p:val>
                                            <p:strVal val="#ppt_x"/>
                                          </p:val>
                                        </p:tav>
                                      </p:tavLst>
                                    </p:anim>
                                    <p:anim calcmode="lin" valueType="num">
                                      <p:cBhvr additive="base">
                                        <p:cTn id="26" dur="10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 calcmode="lin" valueType="num">
                                      <p:cBhvr additive="base">
                                        <p:cTn id="31" dur="1000" fill="hold"/>
                                        <p:tgtEl>
                                          <p:spTgt spid="26"/>
                                        </p:tgtEl>
                                        <p:attrNameLst>
                                          <p:attrName>ppt_x</p:attrName>
                                        </p:attrNameLst>
                                      </p:cBhvr>
                                      <p:tavLst>
                                        <p:tav tm="0">
                                          <p:val>
                                            <p:strVal val="#ppt_x"/>
                                          </p:val>
                                        </p:tav>
                                        <p:tav tm="100000">
                                          <p:val>
                                            <p:strVal val="#ppt_x"/>
                                          </p:val>
                                        </p:tav>
                                      </p:tavLst>
                                    </p:anim>
                                    <p:anim calcmode="lin" valueType="num">
                                      <p:cBhvr additive="base">
                                        <p:cTn id="32" dur="10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1000" fill="hold"/>
                                        <p:tgtEl>
                                          <p:spTgt spid="27"/>
                                        </p:tgtEl>
                                        <p:attrNameLst>
                                          <p:attrName>ppt_x</p:attrName>
                                        </p:attrNameLst>
                                      </p:cBhvr>
                                      <p:tavLst>
                                        <p:tav tm="0">
                                          <p:val>
                                            <p:strVal val="#ppt_x"/>
                                          </p:val>
                                        </p:tav>
                                        <p:tav tm="100000">
                                          <p:val>
                                            <p:strVal val="#ppt_x"/>
                                          </p:val>
                                        </p:tav>
                                      </p:tavLst>
                                    </p:anim>
                                    <p:anim calcmode="lin" valueType="num">
                                      <p:cBhvr additive="base">
                                        <p:cTn id="38" dur="10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1000" fill="hold"/>
                                        <p:tgtEl>
                                          <p:spTgt spid="28"/>
                                        </p:tgtEl>
                                        <p:attrNameLst>
                                          <p:attrName>ppt_x</p:attrName>
                                        </p:attrNameLst>
                                      </p:cBhvr>
                                      <p:tavLst>
                                        <p:tav tm="0">
                                          <p:val>
                                            <p:strVal val="#ppt_x"/>
                                          </p:val>
                                        </p:tav>
                                        <p:tav tm="100000">
                                          <p:val>
                                            <p:strVal val="#ppt_x"/>
                                          </p:val>
                                        </p:tav>
                                      </p:tavLst>
                                    </p:anim>
                                    <p:anim calcmode="lin" valueType="num">
                                      <p:cBhvr additive="base">
                                        <p:cTn id="44" dur="10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9"/>
                                        </p:tgtEl>
                                        <p:attrNameLst>
                                          <p:attrName>style.visibility</p:attrName>
                                        </p:attrNameLst>
                                      </p:cBhvr>
                                      <p:to>
                                        <p:strVal val="visible"/>
                                      </p:to>
                                    </p:set>
                                    <p:anim calcmode="lin" valueType="num">
                                      <p:cBhvr additive="base">
                                        <p:cTn id="49" dur="1000" fill="hold"/>
                                        <p:tgtEl>
                                          <p:spTgt spid="29"/>
                                        </p:tgtEl>
                                        <p:attrNameLst>
                                          <p:attrName>ppt_x</p:attrName>
                                        </p:attrNameLst>
                                      </p:cBhvr>
                                      <p:tavLst>
                                        <p:tav tm="0">
                                          <p:val>
                                            <p:strVal val="#ppt_x"/>
                                          </p:val>
                                        </p:tav>
                                        <p:tav tm="100000">
                                          <p:val>
                                            <p:strVal val="#ppt_x"/>
                                          </p:val>
                                        </p:tav>
                                      </p:tavLst>
                                    </p:anim>
                                    <p:anim calcmode="lin" valueType="num">
                                      <p:cBhvr additive="base">
                                        <p:cTn id="50" dur="10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0"/>
                                        </p:tgtEl>
                                        <p:attrNameLst>
                                          <p:attrName>style.visibility</p:attrName>
                                        </p:attrNameLst>
                                      </p:cBhvr>
                                      <p:to>
                                        <p:strVal val="visible"/>
                                      </p:to>
                                    </p:set>
                                    <p:anim calcmode="lin" valueType="num">
                                      <p:cBhvr additive="base">
                                        <p:cTn id="55" dur="1000" fill="hold"/>
                                        <p:tgtEl>
                                          <p:spTgt spid="30"/>
                                        </p:tgtEl>
                                        <p:attrNameLst>
                                          <p:attrName>ppt_x</p:attrName>
                                        </p:attrNameLst>
                                      </p:cBhvr>
                                      <p:tavLst>
                                        <p:tav tm="0">
                                          <p:val>
                                            <p:strVal val="#ppt_x"/>
                                          </p:val>
                                        </p:tav>
                                        <p:tav tm="100000">
                                          <p:val>
                                            <p:strVal val="#ppt_x"/>
                                          </p:val>
                                        </p:tav>
                                      </p:tavLst>
                                    </p:anim>
                                    <p:anim calcmode="lin" valueType="num">
                                      <p:cBhvr additive="base">
                                        <p:cTn id="56" dur="10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anim calcmode="lin" valueType="num">
                                      <p:cBhvr additive="base">
                                        <p:cTn id="61" dur="1000" fill="hold"/>
                                        <p:tgtEl>
                                          <p:spTgt spid="31"/>
                                        </p:tgtEl>
                                        <p:attrNameLst>
                                          <p:attrName>ppt_x</p:attrName>
                                        </p:attrNameLst>
                                      </p:cBhvr>
                                      <p:tavLst>
                                        <p:tav tm="0">
                                          <p:val>
                                            <p:strVal val="#ppt_x"/>
                                          </p:val>
                                        </p:tav>
                                        <p:tav tm="100000">
                                          <p:val>
                                            <p:strVal val="#ppt_x"/>
                                          </p:val>
                                        </p:tav>
                                      </p:tavLst>
                                    </p:anim>
                                    <p:anim calcmode="lin" valueType="num">
                                      <p:cBhvr additive="base">
                                        <p:cTn id="62" dur="10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1000" fill="hold"/>
                                        <p:tgtEl>
                                          <p:spTgt spid="32"/>
                                        </p:tgtEl>
                                        <p:attrNameLst>
                                          <p:attrName>ppt_x</p:attrName>
                                        </p:attrNameLst>
                                      </p:cBhvr>
                                      <p:tavLst>
                                        <p:tav tm="0">
                                          <p:val>
                                            <p:strVal val="#ppt_x"/>
                                          </p:val>
                                        </p:tav>
                                        <p:tav tm="100000">
                                          <p:val>
                                            <p:strVal val="#ppt_x"/>
                                          </p:val>
                                        </p:tav>
                                      </p:tavLst>
                                    </p:anim>
                                    <p:anim calcmode="lin" valueType="num">
                                      <p:cBhvr additive="base">
                                        <p:cTn id="68" dur="10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additive="base">
                                        <p:cTn id="73" dur="1000" fill="hold"/>
                                        <p:tgtEl>
                                          <p:spTgt spid="33"/>
                                        </p:tgtEl>
                                        <p:attrNameLst>
                                          <p:attrName>ppt_x</p:attrName>
                                        </p:attrNameLst>
                                      </p:cBhvr>
                                      <p:tavLst>
                                        <p:tav tm="0">
                                          <p:val>
                                            <p:strVal val="#ppt_x"/>
                                          </p:val>
                                        </p:tav>
                                        <p:tav tm="100000">
                                          <p:val>
                                            <p:strVal val="#ppt_x"/>
                                          </p:val>
                                        </p:tav>
                                      </p:tavLst>
                                    </p:anim>
                                    <p:anim calcmode="lin" valueType="num">
                                      <p:cBhvr additive="base">
                                        <p:cTn id="74" dur="10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4"/>
                                        </p:tgtEl>
                                        <p:attrNameLst>
                                          <p:attrName>style.visibility</p:attrName>
                                        </p:attrNameLst>
                                      </p:cBhvr>
                                      <p:to>
                                        <p:strVal val="visible"/>
                                      </p:to>
                                    </p:set>
                                    <p:anim calcmode="lin" valueType="num">
                                      <p:cBhvr additive="base">
                                        <p:cTn id="79" dur="1000" fill="hold"/>
                                        <p:tgtEl>
                                          <p:spTgt spid="34"/>
                                        </p:tgtEl>
                                        <p:attrNameLst>
                                          <p:attrName>ppt_x</p:attrName>
                                        </p:attrNameLst>
                                      </p:cBhvr>
                                      <p:tavLst>
                                        <p:tav tm="0">
                                          <p:val>
                                            <p:strVal val="#ppt_x"/>
                                          </p:val>
                                        </p:tav>
                                        <p:tav tm="100000">
                                          <p:val>
                                            <p:strVal val="#ppt_x"/>
                                          </p:val>
                                        </p:tav>
                                      </p:tavLst>
                                    </p:anim>
                                    <p:anim calcmode="lin" valueType="num">
                                      <p:cBhvr additive="base">
                                        <p:cTn id="80" dur="10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1000" fill="hold"/>
                                        <p:tgtEl>
                                          <p:spTgt spid="18"/>
                                        </p:tgtEl>
                                        <p:attrNameLst>
                                          <p:attrName>ppt_x</p:attrName>
                                        </p:attrNameLst>
                                      </p:cBhvr>
                                      <p:tavLst>
                                        <p:tav tm="0">
                                          <p:val>
                                            <p:strVal val="#ppt_x"/>
                                          </p:val>
                                        </p:tav>
                                        <p:tav tm="100000">
                                          <p:val>
                                            <p:strVal val="#ppt_x"/>
                                          </p:val>
                                        </p:tav>
                                      </p:tavLst>
                                    </p:anim>
                                    <p:anim calcmode="lin" valueType="num">
                                      <p:cBhvr additive="base">
                                        <p:cTn id="86" dur="1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1000" fill="hold"/>
                                        <p:tgtEl>
                                          <p:spTgt spid="35"/>
                                        </p:tgtEl>
                                        <p:attrNameLst>
                                          <p:attrName>ppt_x</p:attrName>
                                        </p:attrNameLst>
                                      </p:cBhvr>
                                      <p:tavLst>
                                        <p:tav tm="0">
                                          <p:val>
                                            <p:strVal val="#ppt_x"/>
                                          </p:val>
                                        </p:tav>
                                        <p:tav tm="100000">
                                          <p:val>
                                            <p:strVal val="#ppt_x"/>
                                          </p:val>
                                        </p:tav>
                                      </p:tavLst>
                                    </p:anim>
                                    <p:anim calcmode="lin" valueType="num">
                                      <p:cBhvr additive="base">
                                        <p:cTn id="92" dur="10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additive="base">
                                        <p:cTn id="97" dur="1000" fill="hold"/>
                                        <p:tgtEl>
                                          <p:spTgt spid="36"/>
                                        </p:tgtEl>
                                        <p:attrNameLst>
                                          <p:attrName>ppt_x</p:attrName>
                                        </p:attrNameLst>
                                      </p:cBhvr>
                                      <p:tavLst>
                                        <p:tav tm="0">
                                          <p:val>
                                            <p:strVal val="#ppt_x"/>
                                          </p:val>
                                        </p:tav>
                                        <p:tav tm="100000">
                                          <p:val>
                                            <p:strVal val="#ppt_x"/>
                                          </p:val>
                                        </p:tav>
                                      </p:tavLst>
                                    </p:anim>
                                    <p:anim calcmode="lin" valueType="num">
                                      <p:cBhvr additive="base">
                                        <p:cTn id="98" dur="10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2"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360000" y="360000"/>
            <a:ext cx="8678198" cy="6072230"/>
          </a:xfrm>
        </p:spPr>
        <p:txBody>
          <a:bodyPr>
            <a:normAutofit/>
          </a:bodyPr>
          <a:lstStyle/>
          <a:p>
            <a:pPr>
              <a:lnSpc>
                <a:spcPct val="100000"/>
              </a:lnSpc>
              <a:buNone/>
            </a:pPr>
            <a:r>
              <a:rPr lang="hr-HR" dirty="0" smtClean="0">
                <a:latin typeface="Arial" panose="020B0604020202020204" pitchFamily="34" charset="0"/>
                <a:cs typeface="Arial" pitchFamily="34" charset="0"/>
              </a:rPr>
              <a:t> </a:t>
            </a:r>
            <a:r>
              <a:rPr lang="hr-HR" b="1" dirty="0" smtClean="0">
                <a:solidFill>
                  <a:srgbClr val="0070C0"/>
                </a:solidFill>
                <a:latin typeface="Arial" pitchFamily="34" charset="0"/>
                <a:cs typeface="Arial" pitchFamily="34" charset="0"/>
              </a:rPr>
              <a:t>Dopuni tekst odgovarajućim prijedlozima.</a:t>
            </a:r>
          </a:p>
          <a:p>
            <a:pPr>
              <a:lnSpc>
                <a:spcPct val="200000"/>
              </a:lnSpc>
              <a:buNone/>
            </a:pPr>
            <a:r>
              <a:rPr lang="hr-HR" dirty="0" smtClean="0">
                <a:solidFill>
                  <a:schemeClr val="tx1"/>
                </a:solidFill>
                <a:latin typeface="Arial" pitchFamily="34" charset="0"/>
                <a:cs typeface="Arial" pitchFamily="34" charset="0"/>
              </a:rPr>
              <a:t> Majka je došla prerano______ školu. Došla je ______ sela koje je bilo udaljeno četiri sata hoda ______ škole. Hodala je ______ trgu i gledala ______ prozore škole koji blistahu ______ suncu.  Čekala ga je ______ prozora ______ podneva, a onda je krenula _______ </a:t>
            </a:r>
            <a:r>
              <a:rPr lang="hr-HR" dirty="0" err="1" smtClean="0">
                <a:solidFill>
                  <a:schemeClr val="tx1"/>
                </a:solidFill>
                <a:latin typeface="Arial" pitchFamily="34" charset="0"/>
                <a:cs typeface="Arial" pitchFamily="34" charset="0"/>
              </a:rPr>
              <a:t>Jožinu</a:t>
            </a:r>
            <a:r>
              <a:rPr lang="hr-HR" dirty="0" smtClean="0">
                <a:solidFill>
                  <a:schemeClr val="tx1"/>
                </a:solidFill>
                <a:latin typeface="Arial" pitchFamily="34" charset="0"/>
                <a:cs typeface="Arial" pitchFamily="34" charset="0"/>
              </a:rPr>
              <a:t> stanu. </a:t>
            </a:r>
          </a:p>
          <a:p>
            <a:pPr>
              <a:lnSpc>
                <a:spcPct val="200000"/>
              </a:lnSpc>
              <a:buNone/>
            </a:pPr>
            <a:r>
              <a:rPr lang="hr-HR" dirty="0" smtClean="0">
                <a:solidFill>
                  <a:schemeClr val="tx1"/>
                </a:solidFill>
                <a:latin typeface="Arial" pitchFamily="34" charset="0"/>
                <a:cs typeface="Arial" pitchFamily="34" charset="0"/>
              </a:rPr>
              <a:t>  </a:t>
            </a:r>
            <a:r>
              <a:rPr lang="hr-HR" dirty="0" err="1" smtClean="0">
                <a:solidFill>
                  <a:schemeClr val="tx1"/>
                </a:solidFill>
                <a:latin typeface="Arial" pitchFamily="34" charset="0"/>
                <a:cs typeface="Arial" pitchFamily="34" charset="0"/>
              </a:rPr>
              <a:t>Jože</a:t>
            </a:r>
            <a:r>
              <a:rPr lang="hr-HR" dirty="0" smtClean="0">
                <a:solidFill>
                  <a:schemeClr val="tx1"/>
                </a:solidFill>
                <a:latin typeface="Arial" pitchFamily="34" charset="0"/>
                <a:cs typeface="Arial" pitchFamily="34" charset="0"/>
              </a:rPr>
              <a:t> bijaše ______ kuće. Sjedio je ______ stolom ______ knjigom ______ sobom. Kad je ugledao majku ______ sebe, pođe ______ njoj.</a:t>
            </a:r>
          </a:p>
          <a:p>
            <a:pPr>
              <a:lnSpc>
                <a:spcPct val="200000"/>
              </a:lnSpc>
              <a:buNone/>
            </a:pPr>
            <a:r>
              <a:rPr lang="hr-HR" dirty="0" smtClean="0">
                <a:latin typeface="Arial" pitchFamily="34" charset="0"/>
                <a:cs typeface="Arial" pitchFamily="34" charset="0"/>
              </a:rPr>
              <a:t>                                                   </a:t>
            </a:r>
            <a:endParaRPr lang="hr-HR" dirty="0">
              <a:latin typeface="Arial" pitchFamily="34" charset="0"/>
              <a:cs typeface="Arial" pitchFamily="34" charset="0"/>
            </a:endParaRPr>
          </a:p>
        </p:txBody>
      </p:sp>
      <p:sp>
        <p:nvSpPr>
          <p:cNvPr id="8" name="Pravokutnik 7"/>
          <p:cNvSpPr/>
          <p:nvPr/>
        </p:nvSpPr>
        <p:spPr>
          <a:xfrm>
            <a:off x="683568" y="4149080"/>
            <a:ext cx="697627"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pred</a:t>
            </a:r>
            <a:endParaRPr lang="hr-HR" sz="2000" dirty="0">
              <a:solidFill>
                <a:srgbClr val="0070C0"/>
              </a:solidFill>
              <a:latin typeface="Arial" panose="020B0604020202020204" pitchFamily="34" charset="0"/>
              <a:cs typeface="Arial" panose="020B0604020202020204" pitchFamily="34" charset="0"/>
            </a:endParaRPr>
          </a:p>
        </p:txBody>
      </p:sp>
      <p:sp>
        <p:nvSpPr>
          <p:cNvPr id="16" name="Pravokutnik 15"/>
          <p:cNvSpPr/>
          <p:nvPr/>
        </p:nvSpPr>
        <p:spPr>
          <a:xfrm>
            <a:off x="5933638" y="980728"/>
            <a:ext cx="383438"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iz</a:t>
            </a:r>
            <a:endParaRPr lang="hr-HR" sz="2000" dirty="0">
              <a:solidFill>
                <a:srgbClr val="0070C0"/>
              </a:solidFill>
              <a:latin typeface="Arial" panose="020B0604020202020204" pitchFamily="34" charset="0"/>
              <a:cs typeface="Arial" panose="020B0604020202020204" pitchFamily="34" charset="0"/>
            </a:endParaRPr>
          </a:p>
        </p:txBody>
      </p:sp>
      <p:sp>
        <p:nvSpPr>
          <p:cNvPr id="17" name="Pravokutnik 16"/>
          <p:cNvSpPr/>
          <p:nvPr/>
        </p:nvSpPr>
        <p:spPr>
          <a:xfrm>
            <a:off x="3609115" y="1603387"/>
            <a:ext cx="470000"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od</a:t>
            </a:r>
            <a:endParaRPr lang="hr-HR" sz="2000" dirty="0">
              <a:solidFill>
                <a:srgbClr val="0070C0"/>
              </a:solidFill>
              <a:latin typeface="Arial" panose="020B0604020202020204" pitchFamily="34" charset="0"/>
              <a:cs typeface="Arial" panose="020B0604020202020204" pitchFamily="34" charset="0"/>
            </a:endParaRPr>
          </a:p>
        </p:txBody>
      </p:sp>
      <p:sp>
        <p:nvSpPr>
          <p:cNvPr id="18" name="Pravokutnik 17"/>
          <p:cNvSpPr/>
          <p:nvPr/>
        </p:nvSpPr>
        <p:spPr>
          <a:xfrm>
            <a:off x="6404187" y="1588730"/>
            <a:ext cx="470000"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po</a:t>
            </a:r>
            <a:endParaRPr lang="hr-HR" sz="2000" dirty="0">
              <a:solidFill>
                <a:srgbClr val="0070C0"/>
              </a:solidFill>
              <a:latin typeface="Arial" panose="020B0604020202020204" pitchFamily="34" charset="0"/>
              <a:cs typeface="Arial" panose="020B0604020202020204" pitchFamily="34" charset="0"/>
            </a:endParaRPr>
          </a:p>
        </p:txBody>
      </p:sp>
      <p:sp>
        <p:nvSpPr>
          <p:cNvPr id="19" name="Pravokutnik 18"/>
          <p:cNvSpPr/>
          <p:nvPr/>
        </p:nvSpPr>
        <p:spPr>
          <a:xfrm>
            <a:off x="850987" y="2132856"/>
            <a:ext cx="352982" cy="461665"/>
          </a:xfrm>
          <a:prstGeom prst="rect">
            <a:avLst/>
          </a:prstGeom>
        </p:spPr>
        <p:txBody>
          <a:bodyPr wrap="none">
            <a:spAutoFit/>
          </a:bodyPr>
          <a:lstStyle/>
          <a:p>
            <a:r>
              <a:rPr lang="hr-HR" sz="2400" dirty="0" smtClean="0">
                <a:solidFill>
                  <a:srgbClr val="0070C0"/>
                </a:solidFill>
              </a:rPr>
              <a:t>u</a:t>
            </a:r>
            <a:endParaRPr lang="hr-HR" sz="2400" dirty="0">
              <a:solidFill>
                <a:srgbClr val="0070C0"/>
              </a:solidFill>
            </a:endParaRPr>
          </a:p>
        </p:txBody>
      </p:sp>
      <p:sp>
        <p:nvSpPr>
          <p:cNvPr id="20" name="Pravokutnik 19"/>
          <p:cNvSpPr/>
          <p:nvPr/>
        </p:nvSpPr>
        <p:spPr>
          <a:xfrm>
            <a:off x="4701837" y="2194411"/>
            <a:ext cx="484428"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na</a:t>
            </a:r>
            <a:endParaRPr lang="hr-HR" sz="2000" dirty="0">
              <a:solidFill>
                <a:srgbClr val="0070C0"/>
              </a:solidFill>
              <a:latin typeface="Arial" panose="020B0604020202020204" pitchFamily="34" charset="0"/>
              <a:cs typeface="Arial" panose="020B0604020202020204" pitchFamily="34" charset="0"/>
            </a:endParaRPr>
          </a:p>
        </p:txBody>
      </p:sp>
      <p:sp>
        <p:nvSpPr>
          <p:cNvPr id="21" name="Pravokutnik 20"/>
          <p:cNvSpPr/>
          <p:nvPr/>
        </p:nvSpPr>
        <p:spPr>
          <a:xfrm>
            <a:off x="7814984" y="2190967"/>
            <a:ext cx="798617"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ispod</a:t>
            </a:r>
            <a:endParaRPr lang="hr-HR" sz="2000" dirty="0">
              <a:solidFill>
                <a:srgbClr val="0070C0"/>
              </a:solidFill>
              <a:latin typeface="Arial" panose="020B0604020202020204" pitchFamily="34" charset="0"/>
              <a:cs typeface="Arial" panose="020B0604020202020204" pitchFamily="34" charset="0"/>
            </a:endParaRPr>
          </a:p>
        </p:txBody>
      </p:sp>
      <p:sp>
        <p:nvSpPr>
          <p:cNvPr id="22" name="Pravokutnik 21"/>
          <p:cNvSpPr/>
          <p:nvPr/>
        </p:nvSpPr>
        <p:spPr>
          <a:xfrm>
            <a:off x="1727791" y="2812866"/>
            <a:ext cx="470000"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do</a:t>
            </a:r>
            <a:endParaRPr lang="hr-HR" sz="2000" dirty="0">
              <a:solidFill>
                <a:srgbClr val="0070C0"/>
              </a:solidFill>
              <a:latin typeface="Arial" panose="020B0604020202020204" pitchFamily="34" charset="0"/>
              <a:cs typeface="Arial" panose="020B0604020202020204" pitchFamily="34" charset="0"/>
            </a:endParaRPr>
          </a:p>
        </p:txBody>
      </p:sp>
      <p:sp>
        <p:nvSpPr>
          <p:cNvPr id="23" name="Pravokutnik 22"/>
          <p:cNvSpPr/>
          <p:nvPr/>
        </p:nvSpPr>
        <p:spPr>
          <a:xfrm>
            <a:off x="5634117" y="2812866"/>
            <a:ext cx="910827"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prema</a:t>
            </a:r>
            <a:endParaRPr lang="hr-HR" sz="2000" dirty="0">
              <a:solidFill>
                <a:srgbClr val="0070C0"/>
              </a:solidFill>
              <a:latin typeface="Arial" panose="020B0604020202020204" pitchFamily="34" charset="0"/>
              <a:cs typeface="Arial" panose="020B0604020202020204" pitchFamily="34" charset="0"/>
            </a:endParaRPr>
          </a:p>
        </p:txBody>
      </p:sp>
      <p:sp>
        <p:nvSpPr>
          <p:cNvPr id="24" name="Pravokutnik 23"/>
          <p:cNvSpPr/>
          <p:nvPr/>
        </p:nvSpPr>
        <p:spPr>
          <a:xfrm>
            <a:off x="2133512" y="3532946"/>
            <a:ext cx="598241"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kod</a:t>
            </a:r>
            <a:endParaRPr lang="hr-HR" sz="2000" dirty="0">
              <a:solidFill>
                <a:srgbClr val="0070C0"/>
              </a:solidFill>
              <a:latin typeface="Arial" panose="020B0604020202020204" pitchFamily="34" charset="0"/>
              <a:cs typeface="Arial" panose="020B0604020202020204" pitchFamily="34" charset="0"/>
            </a:endParaRPr>
          </a:p>
        </p:txBody>
      </p:sp>
      <p:sp>
        <p:nvSpPr>
          <p:cNvPr id="25" name="Pravokutnik 24"/>
          <p:cNvSpPr/>
          <p:nvPr/>
        </p:nvSpPr>
        <p:spPr>
          <a:xfrm>
            <a:off x="4785448" y="3549344"/>
            <a:ext cx="455574"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za</a:t>
            </a:r>
            <a:endParaRPr lang="hr-HR" sz="2000" dirty="0">
              <a:solidFill>
                <a:srgbClr val="0070C0"/>
              </a:solidFill>
              <a:latin typeface="Arial" panose="020B0604020202020204" pitchFamily="34" charset="0"/>
              <a:cs typeface="Arial" panose="020B0604020202020204" pitchFamily="34" charset="0"/>
            </a:endParaRPr>
          </a:p>
        </p:txBody>
      </p:sp>
      <p:sp>
        <p:nvSpPr>
          <p:cNvPr id="26" name="Pravokutnik 25"/>
          <p:cNvSpPr/>
          <p:nvPr/>
        </p:nvSpPr>
        <p:spPr>
          <a:xfrm>
            <a:off x="6575708" y="3532946"/>
            <a:ext cx="312906"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s</a:t>
            </a:r>
            <a:endParaRPr lang="hr-HR" sz="2000" dirty="0">
              <a:solidFill>
                <a:srgbClr val="0070C0"/>
              </a:solidFill>
              <a:latin typeface="Arial" panose="020B0604020202020204" pitchFamily="34" charset="0"/>
              <a:cs typeface="Arial" panose="020B0604020202020204" pitchFamily="34" charset="0"/>
            </a:endParaRPr>
          </a:p>
        </p:txBody>
      </p:sp>
      <p:sp>
        <p:nvSpPr>
          <p:cNvPr id="27" name="Pravokutnik 26"/>
          <p:cNvSpPr/>
          <p:nvPr/>
        </p:nvSpPr>
        <p:spPr>
          <a:xfrm>
            <a:off x="3183020" y="980728"/>
            <a:ext cx="697627"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pred</a:t>
            </a:r>
            <a:endParaRPr lang="hr-HR" sz="2000" dirty="0">
              <a:solidFill>
                <a:srgbClr val="0070C0"/>
              </a:solidFill>
              <a:latin typeface="Arial" panose="020B0604020202020204" pitchFamily="34" charset="0"/>
              <a:cs typeface="Arial" panose="020B0604020202020204" pitchFamily="34" charset="0"/>
            </a:endParaRPr>
          </a:p>
        </p:txBody>
      </p:sp>
      <p:sp>
        <p:nvSpPr>
          <p:cNvPr id="28" name="Pravokutnik 27"/>
          <p:cNvSpPr/>
          <p:nvPr/>
        </p:nvSpPr>
        <p:spPr>
          <a:xfrm>
            <a:off x="4918563" y="4153858"/>
            <a:ext cx="883575"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ispred</a:t>
            </a:r>
            <a:endParaRPr lang="hr-HR" sz="2000" dirty="0">
              <a:solidFill>
                <a:srgbClr val="0070C0"/>
              </a:solidFill>
              <a:latin typeface="Arial" panose="020B0604020202020204" pitchFamily="34" charset="0"/>
              <a:cs typeface="Arial" panose="020B0604020202020204" pitchFamily="34" charset="0"/>
            </a:endParaRPr>
          </a:p>
        </p:txBody>
      </p:sp>
      <p:sp>
        <p:nvSpPr>
          <p:cNvPr id="29" name="Pravokutnik 28"/>
          <p:cNvSpPr/>
          <p:nvPr/>
        </p:nvSpPr>
        <p:spPr>
          <a:xfrm>
            <a:off x="7459798" y="4167322"/>
            <a:ext cx="312906" cy="400110"/>
          </a:xfrm>
          <a:prstGeom prst="rect">
            <a:avLst/>
          </a:prstGeom>
        </p:spPr>
        <p:txBody>
          <a:bodyPr wrap="none">
            <a:spAutoFit/>
          </a:bodyPr>
          <a:lstStyle/>
          <a:p>
            <a:r>
              <a:rPr lang="hr-HR" sz="2000" dirty="0" smtClean="0">
                <a:solidFill>
                  <a:srgbClr val="0070C0"/>
                </a:solidFill>
                <a:latin typeface="Arial" panose="020B0604020202020204" pitchFamily="34" charset="0"/>
                <a:cs typeface="Arial" panose="020B0604020202020204" pitchFamily="34" charset="0"/>
              </a:rPr>
              <a:t>k</a:t>
            </a:r>
            <a:endParaRPr lang="hr-HR" sz="2000" dirty="0">
              <a:solidFill>
                <a:srgbClr val="0070C0"/>
              </a:solidFill>
              <a:latin typeface="Arial" panose="020B0604020202020204" pitchFamily="34" charset="0"/>
              <a:cs typeface="Arial" panose="020B0604020202020204" pitchFamily="34" charset="0"/>
            </a:endParaRPr>
          </a:p>
        </p:txBody>
      </p:sp>
      <p:sp>
        <p:nvSpPr>
          <p:cNvPr id="30" name="Pravokutnik 29"/>
          <p:cNvSpPr/>
          <p:nvPr/>
        </p:nvSpPr>
        <p:spPr>
          <a:xfrm>
            <a:off x="2532218" y="4900067"/>
            <a:ext cx="6072230" cy="375552"/>
          </a:xfrm>
          <a:prstGeom prst="rect">
            <a:avLst/>
          </a:prstGeom>
        </p:spPr>
        <p:txBody>
          <a:bodyPr wrap="square">
            <a:spAutoFit/>
          </a:bodyPr>
          <a:lstStyle/>
          <a:p>
            <a:pPr algn="r">
              <a:lnSpc>
                <a:spcPct val="150000"/>
              </a:lnSpc>
            </a:pPr>
            <a:r>
              <a:rPr lang="hr-HR" sz="1400" dirty="0" smtClean="0">
                <a:latin typeface="Arial" pitchFamily="34" charset="0"/>
                <a:cs typeface="Arial" pitchFamily="34" charset="0"/>
              </a:rPr>
              <a:t>(prema ulomku </a:t>
            </a:r>
            <a:r>
              <a:rPr lang="hr-HR" sz="1400" dirty="0">
                <a:latin typeface="Arial" pitchFamily="34" charset="0"/>
                <a:cs typeface="Arial" pitchFamily="34" charset="0"/>
              </a:rPr>
              <a:t>iz </a:t>
            </a:r>
            <a:r>
              <a:rPr lang="hr-HR" sz="1400" dirty="0" smtClean="0">
                <a:latin typeface="Arial" pitchFamily="34" charset="0"/>
                <a:cs typeface="Arial" pitchFamily="34" charset="0"/>
              </a:rPr>
              <a:t>crtice Ivana </a:t>
            </a:r>
            <a:r>
              <a:rPr lang="hr-HR" sz="1400" dirty="0" err="1" smtClean="0">
                <a:latin typeface="Arial" pitchFamily="34" charset="0"/>
                <a:cs typeface="Arial" pitchFamily="34" charset="0"/>
              </a:rPr>
              <a:t>Cankara</a:t>
            </a:r>
            <a:r>
              <a:rPr lang="hr-HR" sz="1400" dirty="0" smtClean="0">
                <a:latin typeface="Arial" pitchFamily="34" charset="0"/>
                <a:cs typeface="Arial" pitchFamily="34" charset="0"/>
              </a:rPr>
              <a:t> </a:t>
            </a:r>
            <a:r>
              <a:rPr lang="hr-HR" sz="1400" i="1" dirty="0" smtClean="0">
                <a:latin typeface="Arial" pitchFamily="34" charset="0"/>
                <a:cs typeface="Arial" pitchFamily="34" charset="0"/>
              </a:rPr>
              <a:t>Zastidio se majke)</a:t>
            </a:r>
          </a:p>
        </p:txBody>
      </p:sp>
    </p:spTree>
    <p:extLst>
      <p:ext uri="{BB962C8B-B14F-4D97-AF65-F5344CB8AC3E}">
        <p14:creationId xmlns:p14="http://schemas.microsoft.com/office/powerpoint/2010/main" val="273082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360000" y="360000"/>
            <a:ext cx="8571041" cy="6063198"/>
          </a:xfrm>
          <a:prstGeom prst="rect">
            <a:avLst/>
          </a:prstGeom>
          <a:noFill/>
        </p:spPr>
        <p:txBody>
          <a:bodyPr wrap="square" rtlCol="0">
            <a:spAutoFit/>
          </a:bodyPr>
          <a:lstStyle/>
          <a:p>
            <a:r>
              <a:rPr lang="hr-HR" sz="2000" b="1" dirty="0" smtClean="0">
                <a:solidFill>
                  <a:srgbClr val="0070C0"/>
                </a:solidFill>
                <a:latin typeface="Arial" pitchFamily="34" charset="0"/>
                <a:cs typeface="Arial" pitchFamily="34" charset="0"/>
              </a:rPr>
              <a:t>Zaokruži u tekstu veznike.</a:t>
            </a:r>
          </a:p>
          <a:p>
            <a:pPr>
              <a:lnSpc>
                <a:spcPct val="200000"/>
              </a:lnSpc>
            </a:pPr>
            <a:r>
              <a:rPr lang="hr-HR" sz="2000" dirty="0" smtClean="0">
                <a:latin typeface="Arial" pitchFamily="34" charset="0"/>
                <a:cs typeface="Arial" pitchFamily="34" charset="0"/>
              </a:rPr>
              <a:t>Marijana je bila najživlja djevojčica u razredu. Njezine krupne, sive oči neprestano su se smijale, a glava joj se vrtjela na sve strane stvarajući veseli vrtlog smeđih uvojaka. Bila je odlična učenica, ali su je nastavnici često korili zbog njezine neobuzdane živosti i brbljavosti. Ne bi prošao gotovo ni jedan školski sat da ne bi, sred najveće tišine, dok je profesor nešto tumačio, iznenada jeknuo njezin zvonki glas. Dobro je pjevala i bila je glavna zvijezda školskoga zbora, a često je nastupala u solo točkama. Govorila je da je njezina velika želja postati pjevačica te nastupati na TV-u.                                                                                                                                                                           </a:t>
            </a:r>
            <a:r>
              <a:rPr lang="hr-HR" sz="2200" dirty="0" smtClean="0">
                <a:latin typeface="Arial" pitchFamily="34" charset="0"/>
                <a:cs typeface="Arial" pitchFamily="34" charset="0"/>
              </a:rPr>
              <a:t>  </a:t>
            </a:r>
          </a:p>
          <a:p>
            <a:pPr>
              <a:lnSpc>
                <a:spcPct val="200000"/>
              </a:lnSpc>
            </a:pPr>
            <a:r>
              <a:rPr lang="hr-HR" sz="2200" dirty="0" smtClean="0">
                <a:latin typeface="Arial" pitchFamily="34" charset="0"/>
                <a:cs typeface="Arial" pitchFamily="34" charset="0"/>
              </a:rPr>
              <a:t>                                               </a:t>
            </a:r>
            <a:r>
              <a:rPr lang="hr-HR" sz="1400" dirty="0" smtClean="0">
                <a:latin typeface="Arial" pitchFamily="34" charset="0"/>
                <a:cs typeface="Arial" pitchFamily="34" charset="0"/>
              </a:rPr>
              <a:t>(prema ulomku iz romana </a:t>
            </a:r>
            <a:r>
              <a:rPr lang="hr-HR" sz="1400" dirty="0">
                <a:latin typeface="Arial" pitchFamily="34" charset="0"/>
                <a:cs typeface="Arial" pitchFamily="34" charset="0"/>
              </a:rPr>
              <a:t>Ivana </a:t>
            </a:r>
            <a:r>
              <a:rPr lang="hr-HR" sz="1400" dirty="0" smtClean="0">
                <a:latin typeface="Arial" pitchFamily="34" charset="0"/>
                <a:cs typeface="Arial" pitchFamily="34" charset="0"/>
              </a:rPr>
              <a:t>Kušana </a:t>
            </a:r>
            <a:r>
              <a:rPr lang="hr-HR" sz="1400" i="1" dirty="0" smtClean="0">
                <a:latin typeface="Arial" pitchFamily="34" charset="0"/>
                <a:cs typeface="Arial" pitchFamily="34" charset="0"/>
              </a:rPr>
              <a:t>Zagonetni dječak</a:t>
            </a:r>
            <a:r>
              <a:rPr lang="hr-HR" sz="1400" dirty="0" smtClean="0">
                <a:latin typeface="Arial" pitchFamily="34" charset="0"/>
                <a:cs typeface="Arial" pitchFamily="34" charset="0"/>
              </a:rPr>
              <a:t>)</a:t>
            </a:r>
            <a:endParaRPr lang="hr-HR" sz="2200" dirty="0" smtClean="0">
              <a:latin typeface="Arial" pitchFamily="34" charset="0"/>
              <a:cs typeface="Arial" pitchFamily="34" charset="0"/>
            </a:endParaRPr>
          </a:p>
        </p:txBody>
      </p:sp>
      <p:sp>
        <p:nvSpPr>
          <p:cNvPr id="15" name="Elipsa 14"/>
          <p:cNvSpPr/>
          <p:nvPr/>
        </p:nvSpPr>
        <p:spPr>
          <a:xfrm>
            <a:off x="6300192" y="2060848"/>
            <a:ext cx="500636"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6" name="Elipsa 15"/>
          <p:cNvSpPr/>
          <p:nvPr/>
        </p:nvSpPr>
        <p:spPr>
          <a:xfrm>
            <a:off x="6375620" y="5157192"/>
            <a:ext cx="428628"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7" name="Elipsa 16"/>
          <p:cNvSpPr/>
          <p:nvPr/>
        </p:nvSpPr>
        <p:spPr>
          <a:xfrm>
            <a:off x="3401538" y="3316106"/>
            <a:ext cx="450382"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2" name="Elipsa 21"/>
          <p:cNvSpPr/>
          <p:nvPr/>
        </p:nvSpPr>
        <p:spPr>
          <a:xfrm>
            <a:off x="6660232" y="3329689"/>
            <a:ext cx="571504"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4" name="Elipsa 23"/>
          <p:cNvSpPr/>
          <p:nvPr/>
        </p:nvSpPr>
        <p:spPr>
          <a:xfrm>
            <a:off x="7956376" y="3864468"/>
            <a:ext cx="357190"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5" name="Elipsa 24"/>
          <p:cNvSpPr/>
          <p:nvPr/>
        </p:nvSpPr>
        <p:spPr>
          <a:xfrm>
            <a:off x="4355976" y="4509120"/>
            <a:ext cx="428628"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6" name="Elipsa 25"/>
          <p:cNvSpPr/>
          <p:nvPr/>
        </p:nvSpPr>
        <p:spPr>
          <a:xfrm>
            <a:off x="1643042" y="5157192"/>
            <a:ext cx="428628"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7" name="Elipsa 26"/>
          <p:cNvSpPr/>
          <p:nvPr/>
        </p:nvSpPr>
        <p:spPr>
          <a:xfrm>
            <a:off x="3279276" y="1488204"/>
            <a:ext cx="428628"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28" name="Elipsa 27"/>
          <p:cNvSpPr/>
          <p:nvPr/>
        </p:nvSpPr>
        <p:spPr>
          <a:xfrm>
            <a:off x="5294930" y="2712340"/>
            <a:ext cx="357190"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4" name="Elipsa 13"/>
          <p:cNvSpPr/>
          <p:nvPr/>
        </p:nvSpPr>
        <p:spPr>
          <a:xfrm>
            <a:off x="1142976" y="3316106"/>
            <a:ext cx="500066" cy="4286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1000" fill="hold"/>
                                        <p:tgtEl>
                                          <p:spTgt spid="27"/>
                                        </p:tgtEl>
                                        <p:attrNameLst>
                                          <p:attrName>ppt_x</p:attrName>
                                        </p:attrNameLst>
                                      </p:cBhvr>
                                      <p:tavLst>
                                        <p:tav tm="0">
                                          <p:val>
                                            <p:strVal val="#ppt_x"/>
                                          </p:val>
                                        </p:tav>
                                        <p:tav tm="100000">
                                          <p:val>
                                            <p:strVal val="#ppt_x"/>
                                          </p:val>
                                        </p:tav>
                                      </p:tavLst>
                                    </p:anim>
                                    <p:anim calcmode="lin" valueType="num">
                                      <p:cBhvr additive="base">
                                        <p:cTn id="8" dur="10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1000" fill="hold"/>
                                        <p:tgtEl>
                                          <p:spTgt spid="15"/>
                                        </p:tgtEl>
                                        <p:attrNameLst>
                                          <p:attrName>ppt_x</p:attrName>
                                        </p:attrNameLst>
                                      </p:cBhvr>
                                      <p:tavLst>
                                        <p:tav tm="0">
                                          <p:val>
                                            <p:strVal val="#ppt_x"/>
                                          </p:val>
                                        </p:tav>
                                        <p:tav tm="100000">
                                          <p:val>
                                            <p:strVal val="#ppt_x"/>
                                          </p:val>
                                        </p:tav>
                                      </p:tavLst>
                                    </p:anim>
                                    <p:anim calcmode="lin" valueType="num">
                                      <p:cBhvr additive="base">
                                        <p:cTn id="14"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1000" fill="hold"/>
                                        <p:tgtEl>
                                          <p:spTgt spid="28"/>
                                        </p:tgtEl>
                                        <p:attrNameLst>
                                          <p:attrName>ppt_x</p:attrName>
                                        </p:attrNameLst>
                                      </p:cBhvr>
                                      <p:tavLst>
                                        <p:tav tm="0">
                                          <p:val>
                                            <p:strVal val="#ppt_x"/>
                                          </p:val>
                                        </p:tav>
                                        <p:tav tm="100000">
                                          <p:val>
                                            <p:strVal val="#ppt_x"/>
                                          </p:val>
                                        </p:tav>
                                      </p:tavLst>
                                    </p:anim>
                                    <p:anim calcmode="lin" valueType="num">
                                      <p:cBhvr additive="base">
                                        <p:cTn id="20" dur="10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1000" fill="hold"/>
                                        <p:tgtEl>
                                          <p:spTgt spid="14"/>
                                        </p:tgtEl>
                                        <p:attrNameLst>
                                          <p:attrName>ppt_x</p:attrName>
                                        </p:attrNameLst>
                                      </p:cBhvr>
                                      <p:tavLst>
                                        <p:tav tm="0">
                                          <p:val>
                                            <p:strVal val="#ppt_x"/>
                                          </p:val>
                                        </p:tav>
                                        <p:tav tm="100000">
                                          <p:val>
                                            <p:strVal val="#ppt_x"/>
                                          </p:val>
                                        </p:tav>
                                      </p:tavLst>
                                    </p:anim>
                                    <p:anim calcmode="lin" valueType="num">
                                      <p:cBhvr additive="base">
                                        <p:cTn id="26"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 calcmode="lin" valueType="num">
                                      <p:cBhvr additive="base">
                                        <p:cTn id="37" dur="1000" fill="hold"/>
                                        <p:tgtEl>
                                          <p:spTgt spid="22"/>
                                        </p:tgtEl>
                                        <p:attrNameLst>
                                          <p:attrName>ppt_x</p:attrName>
                                        </p:attrNameLst>
                                      </p:cBhvr>
                                      <p:tavLst>
                                        <p:tav tm="0">
                                          <p:val>
                                            <p:strVal val="#ppt_x"/>
                                          </p:val>
                                        </p:tav>
                                        <p:tav tm="100000">
                                          <p:val>
                                            <p:strVal val="#ppt_x"/>
                                          </p:val>
                                        </p:tav>
                                      </p:tavLst>
                                    </p:anim>
                                    <p:anim calcmode="lin" valueType="num">
                                      <p:cBhvr additive="base">
                                        <p:cTn id="38" dur="10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1000" fill="hold"/>
                                        <p:tgtEl>
                                          <p:spTgt spid="24"/>
                                        </p:tgtEl>
                                        <p:attrNameLst>
                                          <p:attrName>ppt_x</p:attrName>
                                        </p:attrNameLst>
                                      </p:cBhvr>
                                      <p:tavLst>
                                        <p:tav tm="0">
                                          <p:val>
                                            <p:strVal val="#ppt_x"/>
                                          </p:val>
                                        </p:tav>
                                        <p:tav tm="100000">
                                          <p:val>
                                            <p:strVal val="#ppt_x"/>
                                          </p:val>
                                        </p:tav>
                                      </p:tavLst>
                                    </p:anim>
                                    <p:anim calcmode="lin" valueType="num">
                                      <p:cBhvr additive="base">
                                        <p:cTn id="44" dur="10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1000" fill="hold"/>
                                        <p:tgtEl>
                                          <p:spTgt spid="25"/>
                                        </p:tgtEl>
                                        <p:attrNameLst>
                                          <p:attrName>ppt_x</p:attrName>
                                        </p:attrNameLst>
                                      </p:cBhvr>
                                      <p:tavLst>
                                        <p:tav tm="0">
                                          <p:val>
                                            <p:strVal val="#ppt_x"/>
                                          </p:val>
                                        </p:tav>
                                        <p:tav tm="100000">
                                          <p:val>
                                            <p:strVal val="#ppt_x"/>
                                          </p:val>
                                        </p:tav>
                                      </p:tavLst>
                                    </p:anim>
                                    <p:anim calcmode="lin" valueType="num">
                                      <p:cBhvr additive="base">
                                        <p:cTn id="50" dur="10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additive="base">
                                        <p:cTn id="55" dur="1000" fill="hold"/>
                                        <p:tgtEl>
                                          <p:spTgt spid="26"/>
                                        </p:tgtEl>
                                        <p:attrNameLst>
                                          <p:attrName>ppt_x</p:attrName>
                                        </p:attrNameLst>
                                      </p:cBhvr>
                                      <p:tavLst>
                                        <p:tav tm="0">
                                          <p:val>
                                            <p:strVal val="#ppt_x"/>
                                          </p:val>
                                        </p:tav>
                                        <p:tav tm="100000">
                                          <p:val>
                                            <p:strVal val="#ppt_x"/>
                                          </p:val>
                                        </p:tav>
                                      </p:tavLst>
                                    </p:anim>
                                    <p:anim calcmode="lin" valueType="num">
                                      <p:cBhvr additive="base">
                                        <p:cTn id="56" dur="10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1000" fill="hold"/>
                                        <p:tgtEl>
                                          <p:spTgt spid="16"/>
                                        </p:tgtEl>
                                        <p:attrNameLst>
                                          <p:attrName>ppt_x</p:attrName>
                                        </p:attrNameLst>
                                      </p:cBhvr>
                                      <p:tavLst>
                                        <p:tav tm="0">
                                          <p:val>
                                            <p:strVal val="#ppt_x"/>
                                          </p:val>
                                        </p:tav>
                                        <p:tav tm="100000">
                                          <p:val>
                                            <p:strVal val="#ppt_x"/>
                                          </p:val>
                                        </p:tav>
                                      </p:tavLst>
                                    </p:anim>
                                    <p:anim calcmode="lin" valueType="num">
                                      <p:cBhvr additive="base">
                                        <p:cTn id="62"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22" grpId="0" animBg="1"/>
      <p:bldP spid="24" grpId="0" animBg="1"/>
      <p:bldP spid="25" grpId="0" animBg="1"/>
      <p:bldP spid="26" grpId="0" animBg="1"/>
      <p:bldP spid="27" grpId="0" animBg="1"/>
      <p:bldP spid="28"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60000" y="324000"/>
            <a:ext cx="8286808"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1" fontAlgn="base" latinLnBrk="0" hangingPunct="1">
              <a:spcBef>
                <a:spcPct val="0"/>
              </a:spcBef>
              <a:spcAft>
                <a:spcPct val="0"/>
              </a:spcAft>
              <a:buClrTx/>
              <a:buSzTx/>
              <a:tabLst>
                <a:tab pos="1952625" algn="l"/>
              </a:tabLst>
            </a:pPr>
            <a:r>
              <a:rPr kumimoji="0" lang="hr-HR" sz="2000"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Odredi vrstu podcrtanim riječima u rečenicama.</a:t>
            </a:r>
          </a:p>
          <a:p>
            <a:pPr marL="0" marR="0" lvl="0" indent="0" algn="l" defTabSz="914400" rtl="0" eaLnBrk="0" fontAlgn="base" latinLnBrk="0" hangingPunct="0">
              <a:lnSpc>
                <a:spcPct val="200000"/>
              </a:lnSpc>
              <a:spcBef>
                <a:spcPct val="0"/>
              </a:spcBef>
              <a:spcAft>
                <a:spcPct val="0"/>
              </a:spcAft>
              <a:buClrTx/>
              <a:buSzTx/>
              <a:buFontTx/>
              <a:buNone/>
              <a:tabLst>
                <a:tab pos="1952625" algn="l"/>
              </a:tabLst>
            </a:pP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Nikad</a:t>
            </a:r>
            <a:r>
              <a:rPr kumimoji="0" lang="hr-HR" sz="2000" b="0" i="0" strike="noStrike" cap="none" normalizeH="0" dirty="0" smtClean="0">
                <a:ln>
                  <a:noFill/>
                </a:ln>
                <a:solidFill>
                  <a:schemeClr val="tx1"/>
                </a:solidFill>
                <a:effectLst/>
                <a:latin typeface="Arial" pitchFamily="34" charset="0"/>
                <a:ea typeface="Times New Roman" pitchFamily="18" charset="0"/>
                <a:cs typeface="Arial" pitchFamily="34" charset="0"/>
              </a:rPr>
              <a:t> ne vozi bicikl </a:t>
            </a:r>
            <a:r>
              <a:rPr kumimoji="0" lang="hr-HR" sz="2000" b="0" i="0" u="sng" strike="noStrike" cap="none" normalizeH="0" dirty="0" smtClean="0">
                <a:ln>
                  <a:noFill/>
                </a:ln>
                <a:solidFill>
                  <a:schemeClr val="tx1"/>
                </a:solidFill>
                <a:effectLst/>
                <a:latin typeface="Arial" pitchFamily="34" charset="0"/>
                <a:ea typeface="Times New Roman" pitchFamily="18" charset="0"/>
                <a:cs typeface="Arial" pitchFamily="34" charset="0"/>
              </a:rPr>
              <a:t>bez</a:t>
            </a:r>
            <a:r>
              <a:rPr kumimoji="0" lang="hr-HR" sz="2000" b="0" i="0" strike="noStrike" cap="none" normalizeH="0" dirty="0" smtClean="0">
                <a:ln>
                  <a:noFill/>
                </a:ln>
                <a:solidFill>
                  <a:schemeClr val="tx1"/>
                </a:solidFill>
                <a:effectLst/>
                <a:latin typeface="Arial" pitchFamily="34" charset="0"/>
                <a:ea typeface="Times New Roman" pitchFamily="18" charset="0"/>
                <a:cs typeface="Arial" pitchFamily="34" charset="0"/>
              </a:rPr>
              <a:t> kacige.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lang="hr-HR" sz="2000" dirty="0" smtClean="0">
                <a:latin typeface="Arial" pitchFamily="34" charset="0"/>
                <a:ea typeface="Times New Roman" pitchFamily="18" charset="0"/>
                <a:cs typeface="Arial" pitchFamily="34" charset="0"/>
              </a:rPr>
              <a:t>Sjedila je </a:t>
            </a:r>
            <a:r>
              <a:rPr lang="hr-HR" sz="2000" u="sng" dirty="0" smtClean="0">
                <a:latin typeface="Arial" pitchFamily="34" charset="0"/>
                <a:ea typeface="Times New Roman" pitchFamily="18" charset="0"/>
                <a:cs typeface="Arial" pitchFamily="34" charset="0"/>
              </a:rPr>
              <a:t>na</a:t>
            </a:r>
            <a:r>
              <a:rPr lang="hr-HR" sz="2000" dirty="0" smtClean="0">
                <a:latin typeface="Arial" pitchFamily="34" charset="0"/>
                <a:ea typeface="Times New Roman" pitchFamily="18" charset="0"/>
                <a:cs typeface="Arial" pitchFamily="34" charset="0"/>
              </a:rPr>
              <a:t> travi i plela vjenčić </a:t>
            </a:r>
            <a:r>
              <a:rPr lang="hr-HR" sz="2000" u="sng" dirty="0" smtClean="0">
                <a:latin typeface="Arial" pitchFamily="34" charset="0"/>
                <a:ea typeface="Times New Roman" pitchFamily="18" charset="0"/>
                <a:cs typeface="Arial" pitchFamily="34" charset="0"/>
              </a:rPr>
              <a:t>od</a:t>
            </a:r>
            <a:r>
              <a:rPr lang="hr-HR" sz="2000" dirty="0" smtClean="0">
                <a:latin typeface="Arial" pitchFamily="34" charset="0"/>
                <a:ea typeface="Times New Roman" pitchFamily="18" charset="0"/>
                <a:cs typeface="Arial" pitchFamily="34" charset="0"/>
              </a:rPr>
              <a:t> tratinčica.</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Tko želi, može se</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hr-HR" sz="2000" b="0" i="0" u="sng" strike="noStrike" cap="none" normalizeH="0" dirty="0" smtClean="0">
                <a:ln>
                  <a:noFill/>
                </a:ln>
                <a:solidFill>
                  <a:schemeClr val="tx1"/>
                </a:solidFill>
                <a:effectLst/>
                <a:latin typeface="Arial" pitchFamily="34" charset="0"/>
                <a:ea typeface="Times New Roman" pitchFamily="18" charset="0"/>
                <a:cs typeface="Arial" pitchFamily="34" charset="0"/>
              </a:rPr>
              <a:t>sada</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natjecati </a:t>
            </a:r>
            <a:r>
              <a:rPr kumimoji="0" lang="hr-HR" sz="2000" b="0" i="0" u="sng" strike="noStrike" cap="none" normalizeH="0" dirty="0" smtClean="0">
                <a:ln>
                  <a:noFill/>
                </a:ln>
                <a:solidFill>
                  <a:schemeClr val="tx1"/>
                </a:solidFill>
                <a:effectLst/>
                <a:latin typeface="Arial" pitchFamily="34" charset="0"/>
                <a:ea typeface="Times New Roman" pitchFamily="18" charset="0"/>
                <a:cs typeface="Arial" pitchFamily="34" charset="0"/>
              </a:rPr>
              <a:t>s</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nama</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Ne</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želim</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trenirati rukomet, </a:t>
            </a:r>
            <a:r>
              <a:rPr kumimoji="0" lang="hr-HR" sz="2000" b="0" i="0" u="sng" strike="noStrike" cap="none" normalizeH="0" dirty="0" smtClean="0">
                <a:ln>
                  <a:noFill/>
                </a:ln>
                <a:solidFill>
                  <a:schemeClr val="tx1"/>
                </a:solidFill>
                <a:effectLst/>
                <a:latin typeface="Arial" pitchFamily="34" charset="0"/>
                <a:ea typeface="Times New Roman" pitchFamily="18" charset="0"/>
                <a:cs typeface="Arial" pitchFamily="34" charset="0"/>
              </a:rPr>
              <a:t>nego</a:t>
            </a:r>
            <a:r>
              <a:rPr kumimoji="0" lang="hr-HR" sz="2000" b="0" i="0" u="none" strike="noStrike" cap="none" normalizeH="0" dirty="0" smtClean="0">
                <a:ln>
                  <a:noFill/>
                </a:ln>
                <a:solidFill>
                  <a:schemeClr val="tx1"/>
                </a:solidFill>
                <a:effectLst/>
                <a:latin typeface="Arial" pitchFamily="34" charset="0"/>
                <a:ea typeface="Times New Roman" pitchFamily="18" charset="0"/>
                <a:cs typeface="Arial" pitchFamily="34" charset="0"/>
              </a:rPr>
              <a:t> želim postati košarkaš</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          </a:t>
            </a:r>
            <a:endParaRPr kumimoji="0" lang="hr-H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en-US" sz="2000" b="0" i="0" strike="noStrike" cap="none" normalizeH="0" baseline="0" dirty="0" err="1" smtClean="0">
                <a:ln>
                  <a:noFill/>
                </a:ln>
                <a:solidFill>
                  <a:schemeClr val="tx1"/>
                </a:solidFill>
                <a:effectLst/>
                <a:latin typeface="Arial" pitchFamily="34" charset="0"/>
                <a:ea typeface="Times New Roman" pitchFamily="18" charset="0"/>
                <a:cs typeface="Arial" pitchFamily="34" charset="0"/>
              </a:rPr>
              <a:t>Hodao</a:t>
            </a:r>
            <a:r>
              <a:rPr kumimoji="0" lang="en-US" sz="20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 je </a:t>
            </a:r>
            <a:r>
              <a:rPr kumimoji="0" lang="en-US" sz="2000" b="0" i="0" strike="noStrike" cap="none" normalizeH="0" baseline="0" dirty="0" err="1" smtClean="0">
                <a:ln>
                  <a:noFill/>
                </a:ln>
                <a:solidFill>
                  <a:schemeClr val="tx1"/>
                </a:solidFill>
                <a:effectLst/>
                <a:latin typeface="Arial" pitchFamily="34" charset="0"/>
                <a:ea typeface="Times New Roman" pitchFamily="18" charset="0"/>
                <a:cs typeface="Arial" pitchFamily="34" charset="0"/>
              </a:rPr>
              <a:t>puteljkom</a:t>
            </a:r>
            <a:r>
              <a:rPr kumimoji="0" lang="en-US" sz="20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prema</a:t>
            </a:r>
            <a:r>
              <a:rPr kumimoji="0" lang="en-US" sz="20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strike="noStrike" cap="none" normalizeH="0" baseline="0" dirty="0" err="1" smtClean="0">
                <a:ln>
                  <a:noFill/>
                </a:ln>
                <a:solidFill>
                  <a:schemeClr val="tx1"/>
                </a:solidFill>
                <a:effectLst/>
                <a:latin typeface="Arial" pitchFamily="34" charset="0"/>
                <a:ea typeface="Times New Roman" pitchFamily="18" charset="0"/>
                <a:cs typeface="Arial" pitchFamily="34" charset="0"/>
              </a:rPr>
              <a:t>kući</a:t>
            </a:r>
            <a:r>
              <a:rPr kumimoji="0" lang="en-US" sz="20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strike="noStrike" cap="none" normalizeH="0" baseline="0" dirty="0" err="1" smtClean="0">
                <a:ln>
                  <a:noFill/>
                </a:ln>
                <a:solidFill>
                  <a:schemeClr val="tx1"/>
                </a:solidFill>
                <a:effectLst/>
                <a:latin typeface="Arial" pitchFamily="34" charset="0"/>
                <a:ea typeface="Times New Roman" pitchFamily="18" charset="0"/>
                <a:cs typeface="Arial" pitchFamily="34" charset="0"/>
              </a:rPr>
              <a:t>i</a:t>
            </a:r>
            <a:r>
              <a:rPr kumimoji="0" lang="hr-HR" sz="2000" b="0" i="0"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hr-HR" sz="2000" b="0" i="0" u="sng" strike="noStrike" cap="none" normalizeH="0" dirty="0" smtClean="0">
                <a:ln>
                  <a:noFill/>
                </a:ln>
                <a:solidFill>
                  <a:schemeClr val="tx1"/>
                </a:solidFill>
                <a:effectLst/>
                <a:latin typeface="Arial" pitchFamily="34" charset="0"/>
                <a:ea typeface="Times New Roman" pitchFamily="18" charset="0"/>
                <a:cs typeface="Arial" pitchFamily="34" charset="0"/>
              </a:rPr>
              <a:t>glasno</a:t>
            </a:r>
            <a:r>
              <a:rPr kumimoji="0" lang="hr-HR" sz="2000" b="0" i="0" strike="noStrike" cap="none" normalizeH="0" dirty="0" smtClean="0">
                <a:ln>
                  <a:noFill/>
                </a:ln>
                <a:solidFill>
                  <a:schemeClr val="tx1"/>
                </a:solidFill>
                <a:effectLst/>
                <a:latin typeface="Arial" pitchFamily="34" charset="0"/>
                <a:ea typeface="Times New Roman" pitchFamily="18" charset="0"/>
                <a:cs typeface="Arial" pitchFamily="34" charset="0"/>
              </a:rPr>
              <a:t> z</a:t>
            </a:r>
            <a:r>
              <a:rPr kumimoji="0" lang="en-US" sz="2000" b="0" i="0" strike="noStrike" cap="none" normalizeH="0" dirty="0" err="1" smtClean="0">
                <a:ln>
                  <a:noFill/>
                </a:ln>
                <a:solidFill>
                  <a:schemeClr val="tx1"/>
                </a:solidFill>
                <a:effectLst/>
                <a:latin typeface="Arial" pitchFamily="34" charset="0"/>
                <a:ea typeface="Times New Roman" pitchFamily="18" charset="0"/>
                <a:cs typeface="Arial" pitchFamily="34" charset="0"/>
              </a:rPr>
              <a:t>viždao</a:t>
            </a:r>
            <a:r>
              <a:rPr kumimoji="0" lang="hr-HR" sz="2000" b="0" i="0"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a:t>
            </a:r>
            <a:endParaRPr kumimoji="0" lang="hr-H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lang="hr-HR" sz="2000" dirty="0" smtClean="0">
                <a:latin typeface="Arial" pitchFamily="34" charset="0"/>
                <a:ea typeface="Times New Roman" pitchFamily="18" charset="0"/>
                <a:cs typeface="Arial" pitchFamily="34" charset="0"/>
              </a:rPr>
              <a:t> </a:t>
            </a:r>
            <a:r>
              <a:rPr lang="hr-HR" sz="2000" u="sng" dirty="0" smtClean="0">
                <a:latin typeface="Arial" pitchFamily="34" charset="0"/>
                <a:ea typeface="Times New Roman" pitchFamily="18" charset="0"/>
                <a:cs typeface="Arial" pitchFamily="34" charset="0"/>
              </a:rPr>
              <a:t>Jutros</a:t>
            </a:r>
            <a:r>
              <a:rPr lang="hr-HR" sz="2000" dirty="0" smtClean="0">
                <a:latin typeface="Arial" pitchFamily="34" charset="0"/>
                <a:ea typeface="Times New Roman" pitchFamily="18" charset="0"/>
                <a:cs typeface="Arial" pitchFamily="34" charset="0"/>
              </a:rPr>
              <a:t> je prvi</a:t>
            </a:r>
            <a:r>
              <a:rPr lang="hr-HR" sz="2000" u="sng" dirty="0" smtClean="0">
                <a:latin typeface="Arial" pitchFamily="34" charset="0"/>
                <a:ea typeface="Times New Roman" pitchFamily="18" charset="0"/>
                <a:cs typeface="Arial" pitchFamily="34" charset="0"/>
              </a:rPr>
              <a:t> put </a:t>
            </a:r>
            <a:r>
              <a:rPr lang="hr-HR" sz="2000" dirty="0" smtClean="0">
                <a:latin typeface="Arial" pitchFamily="34" charset="0"/>
                <a:ea typeface="Times New Roman" pitchFamily="18" charset="0"/>
                <a:cs typeface="Arial" pitchFamily="34" charset="0"/>
              </a:rPr>
              <a:t>zakasnio u školu.</a:t>
            </a: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50000"/>
              </a:lnSpc>
              <a:spcBef>
                <a:spcPct val="0"/>
              </a:spcBef>
              <a:spcAft>
                <a:spcPct val="0"/>
              </a:spcAft>
              <a:buClrTx/>
              <a:buSzTx/>
              <a:buFontTx/>
              <a:buNone/>
              <a:tabLst>
                <a:tab pos="1952625" algn="l"/>
              </a:tabLst>
            </a:pPr>
            <a:r>
              <a:rPr kumimoji="0" lang="hr-H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_______________________           _______________________</a:t>
            </a:r>
            <a:r>
              <a:rPr kumimoji="0" lang="hr-HR" sz="2000" b="0" i="0" u="none" strike="noStrike" cap="none" normalizeH="0" baseline="0" dirty="0" smtClean="0">
                <a:ln>
                  <a:noFill/>
                </a:ln>
                <a:solidFill>
                  <a:schemeClr val="tx1"/>
                </a:solidFill>
                <a:effectLst/>
                <a:latin typeface="Arial" pitchFamily="34" charset="0"/>
                <a:cs typeface="Arial" pitchFamily="34" charset="0"/>
              </a:rPr>
              <a:t> </a:t>
            </a:r>
          </a:p>
        </p:txBody>
      </p:sp>
      <p:sp>
        <p:nvSpPr>
          <p:cNvPr id="3" name="Pravokutnik 2"/>
          <p:cNvSpPr/>
          <p:nvPr/>
        </p:nvSpPr>
        <p:spPr>
          <a:xfrm>
            <a:off x="1007667" y="1369286"/>
            <a:ext cx="2052165"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vremenski prilog</a:t>
            </a:r>
            <a:endParaRPr lang="hr-HR" sz="2000" dirty="0">
              <a:solidFill>
                <a:srgbClr val="0070C0"/>
              </a:solidFill>
              <a:latin typeface="Arial" pitchFamily="34" charset="0"/>
              <a:cs typeface="Arial" pitchFamily="34" charset="0"/>
            </a:endParaRPr>
          </a:p>
        </p:txBody>
      </p:sp>
      <p:sp>
        <p:nvSpPr>
          <p:cNvPr id="4" name="Pravokutnik 3"/>
          <p:cNvSpPr/>
          <p:nvPr/>
        </p:nvSpPr>
        <p:spPr>
          <a:xfrm>
            <a:off x="5508104" y="1340768"/>
            <a:ext cx="115608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5" name="Pravokutnik 4"/>
          <p:cNvSpPr/>
          <p:nvPr/>
        </p:nvSpPr>
        <p:spPr>
          <a:xfrm>
            <a:off x="1575528" y="2269462"/>
            <a:ext cx="115608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6" name="Pravokutnik 5"/>
          <p:cNvSpPr/>
          <p:nvPr/>
        </p:nvSpPr>
        <p:spPr>
          <a:xfrm>
            <a:off x="5517207" y="2269462"/>
            <a:ext cx="115608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7" name="Pravokutnik 6"/>
          <p:cNvSpPr/>
          <p:nvPr/>
        </p:nvSpPr>
        <p:spPr>
          <a:xfrm>
            <a:off x="1007667" y="3155236"/>
            <a:ext cx="2052165"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vremenski prilog</a:t>
            </a:r>
            <a:endParaRPr lang="hr-HR" sz="2000" dirty="0">
              <a:solidFill>
                <a:srgbClr val="0070C0"/>
              </a:solidFill>
              <a:latin typeface="Arial" pitchFamily="34" charset="0"/>
              <a:cs typeface="Arial" pitchFamily="34" charset="0"/>
            </a:endParaRPr>
          </a:p>
        </p:txBody>
      </p:sp>
      <p:sp>
        <p:nvSpPr>
          <p:cNvPr id="8" name="Pravokutnik 7"/>
          <p:cNvSpPr/>
          <p:nvPr/>
        </p:nvSpPr>
        <p:spPr>
          <a:xfrm>
            <a:off x="5504146" y="3155236"/>
            <a:ext cx="1156086"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prijedlog</a:t>
            </a:r>
            <a:endParaRPr lang="hr-HR" sz="2000" dirty="0">
              <a:solidFill>
                <a:srgbClr val="0070C0"/>
              </a:solidFill>
              <a:latin typeface="Arial" pitchFamily="34" charset="0"/>
              <a:cs typeface="Arial" pitchFamily="34" charset="0"/>
            </a:endParaRPr>
          </a:p>
        </p:txBody>
      </p:sp>
      <p:sp>
        <p:nvSpPr>
          <p:cNvPr id="9" name="Pravokutnik 8"/>
          <p:cNvSpPr/>
          <p:nvPr/>
        </p:nvSpPr>
        <p:spPr>
          <a:xfrm>
            <a:off x="1572815" y="4083930"/>
            <a:ext cx="98296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čestica</a:t>
            </a:r>
            <a:endParaRPr lang="hr-HR" sz="2000" dirty="0">
              <a:solidFill>
                <a:srgbClr val="0070C0"/>
              </a:solidFill>
              <a:latin typeface="Arial" pitchFamily="34" charset="0"/>
              <a:cs typeface="Arial" pitchFamily="34" charset="0"/>
            </a:endParaRPr>
          </a:p>
        </p:txBody>
      </p:sp>
      <p:sp>
        <p:nvSpPr>
          <p:cNvPr id="10" name="Pravokutnik 9"/>
          <p:cNvSpPr/>
          <p:nvPr/>
        </p:nvSpPr>
        <p:spPr>
          <a:xfrm>
            <a:off x="5603787" y="4083930"/>
            <a:ext cx="912429"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veznik</a:t>
            </a:r>
            <a:endParaRPr lang="hr-HR" sz="2000" dirty="0">
              <a:solidFill>
                <a:srgbClr val="0070C0"/>
              </a:solidFill>
              <a:latin typeface="Arial" pitchFamily="34" charset="0"/>
              <a:cs typeface="Arial" pitchFamily="34" charset="0"/>
            </a:endParaRPr>
          </a:p>
        </p:txBody>
      </p:sp>
      <p:sp>
        <p:nvSpPr>
          <p:cNvPr id="11" name="Pravokutnik 10"/>
          <p:cNvSpPr/>
          <p:nvPr/>
        </p:nvSpPr>
        <p:spPr>
          <a:xfrm>
            <a:off x="1403648" y="4984106"/>
            <a:ext cx="1226618"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 prijedlog</a:t>
            </a:r>
            <a:endParaRPr lang="hr-HR" sz="2000" dirty="0">
              <a:solidFill>
                <a:srgbClr val="0070C0"/>
              </a:solidFill>
              <a:latin typeface="Arial" pitchFamily="34" charset="0"/>
              <a:cs typeface="Arial" pitchFamily="34" charset="0"/>
            </a:endParaRPr>
          </a:p>
        </p:txBody>
      </p:sp>
      <p:sp>
        <p:nvSpPr>
          <p:cNvPr id="12" name="Pravokutnik 11"/>
          <p:cNvSpPr/>
          <p:nvPr/>
        </p:nvSpPr>
        <p:spPr>
          <a:xfrm>
            <a:off x="5208558" y="4973106"/>
            <a:ext cx="1811714"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načinski prilog</a:t>
            </a:r>
            <a:endParaRPr lang="hr-HR" sz="2000" dirty="0">
              <a:solidFill>
                <a:srgbClr val="0070C0"/>
              </a:solidFill>
              <a:latin typeface="Arial" pitchFamily="34" charset="0"/>
              <a:cs typeface="Arial" pitchFamily="34" charset="0"/>
            </a:endParaRPr>
          </a:p>
        </p:txBody>
      </p:sp>
      <p:sp>
        <p:nvSpPr>
          <p:cNvPr id="13" name="Pravokutnik 12"/>
          <p:cNvSpPr/>
          <p:nvPr/>
        </p:nvSpPr>
        <p:spPr>
          <a:xfrm>
            <a:off x="5676060" y="5909210"/>
            <a:ext cx="982961"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čestica</a:t>
            </a:r>
            <a:endParaRPr lang="hr-HR" sz="2000" dirty="0">
              <a:solidFill>
                <a:srgbClr val="0070C0"/>
              </a:solidFill>
              <a:latin typeface="Arial" pitchFamily="34" charset="0"/>
              <a:cs typeface="Arial" pitchFamily="34" charset="0"/>
            </a:endParaRPr>
          </a:p>
        </p:txBody>
      </p:sp>
      <p:sp>
        <p:nvSpPr>
          <p:cNvPr id="14" name="Pravokutnik 13"/>
          <p:cNvSpPr/>
          <p:nvPr/>
        </p:nvSpPr>
        <p:spPr>
          <a:xfrm>
            <a:off x="961152" y="5909210"/>
            <a:ext cx="2052165" cy="400110"/>
          </a:xfrm>
          <a:prstGeom prst="rect">
            <a:avLst/>
          </a:prstGeom>
        </p:spPr>
        <p:txBody>
          <a:bodyPr wrap="none">
            <a:spAutoFit/>
          </a:bodyPr>
          <a:lstStyle/>
          <a:p>
            <a:r>
              <a:rPr lang="hr-HR" sz="2000" dirty="0" smtClean="0">
                <a:solidFill>
                  <a:srgbClr val="0070C0"/>
                </a:solidFill>
                <a:latin typeface="Arial" pitchFamily="34" charset="0"/>
                <a:cs typeface="Arial" pitchFamily="34" charset="0"/>
              </a:rPr>
              <a:t>vremenski prilog</a:t>
            </a:r>
            <a:endParaRPr lang="hr-HR" sz="2000"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Lst>
  </p:timing>
</p:sld>
</file>

<file path=ppt/theme/theme1.xml><?xml version="1.0" encoding="utf-8"?>
<a:theme xmlns:a="http://schemas.openxmlformats.org/drawingml/2006/main" name="Temeljno">
  <a:themeElements>
    <a:clrScheme name="Plavo-zelena">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eljno">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meljno">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TM03457444[[fn=Temeljno]]</Template>
  <TotalTime>3625</TotalTime>
  <Words>1907</Words>
  <Application>Microsoft Office PowerPoint</Application>
  <PresentationFormat>Prikaz na zaslonu (4:3)</PresentationFormat>
  <Paragraphs>352</Paragraphs>
  <Slides>21</Slides>
  <Notes>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21</vt:i4>
      </vt:variant>
    </vt:vector>
  </HeadingPairs>
  <TitlesOfParts>
    <vt:vector size="26" baseType="lpstr">
      <vt:lpstr>Arial</vt:lpstr>
      <vt:lpstr>Calibri</vt:lpstr>
      <vt:lpstr>Corbel</vt:lpstr>
      <vt:lpstr>Times New Roman</vt:lpstr>
      <vt:lpstr>Temeljno</vt:lpstr>
      <vt:lpstr>NEPROMJENJIVE RIJEČI</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NEPROMJENJIVE VRSTE RIJEČI</dc:title>
  <dc:creator>Granesina</dc:creator>
  <cp:lastModifiedBy>ŠKOLA</cp:lastModifiedBy>
  <cp:revision>226</cp:revision>
  <dcterms:created xsi:type="dcterms:W3CDTF">2014-12-07T03:09:33Z</dcterms:created>
  <dcterms:modified xsi:type="dcterms:W3CDTF">2020-05-28T19:58:13Z</dcterms:modified>
</cp:coreProperties>
</file>