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3"/>
  </p:notesMasterIdLst>
  <p:sldIdLst>
    <p:sldId id="257" r:id="rId2"/>
    <p:sldId id="322" r:id="rId3"/>
    <p:sldId id="314" r:id="rId4"/>
    <p:sldId id="315" r:id="rId5"/>
    <p:sldId id="320" r:id="rId6"/>
    <p:sldId id="286" r:id="rId7"/>
    <p:sldId id="324" r:id="rId8"/>
    <p:sldId id="291" r:id="rId9"/>
    <p:sldId id="300" r:id="rId10"/>
    <p:sldId id="317" r:id="rId11"/>
    <p:sldId id="323" r:id="rId12"/>
    <p:sldId id="296" r:id="rId13"/>
    <p:sldId id="319" r:id="rId14"/>
    <p:sldId id="326" r:id="rId15"/>
    <p:sldId id="329" r:id="rId16"/>
    <p:sldId id="312" r:id="rId17"/>
    <p:sldId id="310" r:id="rId18"/>
    <p:sldId id="304" r:id="rId19"/>
    <p:sldId id="285" r:id="rId20"/>
    <p:sldId id="306" r:id="rId21"/>
    <p:sldId id="325"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BDF804-38DE-473E-A06B-3EE0947C6958}" type="datetimeFigureOut">
              <a:rPr lang="hr-HR" smtClean="0"/>
              <a:t>28.5.2020.</a:t>
            </a:fld>
            <a:endParaRPr lang="hr-HR"/>
          </a:p>
        </p:txBody>
      </p:sp>
      <p:sp>
        <p:nvSpPr>
          <p:cNvPr id="4" name="Rezervirano mjesto slike slajd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Rezervirano mjesto bilježaka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6" name="Rezervirano mjesto podnožj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D1BA03-CCA5-4A77-8357-6E2F14909909}" type="slidenum">
              <a:rPr lang="hr-HR" smtClean="0"/>
              <a:t>‹#›</a:t>
            </a:fld>
            <a:endParaRPr lang="hr-HR"/>
          </a:p>
        </p:txBody>
      </p:sp>
    </p:spTree>
    <p:extLst>
      <p:ext uri="{BB962C8B-B14F-4D97-AF65-F5344CB8AC3E}">
        <p14:creationId xmlns:p14="http://schemas.microsoft.com/office/powerpoint/2010/main" val="2616020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fld id="{95D1BA03-CCA5-4A77-8357-6E2F14909909}" type="slidenum">
              <a:rPr lang="hr-HR" smtClean="0"/>
              <a:t>2</a:t>
            </a:fld>
            <a:endParaRPr lang="hr-HR"/>
          </a:p>
        </p:txBody>
      </p:sp>
    </p:spTree>
    <p:extLst>
      <p:ext uri="{BB962C8B-B14F-4D97-AF65-F5344CB8AC3E}">
        <p14:creationId xmlns:p14="http://schemas.microsoft.com/office/powerpoint/2010/main" val="3919954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hr-HR" smtClean="0"/>
              <a:t>Uredite stil naslova matrice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hr-HR" smtClean="0"/>
              <a:t>Kliknite da biste uredili stil podnaslova matrice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6055B763-A81A-411F-B3DA-4210F65B9828}" type="datetimeFigureOut">
              <a:rPr lang="sr-Latn-CS" smtClean="0"/>
              <a:pPr/>
              <a:t>28.5.2020.</a:t>
            </a:fld>
            <a:endParaRPr lang="hr-HR"/>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hr-H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16262BB-B0BF-478E-9CA7-12F3A1C6D50F}" type="slidenum">
              <a:rPr lang="hr-HR" smtClean="0"/>
              <a:pPr/>
              <a:t>‹#›</a:t>
            </a:fld>
            <a:endParaRPr lang="hr-HR"/>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1995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6055B763-A81A-411F-B3DA-4210F65B9828}" type="datetimeFigureOut">
              <a:rPr lang="sr-Latn-CS" smtClean="0"/>
              <a:pPr/>
              <a:t>28.5.2020.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16262BB-B0BF-478E-9CA7-12F3A1C6D50F}" type="slidenum">
              <a:rPr lang="hr-HR" smtClean="0"/>
              <a:pPr/>
              <a:t>‹#›</a:t>
            </a:fld>
            <a:endParaRPr lang="hr-HR"/>
          </a:p>
        </p:txBody>
      </p:sp>
    </p:spTree>
    <p:extLst>
      <p:ext uri="{BB962C8B-B14F-4D97-AF65-F5344CB8AC3E}">
        <p14:creationId xmlns:p14="http://schemas.microsoft.com/office/powerpoint/2010/main" val="2639277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hr-HR" smtClean="0"/>
              <a:t>Uredite stil naslova matrice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6055B763-A81A-411F-B3DA-4210F65B9828}" type="datetimeFigureOut">
              <a:rPr lang="sr-Latn-CS" smtClean="0"/>
              <a:pPr/>
              <a:t>28.5.2020.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16262BB-B0BF-478E-9CA7-12F3A1C6D50F}" type="slidenum">
              <a:rPr lang="hr-HR" smtClean="0"/>
              <a:pPr/>
              <a:t>‹#›</a:t>
            </a:fld>
            <a:endParaRPr lang="hr-HR"/>
          </a:p>
        </p:txBody>
      </p:sp>
    </p:spTree>
    <p:extLst>
      <p:ext uri="{BB962C8B-B14F-4D97-AF65-F5344CB8AC3E}">
        <p14:creationId xmlns:p14="http://schemas.microsoft.com/office/powerpoint/2010/main" val="2225767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6055B763-A81A-411F-B3DA-4210F65B9828}" type="datetimeFigureOut">
              <a:rPr lang="sr-Latn-CS" smtClean="0"/>
              <a:pPr/>
              <a:t>28.5.2020.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16262BB-B0BF-478E-9CA7-12F3A1C6D50F}" type="slidenum">
              <a:rPr lang="hr-HR" smtClean="0"/>
              <a:pPr/>
              <a:t>‹#›</a:t>
            </a:fld>
            <a:endParaRPr lang="hr-HR"/>
          </a:p>
        </p:txBody>
      </p:sp>
    </p:spTree>
    <p:extLst>
      <p:ext uri="{BB962C8B-B14F-4D97-AF65-F5344CB8AC3E}">
        <p14:creationId xmlns:p14="http://schemas.microsoft.com/office/powerpoint/2010/main" val="67459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hr-HR" smtClean="0"/>
              <a:t>Uredite stil naslova matrice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6055B763-A81A-411F-B3DA-4210F65B9828}" type="datetimeFigureOut">
              <a:rPr lang="sr-Latn-CS" smtClean="0"/>
              <a:pPr/>
              <a:t>28.5.2020.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16262BB-B0BF-478E-9CA7-12F3A1C6D50F}" type="slidenum">
              <a:rPr lang="hr-HR" smtClean="0"/>
              <a:pPr/>
              <a:t>‹#›</a:t>
            </a:fld>
            <a:endParaRPr lang="hr-HR"/>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9315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hr-HR" smtClean="0"/>
              <a:t>Uredite stil naslova matrice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Date Placeholder 4"/>
          <p:cNvSpPr>
            <a:spLocks noGrp="1"/>
          </p:cNvSpPr>
          <p:nvPr>
            <p:ph type="dt" sz="half" idx="10"/>
          </p:nvPr>
        </p:nvSpPr>
        <p:spPr/>
        <p:txBody>
          <a:bodyPr/>
          <a:lstStyle/>
          <a:p>
            <a:fld id="{6055B763-A81A-411F-B3DA-4210F65B9828}" type="datetimeFigureOut">
              <a:rPr lang="sr-Latn-CS" smtClean="0"/>
              <a:pPr/>
              <a:t>28.5.2020.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16262BB-B0BF-478E-9CA7-12F3A1C6D50F}" type="slidenum">
              <a:rPr lang="hr-HR" smtClean="0"/>
              <a:pPr/>
              <a:t>‹#›</a:t>
            </a:fld>
            <a:endParaRPr lang="hr-HR"/>
          </a:p>
        </p:txBody>
      </p:sp>
    </p:spTree>
    <p:extLst>
      <p:ext uri="{BB962C8B-B14F-4D97-AF65-F5344CB8AC3E}">
        <p14:creationId xmlns:p14="http://schemas.microsoft.com/office/powerpoint/2010/main" val="2377370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r-HR" smtClean="0"/>
              <a:t>Uredite stil naslova matrice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hr-HR" smtClean="0"/>
              <a:t>Uredite stilove teksta matrice</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hr-HR" smtClean="0"/>
              <a:t>Uredite stilove teksta matrice</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7" name="Date Placeholder 6"/>
          <p:cNvSpPr>
            <a:spLocks noGrp="1"/>
          </p:cNvSpPr>
          <p:nvPr>
            <p:ph type="dt" sz="half" idx="10"/>
          </p:nvPr>
        </p:nvSpPr>
        <p:spPr/>
        <p:txBody>
          <a:bodyPr/>
          <a:lstStyle/>
          <a:p>
            <a:fld id="{6055B763-A81A-411F-B3DA-4210F65B9828}" type="datetimeFigureOut">
              <a:rPr lang="sr-Latn-CS" smtClean="0"/>
              <a:pPr/>
              <a:t>28.5.2020.</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516262BB-B0BF-478E-9CA7-12F3A1C6D50F}" type="slidenum">
              <a:rPr lang="hr-HR" smtClean="0"/>
              <a:pPr/>
              <a:t>‹#›</a:t>
            </a:fld>
            <a:endParaRPr lang="hr-HR"/>
          </a:p>
        </p:txBody>
      </p:sp>
    </p:spTree>
    <p:extLst>
      <p:ext uri="{BB962C8B-B14F-4D97-AF65-F5344CB8AC3E}">
        <p14:creationId xmlns:p14="http://schemas.microsoft.com/office/powerpoint/2010/main" val="3026913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Date Placeholder 2"/>
          <p:cNvSpPr>
            <a:spLocks noGrp="1"/>
          </p:cNvSpPr>
          <p:nvPr>
            <p:ph type="dt" sz="half" idx="10"/>
          </p:nvPr>
        </p:nvSpPr>
        <p:spPr/>
        <p:txBody>
          <a:bodyPr/>
          <a:lstStyle/>
          <a:p>
            <a:fld id="{6055B763-A81A-411F-B3DA-4210F65B9828}" type="datetimeFigureOut">
              <a:rPr lang="sr-Latn-CS" smtClean="0"/>
              <a:pPr/>
              <a:t>28.5.2020.</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516262BB-B0BF-478E-9CA7-12F3A1C6D50F}" type="slidenum">
              <a:rPr lang="hr-HR" smtClean="0"/>
              <a:pPr/>
              <a:t>‹#›</a:t>
            </a:fld>
            <a:endParaRPr lang="hr-HR"/>
          </a:p>
        </p:txBody>
      </p:sp>
    </p:spTree>
    <p:extLst>
      <p:ext uri="{BB962C8B-B14F-4D97-AF65-F5344CB8AC3E}">
        <p14:creationId xmlns:p14="http://schemas.microsoft.com/office/powerpoint/2010/main" val="2950684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55B763-A81A-411F-B3DA-4210F65B9828}" type="datetimeFigureOut">
              <a:rPr lang="sr-Latn-CS" smtClean="0"/>
              <a:pPr/>
              <a:t>28.5.2020.</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516262BB-B0BF-478E-9CA7-12F3A1C6D50F}" type="slidenum">
              <a:rPr lang="hr-HR" smtClean="0"/>
              <a:pPr/>
              <a:t>‹#›</a:t>
            </a:fld>
            <a:endParaRPr lang="hr-HR"/>
          </a:p>
        </p:txBody>
      </p:sp>
    </p:spTree>
    <p:extLst>
      <p:ext uri="{BB962C8B-B14F-4D97-AF65-F5344CB8AC3E}">
        <p14:creationId xmlns:p14="http://schemas.microsoft.com/office/powerpoint/2010/main" val="991348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hr-HR" smtClean="0"/>
              <a:t>Uredite stil naslova matrice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hr-HR" smtClean="0"/>
              <a:t>Uredite stilove teksta matrice</a:t>
            </a:r>
          </a:p>
        </p:txBody>
      </p:sp>
      <p:sp>
        <p:nvSpPr>
          <p:cNvPr id="5" name="Date Placeholder 4"/>
          <p:cNvSpPr>
            <a:spLocks noGrp="1"/>
          </p:cNvSpPr>
          <p:nvPr>
            <p:ph type="dt" sz="half" idx="10"/>
          </p:nvPr>
        </p:nvSpPr>
        <p:spPr/>
        <p:txBody>
          <a:bodyPr/>
          <a:lstStyle/>
          <a:p>
            <a:fld id="{6055B763-A81A-411F-B3DA-4210F65B9828}" type="datetimeFigureOut">
              <a:rPr lang="sr-Latn-CS" smtClean="0"/>
              <a:pPr/>
              <a:t>28.5.2020.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16262BB-B0BF-478E-9CA7-12F3A1C6D50F}" type="slidenum">
              <a:rPr lang="hr-HR" smtClean="0"/>
              <a:pPr/>
              <a:t>‹#›</a:t>
            </a:fld>
            <a:endParaRPr lang="hr-HR"/>
          </a:p>
        </p:txBody>
      </p:sp>
    </p:spTree>
    <p:extLst>
      <p:ext uri="{BB962C8B-B14F-4D97-AF65-F5344CB8AC3E}">
        <p14:creationId xmlns:p14="http://schemas.microsoft.com/office/powerpoint/2010/main" val="944158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hr-HR" smtClean="0"/>
              <a:t>Uredite stil naslova matrice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hr-HR" smtClean="0"/>
              <a:t>Kliknite ikonu da biste dodali  sliku</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hr-HR" smtClean="0"/>
              <a:t>Uredite stilove teksta matrice</a:t>
            </a:r>
          </a:p>
        </p:txBody>
      </p:sp>
      <p:sp>
        <p:nvSpPr>
          <p:cNvPr id="5" name="Date Placeholder 4"/>
          <p:cNvSpPr>
            <a:spLocks noGrp="1"/>
          </p:cNvSpPr>
          <p:nvPr>
            <p:ph type="dt" sz="half" idx="10"/>
          </p:nvPr>
        </p:nvSpPr>
        <p:spPr/>
        <p:txBody>
          <a:bodyPr/>
          <a:lstStyle/>
          <a:p>
            <a:fld id="{6055B763-A81A-411F-B3DA-4210F65B9828}" type="datetimeFigureOut">
              <a:rPr lang="sr-Latn-CS" smtClean="0"/>
              <a:pPr/>
              <a:t>28.5.2020.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16262BB-B0BF-478E-9CA7-12F3A1C6D50F}" type="slidenum">
              <a:rPr lang="hr-HR" smtClean="0"/>
              <a:pPr/>
              <a:t>‹#›</a:t>
            </a:fld>
            <a:endParaRPr lang="hr-HR"/>
          </a:p>
        </p:txBody>
      </p:sp>
    </p:spTree>
    <p:extLst>
      <p:ext uri="{BB962C8B-B14F-4D97-AF65-F5344CB8AC3E}">
        <p14:creationId xmlns:p14="http://schemas.microsoft.com/office/powerpoint/2010/main" val="1307172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hr-HR" smtClean="0"/>
              <a:t>Uredite stil naslova matrice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6055B763-A81A-411F-B3DA-4210F65B9828}" type="datetimeFigureOut">
              <a:rPr lang="sr-Latn-CS" smtClean="0"/>
              <a:pPr/>
              <a:t>28.5.2020.</a:t>
            </a:fld>
            <a:endParaRPr lang="hr-HR"/>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hr-HR"/>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516262BB-B0BF-478E-9CA7-12F3A1C6D50F}" type="slidenum">
              <a:rPr lang="hr-HR" smtClean="0"/>
              <a:pPr/>
              <a:t>‹#›</a:t>
            </a:fld>
            <a:endParaRPr lang="hr-HR"/>
          </a:p>
        </p:txBody>
      </p:sp>
    </p:spTree>
    <p:extLst>
      <p:ext uri="{BB962C8B-B14F-4D97-AF65-F5344CB8AC3E}">
        <p14:creationId xmlns:p14="http://schemas.microsoft.com/office/powerpoint/2010/main" val="1687249805"/>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hr-HR" dirty="0" smtClean="0"/>
              <a:t>NEPROMJENJIVE RIJEČI</a:t>
            </a:r>
            <a:endParaRPr lang="hr-HR" dirty="0"/>
          </a:p>
        </p:txBody>
      </p:sp>
      <p:sp>
        <p:nvSpPr>
          <p:cNvPr id="3" name="Podnaslov 2"/>
          <p:cNvSpPr>
            <a:spLocks noGrp="1"/>
          </p:cNvSpPr>
          <p:nvPr>
            <p:ph type="subTitle" idx="1"/>
          </p:nvPr>
        </p:nvSpPr>
        <p:spPr>
          <a:xfrm>
            <a:off x="1282148" y="3869635"/>
            <a:ext cx="6575895" cy="495469"/>
          </a:xfrm>
        </p:spPr>
        <p:txBody>
          <a:bodyPr>
            <a:normAutofit/>
          </a:bodyPr>
          <a:lstStyle/>
          <a:p>
            <a:r>
              <a:rPr lang="hr-HR" sz="2400" dirty="0">
                <a:latin typeface="Arial" pitchFamily="34" charset="0"/>
                <a:cs typeface="Arial" pitchFamily="34" charset="0"/>
              </a:rPr>
              <a:t>z</a:t>
            </a:r>
            <a:r>
              <a:rPr lang="hr-HR" sz="2400" dirty="0" smtClean="0">
                <a:latin typeface="Arial" pitchFamily="34" charset="0"/>
                <a:cs typeface="Arial" pitchFamily="34" charset="0"/>
              </a:rPr>
              <a:t>adatci za vježbanje i ponavljanje</a:t>
            </a:r>
            <a:endParaRPr lang="hr-HR" sz="2400" dirty="0">
              <a:latin typeface="Arial" pitchFamily="34" charset="0"/>
              <a:cs typeface="Arial" pitchFamily="34" charset="0"/>
            </a:endParaRPr>
          </a:p>
        </p:txBody>
      </p:sp>
      <p:sp>
        <p:nvSpPr>
          <p:cNvPr id="4" name="Podnaslov 2"/>
          <p:cNvSpPr txBox="1">
            <a:spLocks/>
          </p:cNvSpPr>
          <p:nvPr/>
        </p:nvSpPr>
        <p:spPr>
          <a:xfrm>
            <a:off x="5620243" y="6237312"/>
            <a:ext cx="2336133" cy="288031"/>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1000"/>
              </a:spcBef>
              <a:buClr>
                <a:schemeClr val="accent1"/>
              </a:buClr>
              <a:buSzPct val="80000"/>
              <a:buFont typeface="Corbel" pitchFamily="34" charset="0"/>
              <a:buNone/>
              <a:defRPr sz="1800" kern="1200">
                <a:solidFill>
                  <a:srgbClr val="FFFFFF"/>
                </a:solidFill>
                <a:latin typeface="+mn-lt"/>
                <a:ea typeface="+mn-ea"/>
                <a:cs typeface="+mn-cs"/>
              </a:defRPr>
            </a:lvl1pPr>
            <a:lvl2pPr marL="342900" indent="0" algn="ctr" defTabSz="685800" rtl="0" eaLnBrk="1" latinLnBrk="0" hangingPunct="1">
              <a:lnSpc>
                <a:spcPct val="90000"/>
              </a:lnSpc>
              <a:spcBef>
                <a:spcPts val="150"/>
              </a:spcBef>
              <a:spcAft>
                <a:spcPts val="300"/>
              </a:spcAft>
              <a:buClr>
                <a:schemeClr val="accent1"/>
              </a:buClr>
              <a:buSzPct val="80000"/>
              <a:buFont typeface="Corbel" pitchFamily="34" charset="0"/>
              <a:buNone/>
              <a:defRPr sz="1800" kern="1200">
                <a:solidFill>
                  <a:schemeClr val="accent1"/>
                </a:solidFill>
                <a:latin typeface="+mn-lt"/>
                <a:ea typeface="+mn-ea"/>
                <a:cs typeface="+mn-cs"/>
              </a:defRPr>
            </a:lvl2pPr>
            <a:lvl3pPr marL="685800" indent="0" algn="ctr" defTabSz="685800" rtl="0" eaLnBrk="1" latinLnBrk="0" hangingPunct="1">
              <a:lnSpc>
                <a:spcPct val="90000"/>
              </a:lnSpc>
              <a:spcBef>
                <a:spcPts val="150"/>
              </a:spcBef>
              <a:spcAft>
                <a:spcPts val="300"/>
              </a:spcAft>
              <a:buClr>
                <a:schemeClr val="accent1"/>
              </a:buClr>
              <a:buSzPct val="80000"/>
              <a:buFont typeface="Corbel" pitchFamily="34" charset="0"/>
              <a:buNone/>
              <a:defRPr sz="1800" kern="1200">
                <a:solidFill>
                  <a:schemeClr val="accent1"/>
                </a:solidFill>
                <a:latin typeface="+mn-lt"/>
                <a:ea typeface="+mn-ea"/>
                <a:cs typeface="+mn-cs"/>
              </a:defRPr>
            </a:lvl3pPr>
            <a:lvl4pPr marL="1028700" indent="0" algn="ctr" defTabSz="685800" rtl="0" eaLnBrk="1" latinLnBrk="0" hangingPunct="1">
              <a:lnSpc>
                <a:spcPct val="90000"/>
              </a:lnSpc>
              <a:spcBef>
                <a:spcPts val="150"/>
              </a:spcBef>
              <a:spcAft>
                <a:spcPts val="300"/>
              </a:spcAft>
              <a:buClr>
                <a:schemeClr val="accent1"/>
              </a:buClr>
              <a:buSzPct val="80000"/>
              <a:buFont typeface="Corbel" pitchFamily="34" charset="0"/>
              <a:buNone/>
              <a:defRPr sz="1500" kern="1200">
                <a:solidFill>
                  <a:schemeClr val="accent1"/>
                </a:solidFill>
                <a:latin typeface="+mn-lt"/>
                <a:ea typeface="+mn-ea"/>
                <a:cs typeface="+mn-cs"/>
              </a:defRPr>
            </a:lvl4pPr>
            <a:lvl5pPr marL="1371600" indent="0" algn="ctr" defTabSz="685800" rtl="0" eaLnBrk="1" latinLnBrk="0" hangingPunct="1">
              <a:lnSpc>
                <a:spcPct val="90000"/>
              </a:lnSpc>
              <a:spcBef>
                <a:spcPts val="150"/>
              </a:spcBef>
              <a:spcAft>
                <a:spcPts val="300"/>
              </a:spcAft>
              <a:buClr>
                <a:schemeClr val="accent1"/>
              </a:buClr>
              <a:buSzPct val="80000"/>
              <a:buFont typeface="Corbel" pitchFamily="34" charset="0"/>
              <a:buNone/>
              <a:defRPr sz="1500" kern="1200">
                <a:solidFill>
                  <a:schemeClr val="accent1"/>
                </a:solidFill>
                <a:latin typeface="+mn-lt"/>
                <a:ea typeface="+mn-ea"/>
                <a:cs typeface="+mn-cs"/>
              </a:defRPr>
            </a:lvl5pPr>
            <a:lvl6pPr marL="1714500" indent="0" algn="ctr" defTabSz="685800" rtl="0" eaLnBrk="1" latinLnBrk="0" hangingPunct="1">
              <a:lnSpc>
                <a:spcPct val="90000"/>
              </a:lnSpc>
              <a:spcBef>
                <a:spcPts val="150"/>
              </a:spcBef>
              <a:spcAft>
                <a:spcPts val="300"/>
              </a:spcAft>
              <a:buClr>
                <a:schemeClr val="accent1"/>
              </a:buClr>
              <a:buSzPct val="80000"/>
              <a:buFont typeface="Corbel" pitchFamily="34" charset="0"/>
              <a:buNone/>
              <a:defRPr sz="1500" kern="1200">
                <a:solidFill>
                  <a:schemeClr val="accent1"/>
                </a:solidFill>
                <a:latin typeface="+mn-lt"/>
                <a:ea typeface="+mn-ea"/>
                <a:cs typeface="+mn-cs"/>
              </a:defRPr>
            </a:lvl6pPr>
            <a:lvl7pPr marL="2057400" indent="0" algn="ctr" defTabSz="685800" rtl="0" eaLnBrk="1" latinLnBrk="0" hangingPunct="1">
              <a:lnSpc>
                <a:spcPct val="90000"/>
              </a:lnSpc>
              <a:spcBef>
                <a:spcPts val="150"/>
              </a:spcBef>
              <a:spcAft>
                <a:spcPts val="300"/>
              </a:spcAft>
              <a:buClr>
                <a:schemeClr val="accent1"/>
              </a:buClr>
              <a:buSzPct val="80000"/>
              <a:buFont typeface="Corbel" pitchFamily="34" charset="0"/>
              <a:buNone/>
              <a:defRPr sz="1500" kern="1200">
                <a:solidFill>
                  <a:schemeClr val="accent1"/>
                </a:solidFill>
                <a:latin typeface="+mn-lt"/>
                <a:ea typeface="+mn-ea"/>
                <a:cs typeface="+mn-cs"/>
              </a:defRPr>
            </a:lvl7pPr>
            <a:lvl8pPr marL="2400300" indent="0" algn="ctr" defTabSz="685800" rtl="0" eaLnBrk="1" latinLnBrk="0" hangingPunct="1">
              <a:lnSpc>
                <a:spcPct val="90000"/>
              </a:lnSpc>
              <a:spcBef>
                <a:spcPts val="150"/>
              </a:spcBef>
              <a:spcAft>
                <a:spcPts val="300"/>
              </a:spcAft>
              <a:buClr>
                <a:schemeClr val="accent1"/>
              </a:buClr>
              <a:buSzPct val="80000"/>
              <a:buFont typeface="Corbel" pitchFamily="34" charset="0"/>
              <a:buNone/>
              <a:defRPr sz="1500" kern="1200">
                <a:solidFill>
                  <a:schemeClr val="accent1"/>
                </a:solidFill>
                <a:latin typeface="+mn-lt"/>
                <a:ea typeface="+mn-ea"/>
                <a:cs typeface="+mn-cs"/>
              </a:defRPr>
            </a:lvl8pPr>
            <a:lvl9pPr marL="2743200" indent="0" algn="ctr" defTabSz="685800" rtl="0" eaLnBrk="1" latinLnBrk="0" hangingPunct="1">
              <a:lnSpc>
                <a:spcPct val="90000"/>
              </a:lnSpc>
              <a:spcBef>
                <a:spcPts val="150"/>
              </a:spcBef>
              <a:spcAft>
                <a:spcPts val="300"/>
              </a:spcAft>
              <a:buClr>
                <a:schemeClr val="accent1"/>
              </a:buClr>
              <a:buSzPct val="80000"/>
              <a:buFont typeface="Corbel" pitchFamily="34" charset="0"/>
              <a:buNone/>
              <a:defRPr sz="1500" kern="1200">
                <a:solidFill>
                  <a:schemeClr val="accent1"/>
                </a:solidFill>
                <a:latin typeface="+mn-lt"/>
                <a:ea typeface="+mn-ea"/>
                <a:cs typeface="+mn-cs"/>
              </a:defRPr>
            </a:lvl9pPr>
          </a:lstStyle>
          <a:p>
            <a:r>
              <a:rPr lang="hr-HR" sz="1600" dirty="0" smtClean="0">
                <a:latin typeface="Arial" pitchFamily="34" charset="0"/>
                <a:cs typeface="Arial" pitchFamily="34" charset="0"/>
              </a:rPr>
              <a:t>Mirjana Lozić, prof.</a:t>
            </a:r>
            <a:endParaRPr lang="hr-HR"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95536" y="324000"/>
            <a:ext cx="8286808" cy="60939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l" defTabSz="914400" rtl="0" eaLnBrk="1" fontAlgn="base" latinLnBrk="0" hangingPunct="1">
              <a:spcBef>
                <a:spcPct val="0"/>
              </a:spcBef>
              <a:spcAft>
                <a:spcPct val="0"/>
              </a:spcAft>
              <a:buClrTx/>
              <a:buSzTx/>
              <a:tabLst>
                <a:tab pos="1952625" algn="l"/>
              </a:tabLst>
            </a:pPr>
            <a:r>
              <a:rPr kumimoji="0" lang="hr-HR" sz="20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Odredi vrstu podcrtanim</a:t>
            </a:r>
            <a:r>
              <a:rPr kumimoji="0" lang="hr-HR" sz="2000" b="1" i="0" u="none" strike="noStrike" cap="none" normalizeH="0" dirty="0" smtClean="0">
                <a:ln>
                  <a:noFill/>
                </a:ln>
                <a:solidFill>
                  <a:srgbClr val="0070C0"/>
                </a:solidFill>
                <a:effectLst/>
                <a:latin typeface="Arial" pitchFamily="34" charset="0"/>
                <a:ea typeface="Times New Roman" pitchFamily="18" charset="0"/>
                <a:cs typeface="Arial" pitchFamily="34" charset="0"/>
              </a:rPr>
              <a:t> </a:t>
            </a:r>
            <a:r>
              <a:rPr kumimoji="0" lang="hr-HR" sz="20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riječima u rečenicama.</a:t>
            </a:r>
          </a:p>
          <a:p>
            <a:pPr marL="0" marR="0" lvl="0" indent="0" algn="l" defTabSz="914400" rtl="0" eaLnBrk="0" fontAlgn="base" latinLnBrk="0" hangingPunct="0">
              <a:lnSpc>
                <a:spcPct val="200000"/>
              </a:lnSpc>
              <a:spcBef>
                <a:spcPct val="0"/>
              </a:spcBef>
              <a:spcAft>
                <a:spcPct val="0"/>
              </a:spcAft>
              <a:buClrTx/>
              <a:buSzTx/>
              <a:buFontTx/>
              <a:buNone/>
              <a:tabLst>
                <a:tab pos="1952625" algn="l"/>
              </a:tabLst>
            </a:pPr>
            <a:r>
              <a:rPr kumimoji="0" lang="hr-HR" sz="20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Noćas</a:t>
            </a: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je pao </a:t>
            </a:r>
            <a:r>
              <a:rPr kumimoji="0" lang="hr-HR" sz="20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prvi</a:t>
            </a: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snijeg.       </a:t>
            </a:r>
          </a:p>
          <a:p>
            <a:pPr marL="0" marR="0" lvl="0" indent="0" algn="l" defTabSz="914400" rtl="0" eaLnBrk="0" fontAlgn="base" latinLnBrk="0" hangingPunct="0">
              <a:lnSpc>
                <a:spcPct val="150000"/>
              </a:lnSpc>
              <a:spcBef>
                <a:spcPct val="0"/>
              </a:spcBef>
              <a:spcAft>
                <a:spcPct val="0"/>
              </a:spcAft>
              <a:buClrTx/>
              <a:buSzTx/>
              <a:buFontTx/>
              <a:buNone/>
              <a:tabLst>
                <a:tab pos="1952625" algn="l"/>
              </a:tabLst>
            </a:pP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_______________________           _______________________          </a:t>
            </a:r>
            <a:endParaRPr kumimoji="0" lang="hr-H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1952625" algn="l"/>
              </a:tabLst>
            </a:pPr>
            <a:r>
              <a:rPr lang="hr-HR" sz="2000" u="sng" dirty="0" smtClean="0">
                <a:latin typeface="Arial" pitchFamily="34" charset="0"/>
                <a:ea typeface="Times New Roman" pitchFamily="18" charset="0"/>
                <a:cs typeface="Arial" pitchFamily="34" charset="0"/>
              </a:rPr>
              <a:t>Tiho</a:t>
            </a:r>
            <a:r>
              <a:rPr lang="hr-HR" sz="2000" dirty="0" smtClean="0">
                <a:latin typeface="Arial" pitchFamily="34" charset="0"/>
                <a:ea typeface="Times New Roman" pitchFamily="18" charset="0"/>
                <a:cs typeface="Arial" pitchFamily="34" charset="0"/>
              </a:rPr>
              <a:t> je sipio </a:t>
            </a:r>
            <a:r>
              <a:rPr lang="hr-HR" sz="2000" u="sng" dirty="0" smtClean="0">
                <a:latin typeface="Arial" pitchFamily="34" charset="0"/>
                <a:ea typeface="Times New Roman" pitchFamily="18" charset="0"/>
                <a:cs typeface="Arial" pitchFamily="34" charset="0"/>
              </a:rPr>
              <a:t>dok</a:t>
            </a:r>
            <a:r>
              <a:rPr lang="hr-HR" sz="2000" dirty="0" smtClean="0">
                <a:latin typeface="Arial" pitchFamily="34" charset="0"/>
                <a:ea typeface="Times New Roman" pitchFamily="18" charset="0"/>
                <a:cs typeface="Arial" pitchFamily="34" charset="0"/>
              </a:rPr>
              <a:t> nije prekrio puste ulice.</a:t>
            </a: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50000"/>
              </a:lnSpc>
              <a:spcBef>
                <a:spcPct val="0"/>
              </a:spcBef>
              <a:spcAft>
                <a:spcPct val="0"/>
              </a:spcAft>
              <a:buClrTx/>
              <a:buSzTx/>
              <a:buFontTx/>
              <a:buNone/>
              <a:tabLst>
                <a:tab pos="1952625" algn="l"/>
              </a:tabLst>
            </a:pP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_______________________           _______________________          </a:t>
            </a:r>
            <a:endParaRPr kumimoji="0" lang="hr-H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1952625" algn="l"/>
              </a:tabLst>
            </a:pP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Vjetar ga je nosio </a:t>
            </a:r>
            <a:r>
              <a:rPr kumimoji="0" lang="hr-HR" sz="20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kroz</a:t>
            </a: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ogoljele grane drveća i </a:t>
            </a:r>
            <a:r>
              <a:rPr lang="hr-HR" sz="2000" u="sng" dirty="0" smtClean="0">
                <a:latin typeface="Arial" pitchFamily="34" charset="0"/>
                <a:ea typeface="Times New Roman" pitchFamily="18" charset="0"/>
                <a:cs typeface="Arial" pitchFamily="34" charset="0"/>
              </a:rPr>
              <a:t>preko</a:t>
            </a:r>
            <a:r>
              <a:rPr lang="hr-HR" sz="2000" dirty="0" smtClean="0">
                <a:latin typeface="Arial" pitchFamily="34" charset="0"/>
                <a:ea typeface="Times New Roman" pitchFamily="18" charset="0"/>
                <a:cs typeface="Arial" pitchFamily="34" charset="0"/>
              </a:rPr>
              <a:t> usnulih polja.</a:t>
            </a: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50000"/>
              </a:lnSpc>
              <a:spcBef>
                <a:spcPct val="0"/>
              </a:spcBef>
              <a:spcAft>
                <a:spcPct val="0"/>
              </a:spcAft>
              <a:buClrTx/>
              <a:buSzTx/>
              <a:buFontTx/>
              <a:buNone/>
              <a:tabLst>
                <a:tab pos="1952625" algn="l"/>
              </a:tabLst>
            </a:pP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_______________________           _______________________          </a:t>
            </a:r>
            <a:endParaRPr kumimoji="0" lang="hr-H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1952625" algn="l"/>
              </a:tabLst>
            </a:pPr>
            <a:r>
              <a:rPr kumimoji="0" lang="hr-HR" sz="2000" b="0" i="0" strike="noStrike" cap="none" normalizeH="0" baseline="0" dirty="0" smtClean="0">
                <a:ln>
                  <a:noFill/>
                </a:ln>
                <a:solidFill>
                  <a:schemeClr val="tx1"/>
                </a:solidFill>
                <a:effectLst/>
                <a:latin typeface="Arial" pitchFamily="34" charset="0"/>
                <a:ea typeface="Times New Roman" pitchFamily="18" charset="0"/>
                <a:cs typeface="Arial" pitchFamily="34" charset="0"/>
              </a:rPr>
              <a:t>Djeca su hodala </a:t>
            </a:r>
            <a:r>
              <a:rPr kumimoji="0" lang="hr-HR" sz="20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uz</a:t>
            </a:r>
            <a:r>
              <a:rPr kumimoji="0" lang="hr-HR" sz="2000" b="0" i="0" strike="noStrike" cap="none" normalizeH="0" baseline="0" dirty="0" smtClean="0">
                <a:ln>
                  <a:noFill/>
                </a:ln>
                <a:solidFill>
                  <a:schemeClr val="tx1"/>
                </a:solidFill>
                <a:effectLst/>
                <a:latin typeface="Arial" pitchFamily="34" charset="0"/>
                <a:ea typeface="Times New Roman" pitchFamily="18" charset="0"/>
                <a:cs typeface="Arial" pitchFamily="34" charset="0"/>
              </a:rPr>
              <a:t> brijeg </a:t>
            </a:r>
            <a:r>
              <a:rPr kumimoji="0" lang="hr-HR" sz="2000" b="0" i="0" u="none" strike="noStrike" cap="none" normalizeH="0" dirty="0" smtClean="0">
                <a:ln>
                  <a:noFill/>
                </a:ln>
                <a:solidFill>
                  <a:schemeClr val="tx1"/>
                </a:solidFill>
                <a:effectLst/>
                <a:latin typeface="Arial" pitchFamily="34" charset="0"/>
                <a:ea typeface="Times New Roman" pitchFamily="18" charset="0"/>
                <a:cs typeface="Arial" pitchFamily="34" charset="0"/>
              </a:rPr>
              <a:t>vukući </a:t>
            </a:r>
            <a:r>
              <a:rPr kumimoji="0" lang="hr-HR" sz="2000" b="0" i="0" u="sng" strike="noStrike" cap="none" normalizeH="0" dirty="0" smtClean="0">
                <a:ln>
                  <a:noFill/>
                </a:ln>
                <a:solidFill>
                  <a:schemeClr val="tx1"/>
                </a:solidFill>
                <a:effectLst/>
                <a:latin typeface="Arial" pitchFamily="34" charset="0"/>
                <a:ea typeface="Times New Roman" pitchFamily="18" charset="0"/>
                <a:cs typeface="Arial" pitchFamily="34" charset="0"/>
              </a:rPr>
              <a:t>za</a:t>
            </a:r>
            <a:r>
              <a:rPr kumimoji="0" lang="hr-HR" sz="2000" b="0" i="0" u="none" strike="noStrike" cap="none" normalizeH="0" dirty="0" smtClean="0">
                <a:ln>
                  <a:noFill/>
                </a:ln>
                <a:solidFill>
                  <a:schemeClr val="tx1"/>
                </a:solidFill>
                <a:effectLst/>
                <a:latin typeface="Arial" pitchFamily="34" charset="0"/>
                <a:ea typeface="Times New Roman" pitchFamily="18" charset="0"/>
                <a:cs typeface="Arial" pitchFamily="34" charset="0"/>
              </a:rPr>
              <a:t> sobom saonice.</a:t>
            </a: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50000"/>
              </a:lnSpc>
              <a:spcBef>
                <a:spcPct val="0"/>
              </a:spcBef>
              <a:spcAft>
                <a:spcPct val="0"/>
              </a:spcAft>
              <a:buClrTx/>
              <a:buSzTx/>
              <a:buFontTx/>
              <a:buNone/>
              <a:tabLst>
                <a:tab pos="1952625" algn="l"/>
              </a:tabLst>
            </a:pP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_______________________           _______________________          </a:t>
            </a:r>
            <a:endParaRPr kumimoji="0" lang="hr-H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1952625" algn="l"/>
              </a:tabLst>
            </a:pP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Okupila su se </a:t>
            </a:r>
            <a:r>
              <a:rPr kumimoji="0" lang="hr-HR" sz="20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oko</a:t>
            </a: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snjegovića i </a:t>
            </a:r>
            <a:r>
              <a:rPr kumimoji="0" lang="hr-HR" sz="20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veselo</a:t>
            </a:r>
            <a:r>
              <a:rPr kumimoji="0" lang="hr-HR" sz="2000" b="0" i="0" u="none" strike="noStrike" cap="none" normalizeH="0" dirty="0" smtClean="0">
                <a:ln>
                  <a:noFill/>
                </a:ln>
                <a:solidFill>
                  <a:schemeClr val="tx1"/>
                </a:solidFill>
                <a:effectLst/>
                <a:latin typeface="Arial" pitchFamily="34" charset="0"/>
                <a:ea typeface="Times New Roman" pitchFamily="18" charset="0"/>
                <a:cs typeface="Arial" pitchFamily="34" charset="0"/>
              </a:rPr>
              <a:t> zapjevala</a:t>
            </a: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50000"/>
              </a:lnSpc>
              <a:spcBef>
                <a:spcPct val="0"/>
              </a:spcBef>
              <a:spcAft>
                <a:spcPct val="0"/>
              </a:spcAft>
              <a:buClrTx/>
              <a:buSzTx/>
              <a:buFontTx/>
              <a:buNone/>
              <a:tabLst>
                <a:tab pos="1952625" algn="l"/>
              </a:tabLst>
            </a:pP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_______________________           _______________________</a:t>
            </a:r>
            <a:endParaRPr kumimoji="0" lang="hr-HR" sz="20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1952625" algn="l"/>
              </a:tabLst>
            </a:pPr>
            <a:r>
              <a:rPr lang="hr-HR" sz="2000" u="sng" dirty="0" smtClean="0">
                <a:latin typeface="Arial" pitchFamily="34" charset="0"/>
                <a:ea typeface="Times New Roman" pitchFamily="18" charset="0"/>
                <a:cs typeface="Arial" pitchFamily="34" charset="0"/>
              </a:rPr>
              <a:t>Tako</a:t>
            </a:r>
            <a:r>
              <a:rPr lang="hr-HR" sz="2000" dirty="0" smtClean="0">
                <a:latin typeface="Arial" pitchFamily="34" charset="0"/>
                <a:ea typeface="Times New Roman" pitchFamily="18" charset="0"/>
                <a:cs typeface="Arial" pitchFamily="34" charset="0"/>
              </a:rPr>
              <a:t> su se umorila </a:t>
            </a:r>
            <a:r>
              <a:rPr lang="hr-HR" sz="2000" u="sng" dirty="0" smtClean="0">
                <a:latin typeface="Arial" pitchFamily="34" charset="0"/>
                <a:ea typeface="Times New Roman" pitchFamily="18" charset="0"/>
                <a:cs typeface="Arial" pitchFamily="34" charset="0"/>
              </a:rPr>
              <a:t>da</a:t>
            </a:r>
            <a:r>
              <a:rPr lang="hr-HR" sz="2000" dirty="0" smtClean="0">
                <a:latin typeface="Arial" pitchFamily="34" charset="0"/>
                <a:ea typeface="Times New Roman" pitchFamily="18" charset="0"/>
                <a:cs typeface="Arial" pitchFamily="34" charset="0"/>
              </a:rPr>
              <a:t> su u krevetu </a:t>
            </a:r>
            <a:r>
              <a:rPr lang="hr-HR" sz="2000" u="sng" dirty="0" smtClean="0">
                <a:latin typeface="Arial" pitchFamily="34" charset="0"/>
                <a:ea typeface="Times New Roman" pitchFamily="18" charset="0"/>
                <a:cs typeface="Arial" pitchFamily="34" charset="0"/>
              </a:rPr>
              <a:t>brzo</a:t>
            </a:r>
            <a:r>
              <a:rPr lang="hr-HR" sz="2000" dirty="0" smtClean="0">
                <a:latin typeface="Arial" pitchFamily="34" charset="0"/>
                <a:ea typeface="Times New Roman" pitchFamily="18" charset="0"/>
                <a:cs typeface="Arial" pitchFamily="34" charset="0"/>
              </a:rPr>
              <a:t> zaspala.</a:t>
            </a: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50000"/>
              </a:lnSpc>
              <a:spcBef>
                <a:spcPct val="0"/>
              </a:spcBef>
              <a:spcAft>
                <a:spcPct val="0"/>
              </a:spcAft>
              <a:buClrTx/>
              <a:buSzTx/>
              <a:buFontTx/>
              <a:buNone/>
              <a:tabLst>
                <a:tab pos="1952625" algn="l"/>
              </a:tabLst>
            </a:pP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_______________       ________________      ______________</a:t>
            </a:r>
            <a:r>
              <a:rPr kumimoji="0" lang="hr-HR" sz="2000" b="0" i="0" u="none" strike="noStrike" cap="none" normalizeH="0" baseline="0" dirty="0" smtClean="0">
                <a:ln>
                  <a:noFill/>
                </a:ln>
                <a:solidFill>
                  <a:schemeClr val="tx1"/>
                </a:solidFill>
                <a:effectLst/>
                <a:latin typeface="Arial" pitchFamily="34" charset="0"/>
                <a:cs typeface="Arial" pitchFamily="34" charset="0"/>
              </a:rPr>
              <a:t> </a:t>
            </a:r>
          </a:p>
        </p:txBody>
      </p:sp>
      <p:sp>
        <p:nvSpPr>
          <p:cNvPr id="3" name="Pravokutnik 2"/>
          <p:cNvSpPr/>
          <p:nvPr/>
        </p:nvSpPr>
        <p:spPr>
          <a:xfrm>
            <a:off x="967040" y="1321236"/>
            <a:ext cx="2052165"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vremenski prilog</a:t>
            </a:r>
            <a:endParaRPr lang="hr-HR" sz="2000" dirty="0">
              <a:solidFill>
                <a:srgbClr val="0070C0"/>
              </a:solidFill>
              <a:latin typeface="Arial" pitchFamily="34" charset="0"/>
              <a:cs typeface="Arial" pitchFamily="34" charset="0"/>
            </a:endParaRPr>
          </a:p>
        </p:txBody>
      </p:sp>
      <p:sp>
        <p:nvSpPr>
          <p:cNvPr id="4" name="Pravokutnik 3"/>
          <p:cNvSpPr/>
          <p:nvPr/>
        </p:nvSpPr>
        <p:spPr>
          <a:xfrm>
            <a:off x="5831540" y="1292718"/>
            <a:ext cx="612668"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broj</a:t>
            </a:r>
            <a:endParaRPr lang="hr-HR" sz="2000" dirty="0">
              <a:solidFill>
                <a:srgbClr val="0070C0"/>
              </a:solidFill>
              <a:latin typeface="Arial" pitchFamily="34" charset="0"/>
              <a:cs typeface="Arial" pitchFamily="34" charset="0"/>
            </a:endParaRPr>
          </a:p>
        </p:txBody>
      </p:sp>
      <p:sp>
        <p:nvSpPr>
          <p:cNvPr id="5" name="Pravokutnik 4"/>
          <p:cNvSpPr/>
          <p:nvPr/>
        </p:nvSpPr>
        <p:spPr>
          <a:xfrm>
            <a:off x="1038478" y="2221412"/>
            <a:ext cx="1811714"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načinski prilog</a:t>
            </a:r>
            <a:endParaRPr lang="hr-HR" sz="2000" dirty="0">
              <a:solidFill>
                <a:srgbClr val="0070C0"/>
              </a:solidFill>
              <a:latin typeface="Arial" pitchFamily="34" charset="0"/>
              <a:cs typeface="Arial" pitchFamily="34" charset="0"/>
            </a:endParaRPr>
          </a:p>
        </p:txBody>
      </p:sp>
      <p:sp>
        <p:nvSpPr>
          <p:cNvPr id="6" name="Pravokutnik 5"/>
          <p:cNvSpPr/>
          <p:nvPr/>
        </p:nvSpPr>
        <p:spPr>
          <a:xfrm>
            <a:off x="5681948" y="2221412"/>
            <a:ext cx="912429"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veznik</a:t>
            </a:r>
            <a:endParaRPr lang="hr-HR" sz="2000" dirty="0">
              <a:solidFill>
                <a:srgbClr val="0070C0"/>
              </a:solidFill>
              <a:latin typeface="Arial" pitchFamily="34" charset="0"/>
              <a:cs typeface="Arial" pitchFamily="34" charset="0"/>
            </a:endParaRPr>
          </a:p>
        </p:txBody>
      </p:sp>
      <p:sp>
        <p:nvSpPr>
          <p:cNvPr id="7" name="Pravokutnik 6"/>
          <p:cNvSpPr/>
          <p:nvPr/>
        </p:nvSpPr>
        <p:spPr>
          <a:xfrm>
            <a:off x="1329728" y="3172906"/>
            <a:ext cx="1226618"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 prijedlog</a:t>
            </a:r>
            <a:endParaRPr lang="hr-HR" sz="2000" dirty="0">
              <a:solidFill>
                <a:srgbClr val="0070C0"/>
              </a:solidFill>
              <a:latin typeface="Arial" pitchFamily="34" charset="0"/>
              <a:cs typeface="Arial" pitchFamily="34" charset="0"/>
            </a:endParaRPr>
          </a:p>
        </p:txBody>
      </p:sp>
      <p:sp>
        <p:nvSpPr>
          <p:cNvPr id="8" name="Pravokutnik 7"/>
          <p:cNvSpPr/>
          <p:nvPr/>
        </p:nvSpPr>
        <p:spPr>
          <a:xfrm>
            <a:off x="5597432" y="3172906"/>
            <a:ext cx="1156086"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prijedlog</a:t>
            </a:r>
            <a:endParaRPr lang="hr-HR" sz="2000" dirty="0">
              <a:solidFill>
                <a:srgbClr val="0070C0"/>
              </a:solidFill>
              <a:latin typeface="Arial" pitchFamily="34" charset="0"/>
              <a:cs typeface="Arial" pitchFamily="34" charset="0"/>
            </a:endParaRPr>
          </a:p>
        </p:txBody>
      </p:sp>
      <p:sp>
        <p:nvSpPr>
          <p:cNvPr id="9" name="Pravokutnik 8"/>
          <p:cNvSpPr/>
          <p:nvPr/>
        </p:nvSpPr>
        <p:spPr>
          <a:xfrm>
            <a:off x="1403648" y="4035880"/>
            <a:ext cx="1156086"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prijedlog</a:t>
            </a:r>
            <a:endParaRPr lang="hr-HR" sz="2000" dirty="0">
              <a:solidFill>
                <a:srgbClr val="0070C0"/>
              </a:solidFill>
              <a:latin typeface="Arial" pitchFamily="34" charset="0"/>
              <a:cs typeface="Arial" pitchFamily="34" charset="0"/>
            </a:endParaRPr>
          </a:p>
        </p:txBody>
      </p:sp>
      <p:sp>
        <p:nvSpPr>
          <p:cNvPr id="10" name="Pravokutnik 9"/>
          <p:cNvSpPr/>
          <p:nvPr/>
        </p:nvSpPr>
        <p:spPr>
          <a:xfrm>
            <a:off x="5467634" y="4035880"/>
            <a:ext cx="1156086"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prijedlog</a:t>
            </a:r>
            <a:endParaRPr lang="hr-HR" sz="2000" dirty="0">
              <a:solidFill>
                <a:srgbClr val="0070C0"/>
              </a:solidFill>
              <a:latin typeface="Arial" pitchFamily="34" charset="0"/>
              <a:cs typeface="Arial" pitchFamily="34" charset="0"/>
            </a:endParaRPr>
          </a:p>
        </p:txBody>
      </p:sp>
      <p:sp>
        <p:nvSpPr>
          <p:cNvPr id="11" name="Pravokutnik 10"/>
          <p:cNvSpPr/>
          <p:nvPr/>
        </p:nvSpPr>
        <p:spPr>
          <a:xfrm>
            <a:off x="1331640" y="4973106"/>
            <a:ext cx="1226618"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 prijedlog</a:t>
            </a:r>
            <a:endParaRPr lang="hr-HR" sz="2000" dirty="0">
              <a:solidFill>
                <a:srgbClr val="0070C0"/>
              </a:solidFill>
              <a:latin typeface="Arial" pitchFamily="34" charset="0"/>
              <a:cs typeface="Arial" pitchFamily="34" charset="0"/>
            </a:endParaRPr>
          </a:p>
        </p:txBody>
      </p:sp>
      <p:sp>
        <p:nvSpPr>
          <p:cNvPr id="12" name="Pravokutnik 11"/>
          <p:cNvSpPr/>
          <p:nvPr/>
        </p:nvSpPr>
        <p:spPr>
          <a:xfrm>
            <a:off x="5298994" y="4973106"/>
            <a:ext cx="1811714"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načinski prilog</a:t>
            </a:r>
            <a:endParaRPr lang="hr-HR" sz="2000" dirty="0">
              <a:solidFill>
                <a:srgbClr val="0070C0"/>
              </a:solidFill>
              <a:latin typeface="Arial" pitchFamily="34" charset="0"/>
              <a:cs typeface="Arial" pitchFamily="34" charset="0"/>
            </a:endParaRPr>
          </a:p>
        </p:txBody>
      </p:sp>
      <p:sp>
        <p:nvSpPr>
          <p:cNvPr id="13" name="Pravokutnik 12"/>
          <p:cNvSpPr/>
          <p:nvPr/>
        </p:nvSpPr>
        <p:spPr>
          <a:xfrm>
            <a:off x="609850" y="5909210"/>
            <a:ext cx="1869423"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načinski prilog</a:t>
            </a:r>
            <a:endParaRPr lang="hr-HR" sz="2000" dirty="0">
              <a:solidFill>
                <a:srgbClr val="0070C0"/>
              </a:solidFill>
              <a:latin typeface="Arial" pitchFamily="34" charset="0"/>
              <a:cs typeface="Arial" pitchFamily="34" charset="0"/>
            </a:endParaRPr>
          </a:p>
        </p:txBody>
      </p:sp>
      <p:sp>
        <p:nvSpPr>
          <p:cNvPr id="14" name="Pravokutnik 13"/>
          <p:cNvSpPr/>
          <p:nvPr/>
        </p:nvSpPr>
        <p:spPr>
          <a:xfrm>
            <a:off x="3824560" y="5909210"/>
            <a:ext cx="912429"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veznik</a:t>
            </a:r>
            <a:endParaRPr lang="hr-HR" sz="2000" dirty="0">
              <a:solidFill>
                <a:srgbClr val="0070C0"/>
              </a:solidFill>
              <a:latin typeface="Arial" pitchFamily="34" charset="0"/>
              <a:cs typeface="Arial" pitchFamily="34" charset="0"/>
            </a:endParaRPr>
          </a:p>
        </p:txBody>
      </p:sp>
      <p:sp>
        <p:nvSpPr>
          <p:cNvPr id="15" name="Pravokutnik 14"/>
          <p:cNvSpPr/>
          <p:nvPr/>
        </p:nvSpPr>
        <p:spPr>
          <a:xfrm>
            <a:off x="5824824" y="5909210"/>
            <a:ext cx="1869423"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načinski prilog</a:t>
            </a:r>
            <a:endParaRPr lang="hr-HR" sz="2000" dirty="0">
              <a:solidFill>
                <a:srgbClr val="0070C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P spid="12" grpId="0"/>
      <p:bldP spid="13" grpId="0"/>
      <p:bldP spid="14" grpId="0"/>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Pravokutnik 1"/>
          <p:cNvSpPr>
            <a:spLocks noChangeArrowheads="1"/>
          </p:cNvSpPr>
          <p:nvPr/>
        </p:nvSpPr>
        <p:spPr bwMode="auto">
          <a:xfrm>
            <a:off x="396000" y="324000"/>
            <a:ext cx="8001027" cy="6247864"/>
          </a:xfrm>
          <a:prstGeom prst="rect">
            <a:avLst/>
          </a:prstGeom>
          <a:noFill/>
          <a:ln w="9525">
            <a:noFill/>
            <a:miter lim="800000"/>
            <a:headEnd/>
            <a:tailEnd/>
          </a:ln>
        </p:spPr>
        <p:txBody>
          <a:bodyPr wrap="square">
            <a:spAutoFit/>
          </a:bodyPr>
          <a:lstStyle/>
          <a:p>
            <a:r>
              <a:rPr lang="hr-HR" sz="2000" b="1" dirty="0" smtClean="0">
                <a:solidFill>
                  <a:srgbClr val="0070C0"/>
                </a:solidFill>
                <a:latin typeface="Arial" pitchFamily="34" charset="0"/>
                <a:ea typeface="Times New Roman" pitchFamily="18" charset="0"/>
                <a:cs typeface="Arial" pitchFamily="34" charset="0"/>
              </a:rPr>
              <a:t>Odredi </a:t>
            </a:r>
            <a:r>
              <a:rPr lang="hr-HR" sz="2000" b="1" dirty="0">
                <a:solidFill>
                  <a:srgbClr val="0070C0"/>
                </a:solidFill>
                <a:latin typeface="Arial" pitchFamily="34" charset="0"/>
                <a:ea typeface="Times New Roman" pitchFamily="18" charset="0"/>
                <a:cs typeface="Arial" pitchFamily="34" charset="0"/>
              </a:rPr>
              <a:t>vrstu </a:t>
            </a:r>
            <a:r>
              <a:rPr lang="hr-HR" sz="2000" b="1" dirty="0" smtClean="0">
                <a:solidFill>
                  <a:srgbClr val="0070C0"/>
                </a:solidFill>
                <a:latin typeface="Arial" pitchFamily="34" charset="0"/>
                <a:ea typeface="Times New Roman" pitchFamily="18" charset="0"/>
                <a:cs typeface="Arial" pitchFamily="34" charset="0"/>
              </a:rPr>
              <a:t>podcrtanim </a:t>
            </a:r>
            <a:r>
              <a:rPr lang="hr-HR" sz="2000" b="1" dirty="0">
                <a:solidFill>
                  <a:srgbClr val="0070C0"/>
                </a:solidFill>
                <a:latin typeface="Arial" pitchFamily="34" charset="0"/>
                <a:ea typeface="Times New Roman" pitchFamily="18" charset="0"/>
                <a:cs typeface="Arial" pitchFamily="34" charset="0"/>
              </a:rPr>
              <a:t>riječima u rečenicama</a:t>
            </a:r>
            <a:r>
              <a:rPr lang="hr-HR" sz="2000" b="1" dirty="0" smtClean="0">
                <a:solidFill>
                  <a:srgbClr val="0070C0"/>
                </a:solidFill>
                <a:latin typeface="Arial" pitchFamily="34" charset="0"/>
                <a:ea typeface="Times New Roman" pitchFamily="18" charset="0"/>
                <a:cs typeface="Arial" pitchFamily="34" charset="0"/>
              </a:rPr>
              <a:t>.</a:t>
            </a:r>
          </a:p>
          <a:p>
            <a:endParaRPr lang="hr-HR" sz="800" b="1" dirty="0">
              <a:solidFill>
                <a:srgbClr val="0070C0"/>
              </a:solidFill>
              <a:latin typeface="Arial" pitchFamily="34" charset="0"/>
              <a:ea typeface="Times New Roman" pitchFamily="18" charset="0"/>
              <a:cs typeface="Arial" pitchFamily="34" charset="0"/>
            </a:endParaRPr>
          </a:p>
          <a:p>
            <a:pPr>
              <a:lnSpc>
                <a:spcPct val="150000"/>
              </a:lnSpc>
            </a:pPr>
            <a:r>
              <a:rPr lang="hr-HR" sz="2000" u="sng" dirty="0" err="1" smtClean="0">
                <a:latin typeface="Arial" pitchFamily="34" charset="0"/>
                <a:ea typeface="Times New Roman" pitchFamily="18" charset="0"/>
                <a:cs typeface="Arial" pitchFamily="34" charset="0"/>
              </a:rPr>
              <a:t>Tap</a:t>
            </a:r>
            <a:r>
              <a:rPr lang="hr-HR" sz="2000" u="sng" dirty="0">
                <a:latin typeface="Arial" pitchFamily="34" charset="0"/>
                <a:ea typeface="Times New Roman" pitchFamily="18" charset="0"/>
                <a:cs typeface="Arial" pitchFamily="34" charset="0"/>
              </a:rPr>
              <a:t>, </a:t>
            </a:r>
            <a:r>
              <a:rPr lang="hr-HR" sz="2000" u="sng" dirty="0" err="1">
                <a:latin typeface="Arial" pitchFamily="34" charset="0"/>
                <a:ea typeface="Times New Roman" pitchFamily="18" charset="0"/>
                <a:cs typeface="Arial" pitchFamily="34" charset="0"/>
              </a:rPr>
              <a:t>tap</a:t>
            </a:r>
            <a:r>
              <a:rPr lang="hr-HR" sz="2000" u="sng" dirty="0">
                <a:latin typeface="Arial" pitchFamily="34" charset="0"/>
                <a:ea typeface="Times New Roman" pitchFamily="18" charset="0"/>
                <a:cs typeface="Arial" pitchFamily="34" charset="0"/>
              </a:rPr>
              <a:t>, </a:t>
            </a:r>
            <a:r>
              <a:rPr lang="hr-HR" sz="2000" u="sng" dirty="0" err="1" smtClean="0">
                <a:latin typeface="Arial" pitchFamily="34" charset="0"/>
                <a:ea typeface="Times New Roman" pitchFamily="18" charset="0"/>
                <a:cs typeface="Arial" pitchFamily="34" charset="0"/>
              </a:rPr>
              <a:t>tap</a:t>
            </a:r>
            <a:r>
              <a:rPr lang="hr-HR" sz="2000" u="sng" dirty="0" smtClean="0">
                <a:latin typeface="Arial" pitchFamily="34" charset="0"/>
                <a:ea typeface="Times New Roman" pitchFamily="18" charset="0"/>
                <a:cs typeface="Arial" pitchFamily="34" charset="0"/>
              </a:rPr>
              <a:t>, </a:t>
            </a:r>
            <a:r>
              <a:rPr lang="hr-HR" sz="2000" dirty="0" smtClean="0">
                <a:latin typeface="Arial" pitchFamily="34" charset="0"/>
                <a:ea typeface="Times New Roman" pitchFamily="18" charset="0"/>
                <a:cs typeface="Arial" pitchFamily="34" charset="0"/>
              </a:rPr>
              <a:t>kiša je udarala </a:t>
            </a:r>
            <a:r>
              <a:rPr lang="hr-HR" sz="2000" u="sng" dirty="0" smtClean="0">
                <a:latin typeface="Arial" pitchFamily="34" charset="0"/>
                <a:ea typeface="Times New Roman" pitchFamily="18" charset="0"/>
                <a:cs typeface="Arial" pitchFamily="34" charset="0"/>
              </a:rPr>
              <a:t>po</a:t>
            </a:r>
            <a:r>
              <a:rPr lang="hr-HR" sz="2000" dirty="0" smtClean="0">
                <a:latin typeface="Arial" pitchFamily="34" charset="0"/>
                <a:ea typeface="Times New Roman" pitchFamily="18" charset="0"/>
                <a:cs typeface="Arial" pitchFamily="34" charset="0"/>
              </a:rPr>
              <a:t> krovovima.</a:t>
            </a:r>
            <a:r>
              <a:rPr lang="hr-HR" sz="2000" dirty="0">
                <a:latin typeface="Arial" pitchFamily="34" charset="0"/>
                <a:ea typeface="Times New Roman" pitchFamily="18" charset="0"/>
                <a:cs typeface="Arial" pitchFamily="34" charset="0"/>
              </a:rPr>
              <a:t>	</a:t>
            </a:r>
          </a:p>
          <a:p>
            <a:pPr>
              <a:lnSpc>
                <a:spcPct val="150000"/>
              </a:lnSpc>
            </a:pPr>
            <a:r>
              <a:rPr lang="hr-HR" sz="2000" dirty="0">
                <a:latin typeface="Arial" pitchFamily="34" charset="0"/>
                <a:ea typeface="Times New Roman" pitchFamily="18" charset="0"/>
                <a:cs typeface="Arial" pitchFamily="34" charset="0"/>
              </a:rPr>
              <a:t>____________________          ____________________          </a:t>
            </a:r>
          </a:p>
          <a:p>
            <a:pPr>
              <a:lnSpc>
                <a:spcPct val="150000"/>
              </a:lnSpc>
            </a:pPr>
            <a:r>
              <a:rPr lang="hr-HR" sz="2000" u="sng" dirty="0">
                <a:latin typeface="Arial" pitchFamily="34" charset="0"/>
                <a:ea typeface="Times New Roman" pitchFamily="18" charset="0"/>
                <a:cs typeface="Arial" pitchFamily="34" charset="0"/>
              </a:rPr>
              <a:t>Ondje</a:t>
            </a:r>
            <a:r>
              <a:rPr lang="hr-HR" sz="2000" dirty="0">
                <a:latin typeface="Arial" pitchFamily="34" charset="0"/>
                <a:ea typeface="Times New Roman" pitchFamily="18" charset="0"/>
                <a:cs typeface="Arial" pitchFamily="34" charset="0"/>
              </a:rPr>
              <a:t> smo </a:t>
            </a:r>
            <a:r>
              <a:rPr lang="hr-HR" sz="2000" u="sng" dirty="0" smtClean="0">
                <a:latin typeface="Arial" pitchFamily="34" charset="0"/>
                <a:ea typeface="Times New Roman" pitchFamily="18" charset="0"/>
                <a:cs typeface="Arial" pitchFamily="34" charset="0"/>
              </a:rPr>
              <a:t>nekad</a:t>
            </a:r>
            <a:r>
              <a:rPr lang="hr-HR" sz="2000" dirty="0" smtClean="0">
                <a:latin typeface="Arial" pitchFamily="34" charset="0"/>
                <a:ea typeface="Times New Roman" pitchFamily="18" charset="0"/>
                <a:cs typeface="Arial" pitchFamily="34" charset="0"/>
              </a:rPr>
              <a:t> </a:t>
            </a:r>
            <a:r>
              <a:rPr lang="hr-HR" sz="2000" dirty="0">
                <a:latin typeface="Arial" pitchFamily="34" charset="0"/>
                <a:ea typeface="Times New Roman" pitchFamily="18" charset="0"/>
                <a:cs typeface="Arial" pitchFamily="34" charset="0"/>
              </a:rPr>
              <a:t>stanovali.</a:t>
            </a:r>
          </a:p>
          <a:p>
            <a:pPr>
              <a:lnSpc>
                <a:spcPct val="150000"/>
              </a:lnSpc>
            </a:pPr>
            <a:r>
              <a:rPr lang="hr-HR" sz="2000" dirty="0">
                <a:latin typeface="Arial" pitchFamily="34" charset="0"/>
                <a:ea typeface="Times New Roman" pitchFamily="18" charset="0"/>
                <a:cs typeface="Arial" pitchFamily="34" charset="0"/>
              </a:rPr>
              <a:t>____________________           ____________________          </a:t>
            </a:r>
          </a:p>
          <a:p>
            <a:pPr>
              <a:lnSpc>
                <a:spcPct val="150000"/>
              </a:lnSpc>
            </a:pPr>
            <a:r>
              <a:rPr lang="hr-HR" sz="2000" u="sng" dirty="0">
                <a:latin typeface="Arial" pitchFamily="34" charset="0"/>
                <a:ea typeface="Times New Roman" pitchFamily="18" charset="0"/>
                <a:cs typeface="Arial" pitchFamily="34" charset="0"/>
              </a:rPr>
              <a:t>Zar</a:t>
            </a:r>
            <a:r>
              <a:rPr lang="hr-HR" sz="2000" dirty="0">
                <a:latin typeface="Arial" pitchFamily="34" charset="0"/>
                <a:ea typeface="Times New Roman" pitchFamily="18" charset="0"/>
                <a:cs typeface="Arial" pitchFamily="34" charset="0"/>
              </a:rPr>
              <a:t> </a:t>
            </a:r>
            <a:r>
              <a:rPr lang="hr-HR" sz="2000" u="sng" dirty="0">
                <a:latin typeface="Arial" pitchFamily="34" charset="0"/>
                <a:ea typeface="Times New Roman" pitchFamily="18" charset="0"/>
                <a:cs typeface="Arial" pitchFamily="34" charset="0"/>
              </a:rPr>
              <a:t>ovdje</a:t>
            </a:r>
            <a:r>
              <a:rPr lang="hr-HR" sz="2000" dirty="0">
                <a:latin typeface="Arial" pitchFamily="34" charset="0"/>
                <a:ea typeface="Times New Roman" pitchFamily="18" charset="0"/>
                <a:cs typeface="Arial" pitchFamily="34" charset="0"/>
              </a:rPr>
              <a:t> nema nikoga?</a:t>
            </a:r>
          </a:p>
          <a:p>
            <a:pPr>
              <a:lnSpc>
                <a:spcPct val="150000"/>
              </a:lnSpc>
            </a:pPr>
            <a:r>
              <a:rPr lang="hr-HR" sz="2000" dirty="0">
                <a:latin typeface="Arial" pitchFamily="34" charset="0"/>
                <a:ea typeface="Times New Roman" pitchFamily="18" charset="0"/>
                <a:cs typeface="Arial" pitchFamily="34" charset="0"/>
              </a:rPr>
              <a:t>____________________           ____________________          </a:t>
            </a:r>
          </a:p>
          <a:p>
            <a:pPr>
              <a:lnSpc>
                <a:spcPct val="150000"/>
              </a:lnSpc>
            </a:pPr>
            <a:r>
              <a:rPr lang="hr-HR" sz="2000" u="sng" dirty="0" smtClean="0">
                <a:latin typeface="Arial" pitchFamily="34" charset="0"/>
                <a:ea typeface="Times New Roman" pitchFamily="18" charset="0"/>
                <a:cs typeface="Arial" pitchFamily="34" charset="0"/>
              </a:rPr>
              <a:t>Ne</a:t>
            </a:r>
            <a:r>
              <a:rPr lang="hr-HR" sz="2000" dirty="0" smtClean="0">
                <a:latin typeface="Arial" pitchFamily="34" charset="0"/>
                <a:ea typeface="Times New Roman" pitchFamily="18" charset="0"/>
                <a:cs typeface="Arial" pitchFamily="34" charset="0"/>
              </a:rPr>
              <a:t> mogu ti </a:t>
            </a:r>
            <a:r>
              <a:rPr lang="hr-HR" sz="2000" u="sng" dirty="0" smtClean="0">
                <a:latin typeface="Arial" pitchFamily="34" charset="0"/>
                <a:ea typeface="Times New Roman" pitchFamily="18" charset="0"/>
                <a:cs typeface="Arial" pitchFamily="34" charset="0"/>
              </a:rPr>
              <a:t>sada</a:t>
            </a:r>
            <a:r>
              <a:rPr lang="hr-HR" sz="2000" dirty="0" smtClean="0">
                <a:latin typeface="Arial" pitchFamily="34" charset="0"/>
                <a:ea typeface="Times New Roman" pitchFamily="18" charset="0"/>
                <a:cs typeface="Arial" pitchFamily="34" charset="0"/>
              </a:rPr>
              <a:t> donijeti knjigu</a:t>
            </a:r>
            <a:r>
              <a:rPr lang="hr-HR" sz="2000" dirty="0">
                <a:latin typeface="Arial" pitchFamily="34" charset="0"/>
                <a:ea typeface="Times New Roman" pitchFamily="18" charset="0"/>
                <a:cs typeface="Arial" pitchFamily="34" charset="0"/>
              </a:rPr>
              <a:t>.		</a:t>
            </a:r>
          </a:p>
          <a:p>
            <a:pPr>
              <a:lnSpc>
                <a:spcPct val="150000"/>
              </a:lnSpc>
            </a:pPr>
            <a:r>
              <a:rPr lang="hr-HR" sz="2000" dirty="0">
                <a:latin typeface="Arial" pitchFamily="34" charset="0"/>
                <a:ea typeface="Times New Roman" pitchFamily="18" charset="0"/>
                <a:cs typeface="Arial" pitchFamily="34" charset="0"/>
              </a:rPr>
              <a:t>____________________         </a:t>
            </a:r>
            <a:r>
              <a:rPr lang="hr-HR" sz="2000" dirty="0" smtClean="0">
                <a:latin typeface="Arial" pitchFamily="34" charset="0"/>
                <a:ea typeface="Times New Roman" pitchFamily="18" charset="0"/>
                <a:cs typeface="Arial" pitchFamily="34" charset="0"/>
              </a:rPr>
              <a:t>______________________ </a:t>
            </a:r>
            <a:endParaRPr lang="hr-HR" sz="2000" dirty="0">
              <a:latin typeface="Arial" pitchFamily="34" charset="0"/>
              <a:ea typeface="Times New Roman" pitchFamily="18" charset="0"/>
              <a:cs typeface="Arial" pitchFamily="34" charset="0"/>
            </a:endParaRPr>
          </a:p>
          <a:p>
            <a:pPr>
              <a:lnSpc>
                <a:spcPct val="150000"/>
              </a:lnSpc>
            </a:pPr>
            <a:r>
              <a:rPr lang="hr-HR" sz="2000" dirty="0" smtClean="0">
                <a:latin typeface="Arial" pitchFamily="34" charset="0"/>
                <a:ea typeface="Times New Roman" pitchFamily="18" charset="0"/>
                <a:cs typeface="Arial" pitchFamily="34" charset="0"/>
              </a:rPr>
              <a:t>Iva se </a:t>
            </a:r>
            <a:r>
              <a:rPr lang="hr-HR" sz="2000" u="sng" dirty="0" smtClean="0">
                <a:latin typeface="Arial" pitchFamily="34" charset="0"/>
                <a:ea typeface="Times New Roman" pitchFamily="18" charset="0"/>
                <a:cs typeface="Arial" pitchFamily="34" charset="0"/>
              </a:rPr>
              <a:t>zadovoljno</a:t>
            </a:r>
            <a:r>
              <a:rPr lang="hr-HR" sz="2000" dirty="0" smtClean="0">
                <a:latin typeface="Arial" pitchFamily="34" charset="0"/>
                <a:ea typeface="Times New Roman" pitchFamily="18" charset="0"/>
                <a:cs typeface="Arial" pitchFamily="34" charset="0"/>
              </a:rPr>
              <a:t> </a:t>
            </a:r>
            <a:r>
              <a:rPr lang="hr-HR" sz="2000" u="sng" dirty="0" smtClean="0">
                <a:latin typeface="Arial" pitchFamily="34" charset="0"/>
                <a:ea typeface="Times New Roman" pitchFamily="18" charset="0"/>
                <a:cs typeface="Arial" pitchFamily="34" charset="0"/>
              </a:rPr>
              <a:t>smije</a:t>
            </a:r>
            <a:r>
              <a:rPr lang="hr-HR" sz="2000" dirty="0" smtClean="0">
                <a:latin typeface="Arial" pitchFamily="34" charset="0"/>
                <a:ea typeface="Times New Roman" pitchFamily="18" charset="0"/>
                <a:cs typeface="Arial" pitchFamily="34" charset="0"/>
              </a:rPr>
              <a:t>.</a:t>
            </a:r>
            <a:endParaRPr lang="hr-HR" sz="2000" dirty="0">
              <a:latin typeface="Arial" pitchFamily="34" charset="0"/>
              <a:ea typeface="Times New Roman" pitchFamily="18" charset="0"/>
              <a:cs typeface="Arial" pitchFamily="34" charset="0"/>
            </a:endParaRPr>
          </a:p>
          <a:p>
            <a:pPr>
              <a:lnSpc>
                <a:spcPct val="150000"/>
              </a:lnSpc>
            </a:pPr>
            <a:r>
              <a:rPr lang="hr-HR" sz="2000" dirty="0">
                <a:latin typeface="Arial" pitchFamily="34" charset="0"/>
                <a:ea typeface="Times New Roman" pitchFamily="18" charset="0"/>
                <a:cs typeface="Arial" pitchFamily="34" charset="0"/>
              </a:rPr>
              <a:t>____________________           _____________________ </a:t>
            </a:r>
            <a:endParaRPr lang="hr-HR" sz="2000" dirty="0" smtClean="0">
              <a:latin typeface="Arial" pitchFamily="34" charset="0"/>
              <a:ea typeface="Times New Roman" pitchFamily="18" charset="0"/>
              <a:cs typeface="Arial" pitchFamily="34" charset="0"/>
            </a:endParaRPr>
          </a:p>
          <a:p>
            <a:pPr>
              <a:lnSpc>
                <a:spcPct val="150000"/>
              </a:lnSpc>
            </a:pPr>
            <a:r>
              <a:rPr lang="hr-HR" sz="2000" dirty="0" smtClean="0">
                <a:latin typeface="Arial" pitchFamily="34" charset="0"/>
                <a:ea typeface="Times New Roman" pitchFamily="18" charset="0"/>
                <a:cs typeface="Arial" pitchFamily="34" charset="0"/>
              </a:rPr>
              <a:t>Hoćeš </a:t>
            </a:r>
            <a:r>
              <a:rPr lang="hr-HR" sz="2000" u="sng" dirty="0" smtClean="0">
                <a:latin typeface="Arial" pitchFamily="34" charset="0"/>
                <a:ea typeface="Times New Roman" pitchFamily="18" charset="0"/>
                <a:cs typeface="Arial" pitchFamily="34" charset="0"/>
              </a:rPr>
              <a:t>li</a:t>
            </a:r>
            <a:r>
              <a:rPr lang="hr-HR" sz="2000" dirty="0" smtClean="0">
                <a:latin typeface="Arial" pitchFamily="34" charset="0"/>
                <a:ea typeface="Times New Roman" pitchFamily="18" charset="0"/>
                <a:cs typeface="Arial" pitchFamily="34" charset="0"/>
              </a:rPr>
              <a:t> stati </a:t>
            </a:r>
            <a:r>
              <a:rPr lang="hr-HR" sz="2000" u="sng" dirty="0" smtClean="0">
                <a:latin typeface="Arial" pitchFamily="34" charset="0"/>
                <a:ea typeface="Times New Roman" pitchFamily="18" charset="0"/>
                <a:cs typeface="Arial" pitchFamily="34" charset="0"/>
              </a:rPr>
              <a:t>ispred</a:t>
            </a:r>
            <a:r>
              <a:rPr lang="hr-HR" sz="2000" dirty="0" smtClean="0">
                <a:latin typeface="Arial" pitchFamily="34" charset="0"/>
                <a:ea typeface="Times New Roman" pitchFamily="18" charset="0"/>
                <a:cs typeface="Arial" pitchFamily="34" charset="0"/>
              </a:rPr>
              <a:t> ogledala?</a:t>
            </a:r>
          </a:p>
          <a:p>
            <a:pPr>
              <a:lnSpc>
                <a:spcPct val="150000"/>
              </a:lnSpc>
            </a:pPr>
            <a:r>
              <a:rPr lang="hr-HR" sz="2000" dirty="0" smtClean="0">
                <a:latin typeface="Arial" pitchFamily="34" charset="0"/>
                <a:ea typeface="Times New Roman" pitchFamily="18" charset="0"/>
                <a:cs typeface="Arial" pitchFamily="34" charset="0"/>
              </a:rPr>
              <a:t>____________________           ______________________</a:t>
            </a:r>
            <a:endParaRPr lang="hr-HR" sz="2000" dirty="0">
              <a:latin typeface="Arial" pitchFamily="34" charset="0"/>
              <a:ea typeface="Times New Roman" pitchFamily="18" charset="0"/>
              <a:cs typeface="Arial" pitchFamily="34" charset="0"/>
            </a:endParaRPr>
          </a:p>
        </p:txBody>
      </p:sp>
      <p:sp>
        <p:nvSpPr>
          <p:cNvPr id="3" name="Pravokutnik 2"/>
          <p:cNvSpPr>
            <a:spLocks noChangeArrowheads="1"/>
          </p:cNvSpPr>
          <p:nvPr/>
        </p:nvSpPr>
        <p:spPr bwMode="auto">
          <a:xfrm>
            <a:off x="1262056" y="1300698"/>
            <a:ext cx="827471" cy="400110"/>
          </a:xfrm>
          <a:prstGeom prst="rect">
            <a:avLst/>
          </a:prstGeom>
          <a:noFill/>
          <a:ln w="9525">
            <a:noFill/>
            <a:miter lim="800000"/>
            <a:headEnd/>
            <a:tailEnd/>
          </a:ln>
        </p:spPr>
        <p:txBody>
          <a:bodyPr wrap="none">
            <a:spAutoFit/>
          </a:bodyPr>
          <a:lstStyle/>
          <a:p>
            <a:r>
              <a:rPr lang="hr-HR" sz="2000" dirty="0">
                <a:solidFill>
                  <a:srgbClr val="0070C0"/>
                </a:solidFill>
                <a:latin typeface="Arial" pitchFamily="34" charset="0"/>
                <a:cs typeface="Arial" pitchFamily="34" charset="0"/>
              </a:rPr>
              <a:t>usklik</a:t>
            </a:r>
          </a:p>
        </p:txBody>
      </p:sp>
      <p:sp>
        <p:nvSpPr>
          <p:cNvPr id="4" name="Pravokutnik 3"/>
          <p:cNvSpPr>
            <a:spLocks noChangeArrowheads="1"/>
          </p:cNvSpPr>
          <p:nvPr/>
        </p:nvSpPr>
        <p:spPr bwMode="auto">
          <a:xfrm>
            <a:off x="5035550" y="1293716"/>
            <a:ext cx="1156086" cy="400110"/>
          </a:xfrm>
          <a:prstGeom prst="rect">
            <a:avLst/>
          </a:prstGeom>
          <a:noFill/>
          <a:ln w="9525">
            <a:noFill/>
            <a:miter lim="800000"/>
            <a:headEnd/>
            <a:tailEnd/>
          </a:ln>
        </p:spPr>
        <p:txBody>
          <a:bodyPr wrap="none">
            <a:spAutoFit/>
          </a:bodyPr>
          <a:lstStyle/>
          <a:p>
            <a:r>
              <a:rPr lang="hr-HR" sz="2000" dirty="0" smtClean="0">
                <a:solidFill>
                  <a:srgbClr val="0070C0"/>
                </a:solidFill>
                <a:latin typeface="Arial" pitchFamily="34" charset="0"/>
                <a:cs typeface="Arial" pitchFamily="34" charset="0"/>
              </a:rPr>
              <a:t>prijedlog</a:t>
            </a:r>
            <a:endParaRPr lang="hr-HR" sz="2000" dirty="0">
              <a:solidFill>
                <a:srgbClr val="0070C0"/>
              </a:solidFill>
              <a:latin typeface="Arial" pitchFamily="34" charset="0"/>
              <a:cs typeface="Arial" pitchFamily="34" charset="0"/>
            </a:endParaRPr>
          </a:p>
        </p:txBody>
      </p:sp>
      <p:sp>
        <p:nvSpPr>
          <p:cNvPr id="5" name="Pravokutnik 4"/>
          <p:cNvSpPr>
            <a:spLocks noChangeArrowheads="1"/>
          </p:cNvSpPr>
          <p:nvPr/>
        </p:nvSpPr>
        <p:spPr bwMode="auto">
          <a:xfrm>
            <a:off x="1128244" y="2204864"/>
            <a:ext cx="1696298" cy="400110"/>
          </a:xfrm>
          <a:prstGeom prst="rect">
            <a:avLst/>
          </a:prstGeom>
          <a:noFill/>
          <a:ln w="9525">
            <a:noFill/>
            <a:miter lim="800000"/>
            <a:headEnd/>
            <a:tailEnd/>
          </a:ln>
        </p:spPr>
        <p:txBody>
          <a:bodyPr wrap="none">
            <a:spAutoFit/>
          </a:bodyPr>
          <a:lstStyle/>
          <a:p>
            <a:r>
              <a:rPr lang="hr-HR" sz="2000" dirty="0">
                <a:solidFill>
                  <a:srgbClr val="0070C0"/>
                </a:solidFill>
                <a:latin typeface="Arial" pitchFamily="34" charset="0"/>
                <a:cs typeface="Arial" pitchFamily="34" charset="0"/>
              </a:rPr>
              <a:t>mjesni prilog </a:t>
            </a:r>
          </a:p>
        </p:txBody>
      </p:sp>
      <p:sp>
        <p:nvSpPr>
          <p:cNvPr id="6" name="Pravokutnik 5"/>
          <p:cNvSpPr>
            <a:spLocks noChangeArrowheads="1"/>
          </p:cNvSpPr>
          <p:nvPr/>
        </p:nvSpPr>
        <p:spPr bwMode="auto">
          <a:xfrm>
            <a:off x="4572000" y="2204864"/>
            <a:ext cx="2052165" cy="400110"/>
          </a:xfrm>
          <a:prstGeom prst="rect">
            <a:avLst/>
          </a:prstGeom>
          <a:noFill/>
          <a:ln w="9525">
            <a:noFill/>
            <a:miter lim="800000"/>
            <a:headEnd/>
            <a:tailEnd/>
          </a:ln>
        </p:spPr>
        <p:txBody>
          <a:bodyPr wrap="none">
            <a:spAutoFit/>
          </a:bodyPr>
          <a:lstStyle/>
          <a:p>
            <a:r>
              <a:rPr lang="hr-HR" sz="2000" dirty="0">
                <a:solidFill>
                  <a:srgbClr val="0070C0"/>
                </a:solidFill>
                <a:latin typeface="Arial" pitchFamily="34" charset="0"/>
                <a:cs typeface="Arial" pitchFamily="34" charset="0"/>
              </a:rPr>
              <a:t>vremenski prilog</a:t>
            </a:r>
          </a:p>
        </p:txBody>
      </p:sp>
      <p:sp>
        <p:nvSpPr>
          <p:cNvPr id="7" name="Pravokutnik 6"/>
          <p:cNvSpPr>
            <a:spLocks noChangeArrowheads="1"/>
          </p:cNvSpPr>
          <p:nvPr/>
        </p:nvSpPr>
        <p:spPr bwMode="auto">
          <a:xfrm>
            <a:off x="1252928" y="3119152"/>
            <a:ext cx="982961" cy="400110"/>
          </a:xfrm>
          <a:prstGeom prst="rect">
            <a:avLst/>
          </a:prstGeom>
          <a:noFill/>
          <a:ln w="9525">
            <a:noFill/>
            <a:miter lim="800000"/>
            <a:headEnd/>
            <a:tailEnd/>
          </a:ln>
        </p:spPr>
        <p:txBody>
          <a:bodyPr wrap="none">
            <a:spAutoFit/>
          </a:bodyPr>
          <a:lstStyle/>
          <a:p>
            <a:r>
              <a:rPr lang="hr-HR" sz="2000" dirty="0">
                <a:solidFill>
                  <a:srgbClr val="0070C0"/>
                </a:solidFill>
                <a:latin typeface="Arial" pitchFamily="34" charset="0"/>
                <a:cs typeface="Arial" pitchFamily="34" charset="0"/>
              </a:rPr>
              <a:t>čestica</a:t>
            </a:r>
          </a:p>
        </p:txBody>
      </p:sp>
      <p:sp>
        <p:nvSpPr>
          <p:cNvPr id="9" name="Pravokutnik 8"/>
          <p:cNvSpPr>
            <a:spLocks noChangeArrowheads="1"/>
          </p:cNvSpPr>
          <p:nvPr/>
        </p:nvSpPr>
        <p:spPr bwMode="auto">
          <a:xfrm>
            <a:off x="4805760" y="3119152"/>
            <a:ext cx="1625766" cy="400110"/>
          </a:xfrm>
          <a:prstGeom prst="rect">
            <a:avLst/>
          </a:prstGeom>
          <a:noFill/>
          <a:ln w="9525">
            <a:noFill/>
            <a:miter lim="800000"/>
            <a:headEnd/>
            <a:tailEnd/>
          </a:ln>
        </p:spPr>
        <p:txBody>
          <a:bodyPr wrap="none">
            <a:spAutoFit/>
          </a:bodyPr>
          <a:lstStyle/>
          <a:p>
            <a:r>
              <a:rPr lang="hr-HR" sz="2000" dirty="0">
                <a:solidFill>
                  <a:srgbClr val="0070C0"/>
                </a:solidFill>
                <a:latin typeface="Arial" pitchFamily="34" charset="0"/>
                <a:cs typeface="Arial" pitchFamily="34" charset="0"/>
              </a:rPr>
              <a:t>mjesni prilog</a:t>
            </a:r>
          </a:p>
        </p:txBody>
      </p:sp>
      <p:sp>
        <p:nvSpPr>
          <p:cNvPr id="10" name="Pravokutnik 9"/>
          <p:cNvSpPr>
            <a:spLocks noChangeArrowheads="1"/>
          </p:cNvSpPr>
          <p:nvPr/>
        </p:nvSpPr>
        <p:spPr bwMode="auto">
          <a:xfrm>
            <a:off x="1270077" y="4005064"/>
            <a:ext cx="982961" cy="400110"/>
          </a:xfrm>
          <a:prstGeom prst="rect">
            <a:avLst/>
          </a:prstGeom>
          <a:noFill/>
          <a:ln w="9525">
            <a:noFill/>
            <a:miter lim="800000"/>
            <a:headEnd/>
            <a:tailEnd/>
          </a:ln>
        </p:spPr>
        <p:txBody>
          <a:bodyPr wrap="none">
            <a:spAutoFit/>
          </a:bodyPr>
          <a:lstStyle/>
          <a:p>
            <a:r>
              <a:rPr lang="hr-HR" sz="2000" dirty="0" smtClean="0">
                <a:solidFill>
                  <a:srgbClr val="0070C0"/>
                </a:solidFill>
                <a:latin typeface="Arial" pitchFamily="34" charset="0"/>
                <a:cs typeface="Arial" pitchFamily="34" charset="0"/>
              </a:rPr>
              <a:t>čestica</a:t>
            </a:r>
            <a:endParaRPr lang="hr-HR" sz="2000" dirty="0">
              <a:solidFill>
                <a:srgbClr val="0070C0"/>
              </a:solidFill>
              <a:latin typeface="Arial" pitchFamily="34" charset="0"/>
              <a:cs typeface="Arial" pitchFamily="34" charset="0"/>
            </a:endParaRPr>
          </a:p>
        </p:txBody>
      </p:sp>
      <p:sp>
        <p:nvSpPr>
          <p:cNvPr id="11" name="Pravokutnik 10"/>
          <p:cNvSpPr>
            <a:spLocks noChangeArrowheads="1"/>
          </p:cNvSpPr>
          <p:nvPr/>
        </p:nvSpPr>
        <p:spPr bwMode="auto">
          <a:xfrm>
            <a:off x="4610987" y="4037002"/>
            <a:ext cx="2052165" cy="400110"/>
          </a:xfrm>
          <a:prstGeom prst="rect">
            <a:avLst/>
          </a:prstGeom>
          <a:noFill/>
          <a:ln w="9525">
            <a:noFill/>
            <a:miter lim="800000"/>
            <a:headEnd/>
            <a:tailEnd/>
          </a:ln>
        </p:spPr>
        <p:txBody>
          <a:bodyPr wrap="none">
            <a:spAutoFit/>
          </a:bodyPr>
          <a:lstStyle/>
          <a:p>
            <a:r>
              <a:rPr lang="hr-HR" sz="2000" dirty="0" smtClean="0">
                <a:solidFill>
                  <a:srgbClr val="0070C0"/>
                </a:solidFill>
                <a:latin typeface="Arial" pitchFamily="34" charset="0"/>
                <a:cs typeface="Arial" pitchFamily="34" charset="0"/>
              </a:rPr>
              <a:t>vremenski prilog</a:t>
            </a:r>
            <a:endParaRPr lang="hr-HR" sz="2000" dirty="0">
              <a:solidFill>
                <a:srgbClr val="0070C0"/>
              </a:solidFill>
              <a:latin typeface="Arial" pitchFamily="34" charset="0"/>
              <a:cs typeface="Arial" pitchFamily="34" charset="0"/>
            </a:endParaRPr>
          </a:p>
        </p:txBody>
      </p:sp>
      <p:sp>
        <p:nvSpPr>
          <p:cNvPr id="12" name="Pravokutnik 11"/>
          <p:cNvSpPr>
            <a:spLocks noChangeArrowheads="1"/>
          </p:cNvSpPr>
          <p:nvPr/>
        </p:nvSpPr>
        <p:spPr bwMode="auto">
          <a:xfrm>
            <a:off x="941390" y="4941168"/>
            <a:ext cx="1811714" cy="400110"/>
          </a:xfrm>
          <a:prstGeom prst="rect">
            <a:avLst/>
          </a:prstGeom>
          <a:noFill/>
          <a:ln w="9525">
            <a:noFill/>
            <a:miter lim="800000"/>
            <a:headEnd/>
            <a:tailEnd/>
          </a:ln>
        </p:spPr>
        <p:txBody>
          <a:bodyPr wrap="none">
            <a:spAutoFit/>
          </a:bodyPr>
          <a:lstStyle/>
          <a:p>
            <a:r>
              <a:rPr lang="hr-HR" sz="2000" dirty="0" smtClean="0">
                <a:solidFill>
                  <a:srgbClr val="0070C0"/>
                </a:solidFill>
                <a:latin typeface="Arial" pitchFamily="34" charset="0"/>
                <a:cs typeface="Arial" pitchFamily="34" charset="0"/>
              </a:rPr>
              <a:t>načinski prilog</a:t>
            </a:r>
            <a:endParaRPr lang="hr-HR" sz="2000" dirty="0">
              <a:solidFill>
                <a:srgbClr val="0070C0"/>
              </a:solidFill>
              <a:latin typeface="Arial" pitchFamily="34" charset="0"/>
              <a:cs typeface="Arial" pitchFamily="34" charset="0"/>
            </a:endParaRPr>
          </a:p>
        </p:txBody>
      </p:sp>
      <p:sp>
        <p:nvSpPr>
          <p:cNvPr id="13" name="Pravokutnik 12"/>
          <p:cNvSpPr>
            <a:spLocks noChangeArrowheads="1"/>
          </p:cNvSpPr>
          <p:nvPr/>
        </p:nvSpPr>
        <p:spPr bwMode="auto">
          <a:xfrm>
            <a:off x="5234392" y="4941168"/>
            <a:ext cx="870751" cy="400110"/>
          </a:xfrm>
          <a:prstGeom prst="rect">
            <a:avLst/>
          </a:prstGeom>
          <a:noFill/>
          <a:ln w="9525">
            <a:noFill/>
            <a:miter lim="800000"/>
            <a:headEnd/>
            <a:tailEnd/>
          </a:ln>
        </p:spPr>
        <p:txBody>
          <a:bodyPr wrap="none">
            <a:spAutoFit/>
          </a:bodyPr>
          <a:lstStyle/>
          <a:p>
            <a:r>
              <a:rPr lang="hr-HR" sz="2000" dirty="0">
                <a:solidFill>
                  <a:srgbClr val="0070C0"/>
                </a:solidFill>
                <a:latin typeface="Arial" pitchFamily="34" charset="0"/>
                <a:cs typeface="Arial" pitchFamily="34" charset="0"/>
              </a:rPr>
              <a:t>glagol</a:t>
            </a:r>
          </a:p>
        </p:txBody>
      </p:sp>
      <p:sp>
        <p:nvSpPr>
          <p:cNvPr id="14" name="Pravokutnik 13"/>
          <p:cNvSpPr>
            <a:spLocks noChangeArrowheads="1"/>
          </p:cNvSpPr>
          <p:nvPr/>
        </p:nvSpPr>
        <p:spPr bwMode="auto">
          <a:xfrm>
            <a:off x="1395782" y="5837202"/>
            <a:ext cx="982961" cy="400110"/>
          </a:xfrm>
          <a:prstGeom prst="rect">
            <a:avLst/>
          </a:prstGeom>
          <a:noFill/>
          <a:ln w="9525">
            <a:noFill/>
            <a:miter lim="800000"/>
            <a:headEnd/>
            <a:tailEnd/>
          </a:ln>
        </p:spPr>
        <p:txBody>
          <a:bodyPr wrap="none">
            <a:spAutoFit/>
          </a:bodyPr>
          <a:lstStyle/>
          <a:p>
            <a:r>
              <a:rPr lang="hr-HR" sz="2000" dirty="0" smtClean="0">
                <a:solidFill>
                  <a:srgbClr val="0070C0"/>
                </a:solidFill>
                <a:latin typeface="Arial" pitchFamily="34" charset="0"/>
                <a:cs typeface="Arial" pitchFamily="34" charset="0"/>
              </a:rPr>
              <a:t>čestica</a:t>
            </a:r>
            <a:endParaRPr lang="hr-HR" sz="2000" dirty="0">
              <a:solidFill>
                <a:srgbClr val="0070C0"/>
              </a:solidFill>
              <a:latin typeface="Arial" pitchFamily="34" charset="0"/>
              <a:cs typeface="Arial" pitchFamily="34" charset="0"/>
            </a:endParaRPr>
          </a:p>
        </p:txBody>
      </p:sp>
      <p:sp>
        <p:nvSpPr>
          <p:cNvPr id="15" name="Pravokutnik 14"/>
          <p:cNvSpPr>
            <a:spLocks noChangeArrowheads="1"/>
          </p:cNvSpPr>
          <p:nvPr/>
        </p:nvSpPr>
        <p:spPr bwMode="auto">
          <a:xfrm>
            <a:off x="5162954" y="5832672"/>
            <a:ext cx="1156086" cy="400110"/>
          </a:xfrm>
          <a:prstGeom prst="rect">
            <a:avLst/>
          </a:prstGeom>
          <a:noFill/>
          <a:ln w="9525">
            <a:noFill/>
            <a:miter lim="800000"/>
            <a:headEnd/>
            <a:tailEnd/>
          </a:ln>
        </p:spPr>
        <p:txBody>
          <a:bodyPr wrap="none">
            <a:spAutoFit/>
          </a:bodyPr>
          <a:lstStyle/>
          <a:p>
            <a:r>
              <a:rPr lang="hr-HR" sz="2000" dirty="0" smtClean="0">
                <a:solidFill>
                  <a:srgbClr val="0070C0"/>
                </a:solidFill>
                <a:latin typeface="Arial" pitchFamily="34" charset="0"/>
                <a:cs typeface="Arial" pitchFamily="34" charset="0"/>
              </a:rPr>
              <a:t>prijedlog</a:t>
            </a:r>
            <a:endParaRPr lang="hr-HR" sz="2000" dirty="0">
              <a:solidFill>
                <a:srgbClr val="0070C0"/>
              </a:solidFill>
              <a:latin typeface="Arial" pitchFamily="34" charset="0"/>
              <a:cs typeface="Arial" pitchFamily="34" charset="0"/>
            </a:endParaRPr>
          </a:p>
        </p:txBody>
      </p:sp>
    </p:spTree>
    <p:extLst>
      <p:ext uri="{BB962C8B-B14F-4D97-AF65-F5344CB8AC3E}">
        <p14:creationId xmlns:p14="http://schemas.microsoft.com/office/powerpoint/2010/main" val="4112808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9" grpId="0"/>
      <p:bldP spid="10" grpId="0"/>
      <p:bldP spid="11" grpId="0"/>
      <p:bldP spid="12" grpId="0"/>
      <p:bldP spid="13" grpId="0"/>
      <p:bldP spid="14" grpId="0"/>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lica 17"/>
          <p:cNvGraphicFramePr>
            <a:graphicFrameLocks noGrp="1"/>
          </p:cNvGraphicFramePr>
          <p:nvPr>
            <p:extLst>
              <p:ext uri="{D42A27DB-BD31-4B8C-83A1-F6EECF244321}">
                <p14:modId xmlns:p14="http://schemas.microsoft.com/office/powerpoint/2010/main" val="3140101056"/>
              </p:ext>
            </p:extLst>
          </p:nvPr>
        </p:nvGraphicFramePr>
        <p:xfrm>
          <a:off x="530245" y="3803336"/>
          <a:ext cx="7858179" cy="1928826"/>
        </p:xfrm>
        <a:graphic>
          <a:graphicData uri="http://schemas.openxmlformats.org/drawingml/2006/table">
            <a:tbl>
              <a:tblPr firstRow="1" bandRow="1">
                <a:tableStyleId>{5C22544A-7EE6-4342-B048-85BDC9FD1C3A}</a:tableStyleId>
              </a:tblPr>
              <a:tblGrid>
                <a:gridCol w="2619393">
                  <a:extLst>
                    <a:ext uri="{9D8B030D-6E8A-4147-A177-3AD203B41FA5}">
                      <a16:colId xmlns:a16="http://schemas.microsoft.com/office/drawing/2014/main" val="20000"/>
                    </a:ext>
                  </a:extLst>
                </a:gridCol>
                <a:gridCol w="2619393">
                  <a:extLst>
                    <a:ext uri="{9D8B030D-6E8A-4147-A177-3AD203B41FA5}">
                      <a16:colId xmlns:a16="http://schemas.microsoft.com/office/drawing/2014/main" val="20001"/>
                    </a:ext>
                  </a:extLst>
                </a:gridCol>
                <a:gridCol w="2619393">
                  <a:extLst>
                    <a:ext uri="{9D8B030D-6E8A-4147-A177-3AD203B41FA5}">
                      <a16:colId xmlns:a16="http://schemas.microsoft.com/office/drawing/2014/main" val="20002"/>
                    </a:ext>
                  </a:extLst>
                </a:gridCol>
              </a:tblGrid>
              <a:tr h="642942">
                <a:tc>
                  <a:txBody>
                    <a:bodyPr/>
                    <a:lstStyle/>
                    <a:p>
                      <a:pPr algn="ctr"/>
                      <a:r>
                        <a:rPr lang="hr-HR" sz="2200" dirty="0" smtClean="0">
                          <a:latin typeface="Arial" pitchFamily="34" charset="0"/>
                          <a:cs typeface="Arial" pitchFamily="34" charset="0"/>
                        </a:rPr>
                        <a:t>mjesni prilozi</a:t>
                      </a:r>
                      <a:endParaRPr lang="hr-HR" sz="2200" dirty="0">
                        <a:latin typeface="Arial" pitchFamily="34" charset="0"/>
                        <a:cs typeface="Arial" pitchFamily="34" charset="0"/>
                      </a:endParaRPr>
                    </a:p>
                  </a:txBody>
                  <a:tcPr/>
                </a:tc>
                <a:tc>
                  <a:txBody>
                    <a:bodyPr/>
                    <a:lstStyle/>
                    <a:p>
                      <a:pPr algn="ctr"/>
                      <a:r>
                        <a:rPr lang="hr-HR" sz="2200" dirty="0" smtClean="0">
                          <a:latin typeface="Arial" pitchFamily="34" charset="0"/>
                          <a:cs typeface="Arial" pitchFamily="34" charset="0"/>
                        </a:rPr>
                        <a:t>vremenski prilozi</a:t>
                      </a:r>
                      <a:endParaRPr lang="hr-HR" sz="2200" dirty="0">
                        <a:latin typeface="Arial" pitchFamily="34" charset="0"/>
                        <a:cs typeface="Arial" pitchFamily="34" charset="0"/>
                      </a:endParaRPr>
                    </a:p>
                  </a:txBody>
                  <a:tcPr/>
                </a:tc>
                <a:tc>
                  <a:txBody>
                    <a:bodyPr/>
                    <a:lstStyle/>
                    <a:p>
                      <a:pPr algn="ctr"/>
                      <a:r>
                        <a:rPr lang="hr-HR" sz="2200" dirty="0" smtClean="0">
                          <a:latin typeface="Arial" pitchFamily="34" charset="0"/>
                          <a:cs typeface="Arial" pitchFamily="34" charset="0"/>
                        </a:rPr>
                        <a:t>načinski prilozi</a:t>
                      </a:r>
                      <a:endParaRPr lang="hr-HR" sz="2200" dirty="0">
                        <a:latin typeface="Arial" pitchFamily="34" charset="0"/>
                        <a:cs typeface="Arial" pitchFamily="34" charset="0"/>
                      </a:endParaRPr>
                    </a:p>
                  </a:txBody>
                  <a:tcPr/>
                </a:tc>
                <a:extLst>
                  <a:ext uri="{0D108BD9-81ED-4DB2-BD59-A6C34878D82A}">
                    <a16:rowId xmlns:a16="http://schemas.microsoft.com/office/drawing/2014/main" val="10000"/>
                  </a:ext>
                </a:extLst>
              </a:tr>
              <a:tr h="642942">
                <a:tc>
                  <a:txBody>
                    <a:bodyPr/>
                    <a:lstStyle/>
                    <a:p>
                      <a:pPr algn="ctr"/>
                      <a:endParaRPr lang="hr-HR" sz="2200" dirty="0">
                        <a:latin typeface="Arial" pitchFamily="34" charset="0"/>
                        <a:cs typeface="Arial" pitchFamily="34" charset="0"/>
                      </a:endParaRPr>
                    </a:p>
                  </a:txBody>
                  <a:tcPr/>
                </a:tc>
                <a:tc>
                  <a:txBody>
                    <a:bodyPr/>
                    <a:lstStyle/>
                    <a:p>
                      <a:pPr algn="ctr"/>
                      <a:endParaRPr lang="hr-HR" sz="2200">
                        <a:latin typeface="Arial" pitchFamily="34" charset="0"/>
                        <a:cs typeface="Arial" pitchFamily="34" charset="0"/>
                      </a:endParaRPr>
                    </a:p>
                  </a:txBody>
                  <a:tcPr/>
                </a:tc>
                <a:tc>
                  <a:txBody>
                    <a:bodyPr/>
                    <a:lstStyle/>
                    <a:p>
                      <a:pPr algn="ctr"/>
                      <a:endParaRPr lang="hr-HR" sz="2200" dirty="0">
                        <a:latin typeface="Arial" pitchFamily="34" charset="0"/>
                        <a:cs typeface="Arial" pitchFamily="34" charset="0"/>
                      </a:endParaRPr>
                    </a:p>
                  </a:txBody>
                  <a:tcPr/>
                </a:tc>
                <a:extLst>
                  <a:ext uri="{0D108BD9-81ED-4DB2-BD59-A6C34878D82A}">
                    <a16:rowId xmlns:a16="http://schemas.microsoft.com/office/drawing/2014/main" val="10001"/>
                  </a:ext>
                </a:extLst>
              </a:tr>
              <a:tr h="642942">
                <a:tc>
                  <a:txBody>
                    <a:bodyPr/>
                    <a:lstStyle/>
                    <a:p>
                      <a:pPr algn="ctr"/>
                      <a:endParaRPr lang="hr-HR" sz="2200" dirty="0">
                        <a:latin typeface="Arial" pitchFamily="34" charset="0"/>
                        <a:cs typeface="Arial" pitchFamily="34" charset="0"/>
                      </a:endParaRPr>
                    </a:p>
                  </a:txBody>
                  <a:tcPr/>
                </a:tc>
                <a:tc>
                  <a:txBody>
                    <a:bodyPr/>
                    <a:lstStyle/>
                    <a:p>
                      <a:pPr algn="ctr"/>
                      <a:endParaRPr lang="hr-HR" sz="2200" dirty="0">
                        <a:latin typeface="Arial" pitchFamily="34" charset="0"/>
                        <a:cs typeface="Arial" pitchFamily="34" charset="0"/>
                      </a:endParaRPr>
                    </a:p>
                  </a:txBody>
                  <a:tcPr/>
                </a:tc>
                <a:tc>
                  <a:txBody>
                    <a:bodyPr/>
                    <a:lstStyle/>
                    <a:p>
                      <a:pPr algn="ctr"/>
                      <a:endParaRPr lang="hr-HR" sz="2200" dirty="0">
                        <a:latin typeface="Arial" pitchFamily="34" charset="0"/>
                        <a:cs typeface="Arial" pitchFamily="34" charset="0"/>
                      </a:endParaRPr>
                    </a:p>
                  </a:txBody>
                  <a:tcPr/>
                </a:tc>
                <a:extLst>
                  <a:ext uri="{0D108BD9-81ED-4DB2-BD59-A6C34878D82A}">
                    <a16:rowId xmlns:a16="http://schemas.microsoft.com/office/drawing/2014/main" val="10002"/>
                  </a:ext>
                </a:extLst>
              </a:tr>
            </a:tbl>
          </a:graphicData>
        </a:graphic>
      </p:graphicFrame>
      <p:sp>
        <p:nvSpPr>
          <p:cNvPr id="2" name="Pravokutnik 1"/>
          <p:cNvSpPr/>
          <p:nvPr/>
        </p:nvSpPr>
        <p:spPr>
          <a:xfrm>
            <a:off x="360000" y="360000"/>
            <a:ext cx="8316456" cy="2369880"/>
          </a:xfrm>
          <a:prstGeom prst="rect">
            <a:avLst/>
          </a:prstGeom>
        </p:spPr>
        <p:txBody>
          <a:bodyPr wrap="square">
            <a:spAutoFit/>
          </a:bodyPr>
          <a:lstStyle/>
          <a:p>
            <a:r>
              <a:rPr lang="hr-HR" sz="2000" b="1" dirty="0" smtClean="0">
                <a:solidFill>
                  <a:srgbClr val="0070C0"/>
                </a:solidFill>
                <a:latin typeface="Arial" pitchFamily="34" charset="0"/>
                <a:cs typeface="Arial" pitchFamily="34" charset="0"/>
              </a:rPr>
              <a:t>Prepiši iz teksta priloge na odgovarajuće mjesto u tablici.</a:t>
            </a:r>
          </a:p>
          <a:p>
            <a:endParaRPr lang="hr-HR" sz="800" b="1" dirty="0" smtClean="0">
              <a:solidFill>
                <a:schemeClr val="accent1">
                  <a:lumMod val="75000"/>
                </a:schemeClr>
              </a:solidFill>
              <a:latin typeface="Arial" pitchFamily="34" charset="0"/>
              <a:cs typeface="Arial" pitchFamily="34" charset="0"/>
            </a:endParaRPr>
          </a:p>
          <a:p>
            <a:pPr algn="just">
              <a:lnSpc>
                <a:spcPct val="150000"/>
              </a:lnSpc>
            </a:pPr>
            <a:r>
              <a:rPr lang="hr-HR" sz="2000" dirty="0" smtClean="0">
                <a:latin typeface="Arial" pitchFamily="34" charset="0"/>
                <a:cs typeface="Arial" pitchFamily="34" charset="0"/>
              </a:rPr>
              <a:t>Dječaci otrčaše onamo</a:t>
            </a:r>
            <a:r>
              <a:rPr lang="vi-VN" sz="2000" dirty="0" smtClean="0">
                <a:latin typeface="Arial" pitchFamily="34" charset="0"/>
                <a:cs typeface="Arial" pitchFamily="34" charset="0"/>
              </a:rPr>
              <a:t>. Nemeček je </a:t>
            </a:r>
            <a:r>
              <a:rPr lang="hr-HR" sz="2000" dirty="0" smtClean="0">
                <a:latin typeface="Arial" pitchFamily="34" charset="0"/>
                <a:cs typeface="Arial" pitchFamily="34" charset="0"/>
              </a:rPr>
              <a:t>t</a:t>
            </a:r>
            <a:r>
              <a:rPr lang="vi-VN" sz="2000" dirty="0" smtClean="0">
                <a:latin typeface="Arial" pitchFamily="34" charset="0"/>
                <a:cs typeface="Arial" pitchFamily="34" charset="0"/>
              </a:rPr>
              <a:t>rčao </a:t>
            </a:r>
            <a:r>
              <a:rPr lang="hr-HR" sz="2000" dirty="0" smtClean="0">
                <a:latin typeface="Arial" pitchFamily="34" charset="0"/>
                <a:cs typeface="Arial" pitchFamily="34" charset="0"/>
              </a:rPr>
              <a:t>oprezno</a:t>
            </a:r>
            <a:r>
              <a:rPr lang="vi-VN" sz="2000" dirty="0" smtClean="0">
                <a:latin typeface="Arial" pitchFamily="34" charset="0"/>
                <a:cs typeface="Arial" pitchFamily="34" charset="0"/>
              </a:rPr>
              <a:t> </a:t>
            </a:r>
            <a:r>
              <a:rPr lang="hr-HR" sz="2000" dirty="0" smtClean="0">
                <a:latin typeface="Arial" pitchFamily="34" charset="0"/>
                <a:cs typeface="Arial" pitchFamily="34" charset="0"/>
              </a:rPr>
              <a:t>jer </a:t>
            </a:r>
            <a:r>
              <a:rPr lang="vi-VN" sz="2000" dirty="0" smtClean="0">
                <a:latin typeface="Arial" pitchFamily="34" charset="0"/>
                <a:cs typeface="Arial" pitchFamily="34" charset="0"/>
              </a:rPr>
              <a:t>bijaše</a:t>
            </a:r>
            <a:r>
              <a:rPr lang="hr-HR" sz="2000" dirty="0" smtClean="0">
                <a:latin typeface="Arial" pitchFamily="34" charset="0"/>
                <a:cs typeface="Arial" pitchFamily="34" charset="0"/>
              </a:rPr>
              <a:t> </a:t>
            </a:r>
            <a:r>
              <a:rPr lang="vi-VN" sz="2000" dirty="0" smtClean="0">
                <a:latin typeface="Arial" pitchFamily="34" charset="0"/>
                <a:cs typeface="Arial" pitchFamily="34" charset="0"/>
              </a:rPr>
              <a:t>običan vojnik</a:t>
            </a:r>
            <a:r>
              <a:rPr lang="hr-HR" sz="2000" dirty="0" smtClean="0">
                <a:latin typeface="Arial" pitchFamily="34" charset="0"/>
                <a:cs typeface="Arial" pitchFamily="34" charset="0"/>
              </a:rPr>
              <a:t> i jer se</a:t>
            </a:r>
            <a:r>
              <a:rPr lang="vi-VN" sz="2000" dirty="0" smtClean="0">
                <a:latin typeface="Arial" pitchFamily="34" charset="0"/>
                <a:cs typeface="Arial" pitchFamily="34" charset="0"/>
              </a:rPr>
              <a:t> ondje mogao skrivati Feri Ač. Zastadoše </a:t>
            </a:r>
            <a:r>
              <a:rPr lang="hr-HR" sz="2000" dirty="0" smtClean="0">
                <a:latin typeface="Arial" pitchFamily="34" charset="0"/>
                <a:cs typeface="Arial" pitchFamily="34" charset="0"/>
              </a:rPr>
              <a:t>naglo </a:t>
            </a:r>
            <a:r>
              <a:rPr lang="vi-VN" sz="2000" dirty="0" smtClean="0">
                <a:latin typeface="Arial" pitchFamily="34" charset="0"/>
                <a:cs typeface="Arial" pitchFamily="34" charset="0"/>
              </a:rPr>
              <a:t>pred</a:t>
            </a:r>
            <a:r>
              <a:rPr lang="hr-HR" sz="2000" dirty="0" smtClean="0">
                <a:latin typeface="Arial" pitchFamily="34" charset="0"/>
                <a:cs typeface="Arial" pitchFamily="34" charset="0"/>
              </a:rPr>
              <a:t> </a:t>
            </a:r>
            <a:r>
              <a:rPr lang="vi-VN" sz="2000" dirty="0" smtClean="0">
                <a:latin typeface="Arial" pitchFamily="34" charset="0"/>
                <a:cs typeface="Arial" pitchFamily="34" charset="0"/>
              </a:rPr>
              <a:t>tvrđavom. Zastave nije bilo. Svi </a:t>
            </a:r>
            <a:r>
              <a:rPr lang="hr-HR" sz="2000" dirty="0" smtClean="0">
                <a:latin typeface="Arial" pitchFamily="34" charset="0"/>
                <a:cs typeface="Arial" pitchFamily="34" charset="0"/>
              </a:rPr>
              <a:t>sada </a:t>
            </a:r>
            <a:r>
              <a:rPr lang="vi-VN" sz="2000" dirty="0" smtClean="0">
                <a:latin typeface="Arial" pitchFamily="34" charset="0"/>
                <a:cs typeface="Arial" pitchFamily="34" charset="0"/>
              </a:rPr>
              <a:t>bijahu uzrujani, samo je Boka sačuvao</a:t>
            </a:r>
            <a:r>
              <a:rPr lang="hr-HR" sz="2000" dirty="0" smtClean="0">
                <a:latin typeface="Arial" pitchFamily="34" charset="0"/>
                <a:cs typeface="Arial" pitchFamily="34" charset="0"/>
              </a:rPr>
              <a:t> </a:t>
            </a:r>
            <a:r>
              <a:rPr lang="vi-VN" sz="2000" dirty="0" smtClean="0">
                <a:latin typeface="Arial" pitchFamily="34" charset="0"/>
                <a:cs typeface="Arial" pitchFamily="34" charset="0"/>
              </a:rPr>
              <a:t>hladnokrvnost.</a:t>
            </a:r>
            <a:r>
              <a:rPr lang="hr-HR" sz="2000" dirty="0" smtClean="0">
                <a:latin typeface="Arial" pitchFamily="34" charset="0"/>
                <a:cs typeface="Arial" pitchFamily="34" charset="0"/>
              </a:rPr>
              <a:t> Večeras idemo u botanički vrt.</a:t>
            </a:r>
            <a:endParaRPr lang="hr-HR" sz="2000" dirty="0">
              <a:latin typeface="Arial" pitchFamily="34" charset="0"/>
              <a:cs typeface="Arial" pitchFamily="34" charset="0"/>
            </a:endParaRPr>
          </a:p>
        </p:txBody>
      </p:sp>
      <p:sp>
        <p:nvSpPr>
          <p:cNvPr id="12" name="Pravokutnik 11"/>
          <p:cNvSpPr/>
          <p:nvPr/>
        </p:nvSpPr>
        <p:spPr>
          <a:xfrm>
            <a:off x="6368183" y="4515457"/>
            <a:ext cx="1111202" cy="400110"/>
          </a:xfrm>
          <a:prstGeom prst="rect">
            <a:avLst/>
          </a:prstGeom>
        </p:spPr>
        <p:txBody>
          <a:bodyPr wrap="none">
            <a:spAutoFit/>
          </a:bodyPr>
          <a:lstStyle/>
          <a:p>
            <a:r>
              <a:rPr lang="hr-HR" sz="2000" dirty="0" smtClean="0">
                <a:solidFill>
                  <a:srgbClr val="CC3300"/>
                </a:solidFill>
                <a:latin typeface="Arial" pitchFamily="34" charset="0"/>
                <a:cs typeface="Arial" pitchFamily="34" charset="0"/>
              </a:rPr>
              <a:t>oprezno</a:t>
            </a:r>
            <a:endParaRPr lang="hr-HR" sz="2000" dirty="0">
              <a:solidFill>
                <a:srgbClr val="CC3300"/>
              </a:solidFill>
              <a:latin typeface="Arial" pitchFamily="34" charset="0"/>
              <a:cs typeface="Arial" pitchFamily="34" charset="0"/>
            </a:endParaRPr>
          </a:p>
        </p:txBody>
      </p:sp>
      <p:sp>
        <p:nvSpPr>
          <p:cNvPr id="21" name="Pravokutnik 20"/>
          <p:cNvSpPr/>
          <p:nvPr/>
        </p:nvSpPr>
        <p:spPr>
          <a:xfrm>
            <a:off x="1387501" y="4517716"/>
            <a:ext cx="968535" cy="400110"/>
          </a:xfrm>
          <a:prstGeom prst="rect">
            <a:avLst/>
          </a:prstGeom>
        </p:spPr>
        <p:txBody>
          <a:bodyPr wrap="none">
            <a:spAutoFit/>
          </a:bodyPr>
          <a:lstStyle/>
          <a:p>
            <a:r>
              <a:rPr lang="hr-HR" sz="2000" dirty="0" smtClean="0">
                <a:solidFill>
                  <a:srgbClr val="CC3300"/>
                </a:solidFill>
                <a:latin typeface="Arial" pitchFamily="34" charset="0"/>
                <a:cs typeface="Arial" pitchFamily="34" charset="0"/>
              </a:rPr>
              <a:t>onamo</a:t>
            </a:r>
            <a:endParaRPr lang="hr-HR" sz="2000" dirty="0">
              <a:solidFill>
                <a:srgbClr val="CC3300"/>
              </a:solidFill>
              <a:latin typeface="Arial" pitchFamily="34" charset="0"/>
              <a:cs typeface="Arial" pitchFamily="34" charset="0"/>
            </a:endParaRPr>
          </a:p>
        </p:txBody>
      </p:sp>
      <p:sp>
        <p:nvSpPr>
          <p:cNvPr id="22" name="Pravokutnik 21"/>
          <p:cNvSpPr/>
          <p:nvPr/>
        </p:nvSpPr>
        <p:spPr>
          <a:xfrm>
            <a:off x="4020751" y="4517716"/>
            <a:ext cx="769763" cy="400110"/>
          </a:xfrm>
          <a:prstGeom prst="rect">
            <a:avLst/>
          </a:prstGeom>
        </p:spPr>
        <p:txBody>
          <a:bodyPr wrap="none">
            <a:spAutoFit/>
          </a:bodyPr>
          <a:lstStyle/>
          <a:p>
            <a:r>
              <a:rPr lang="hr-HR" sz="2000" dirty="0" smtClean="0">
                <a:solidFill>
                  <a:srgbClr val="CC3300"/>
                </a:solidFill>
                <a:latin typeface="Arial" pitchFamily="34" charset="0"/>
                <a:cs typeface="Arial" pitchFamily="34" charset="0"/>
              </a:rPr>
              <a:t>sada</a:t>
            </a:r>
            <a:endParaRPr lang="hr-HR" sz="2000" dirty="0">
              <a:solidFill>
                <a:srgbClr val="CC3300"/>
              </a:solidFill>
              <a:latin typeface="Arial" pitchFamily="34" charset="0"/>
              <a:cs typeface="Arial" pitchFamily="34" charset="0"/>
            </a:endParaRPr>
          </a:p>
        </p:txBody>
      </p:sp>
      <p:sp>
        <p:nvSpPr>
          <p:cNvPr id="24" name="Pravokutnik 23"/>
          <p:cNvSpPr/>
          <p:nvPr/>
        </p:nvSpPr>
        <p:spPr>
          <a:xfrm>
            <a:off x="1458939" y="5158399"/>
            <a:ext cx="813043" cy="400110"/>
          </a:xfrm>
          <a:prstGeom prst="rect">
            <a:avLst/>
          </a:prstGeom>
        </p:spPr>
        <p:txBody>
          <a:bodyPr wrap="none">
            <a:spAutoFit/>
          </a:bodyPr>
          <a:lstStyle/>
          <a:p>
            <a:r>
              <a:rPr lang="hr-HR" sz="2000" dirty="0" smtClean="0">
                <a:solidFill>
                  <a:srgbClr val="CC3300"/>
                </a:solidFill>
                <a:latin typeface="Arial" pitchFamily="34" charset="0"/>
                <a:cs typeface="Arial" pitchFamily="34" charset="0"/>
              </a:rPr>
              <a:t>ondje</a:t>
            </a:r>
            <a:endParaRPr lang="hr-HR" sz="2000" dirty="0">
              <a:solidFill>
                <a:srgbClr val="CC3300"/>
              </a:solidFill>
              <a:latin typeface="Arial" pitchFamily="34" charset="0"/>
              <a:cs typeface="Arial" pitchFamily="34" charset="0"/>
            </a:endParaRPr>
          </a:p>
        </p:txBody>
      </p:sp>
      <p:sp>
        <p:nvSpPr>
          <p:cNvPr id="13" name="Pravokutnik 12"/>
          <p:cNvSpPr/>
          <p:nvPr/>
        </p:nvSpPr>
        <p:spPr>
          <a:xfrm>
            <a:off x="6591488" y="5158399"/>
            <a:ext cx="813043" cy="400110"/>
          </a:xfrm>
          <a:prstGeom prst="rect">
            <a:avLst/>
          </a:prstGeom>
        </p:spPr>
        <p:txBody>
          <a:bodyPr wrap="none">
            <a:spAutoFit/>
          </a:bodyPr>
          <a:lstStyle/>
          <a:p>
            <a:r>
              <a:rPr lang="hr-HR" sz="2000" dirty="0" smtClean="0">
                <a:solidFill>
                  <a:srgbClr val="CC3300"/>
                </a:solidFill>
                <a:latin typeface="Arial" pitchFamily="34" charset="0"/>
                <a:cs typeface="Arial" pitchFamily="34" charset="0"/>
              </a:rPr>
              <a:t>naglo</a:t>
            </a:r>
            <a:endParaRPr lang="hr-HR" sz="2000" dirty="0">
              <a:solidFill>
                <a:srgbClr val="CC3300"/>
              </a:solidFill>
              <a:latin typeface="Arial" pitchFamily="34" charset="0"/>
              <a:cs typeface="Arial" pitchFamily="34" charset="0"/>
            </a:endParaRPr>
          </a:p>
        </p:txBody>
      </p:sp>
      <p:sp>
        <p:nvSpPr>
          <p:cNvPr id="14" name="Pravokutnik 13"/>
          <p:cNvSpPr/>
          <p:nvPr/>
        </p:nvSpPr>
        <p:spPr>
          <a:xfrm>
            <a:off x="3849692" y="5158399"/>
            <a:ext cx="1082348" cy="400110"/>
          </a:xfrm>
          <a:prstGeom prst="rect">
            <a:avLst/>
          </a:prstGeom>
        </p:spPr>
        <p:txBody>
          <a:bodyPr wrap="none">
            <a:spAutoFit/>
          </a:bodyPr>
          <a:lstStyle/>
          <a:p>
            <a:r>
              <a:rPr lang="hr-HR" sz="2000" dirty="0" smtClean="0">
                <a:solidFill>
                  <a:srgbClr val="CC3300"/>
                </a:solidFill>
                <a:latin typeface="Arial" pitchFamily="34" charset="0"/>
                <a:cs typeface="Arial" pitchFamily="34" charset="0"/>
              </a:rPr>
              <a:t>večeras</a:t>
            </a:r>
            <a:endParaRPr lang="hr-HR" sz="2000" dirty="0">
              <a:solidFill>
                <a:srgbClr val="CC3300"/>
              </a:solidFill>
              <a:latin typeface="Arial" pitchFamily="34" charset="0"/>
              <a:cs typeface="Arial" pitchFamily="34" charset="0"/>
            </a:endParaRPr>
          </a:p>
        </p:txBody>
      </p:sp>
      <p:sp>
        <p:nvSpPr>
          <p:cNvPr id="10" name="Pravokutnik 9"/>
          <p:cNvSpPr/>
          <p:nvPr/>
        </p:nvSpPr>
        <p:spPr>
          <a:xfrm>
            <a:off x="2555776" y="2853102"/>
            <a:ext cx="6072230" cy="375552"/>
          </a:xfrm>
          <a:prstGeom prst="rect">
            <a:avLst/>
          </a:prstGeom>
        </p:spPr>
        <p:txBody>
          <a:bodyPr wrap="square">
            <a:spAutoFit/>
          </a:bodyPr>
          <a:lstStyle/>
          <a:p>
            <a:pPr algn="r">
              <a:lnSpc>
                <a:spcPct val="150000"/>
              </a:lnSpc>
            </a:pPr>
            <a:r>
              <a:rPr lang="hr-HR" sz="1400" dirty="0" smtClean="0">
                <a:latin typeface="Arial" pitchFamily="34" charset="0"/>
                <a:cs typeface="Arial" pitchFamily="34" charset="0"/>
              </a:rPr>
              <a:t>(prema ulomku </a:t>
            </a:r>
            <a:r>
              <a:rPr lang="hr-HR" sz="1400" dirty="0">
                <a:latin typeface="Arial" pitchFamily="34" charset="0"/>
                <a:cs typeface="Arial" pitchFamily="34" charset="0"/>
              </a:rPr>
              <a:t>iz </a:t>
            </a:r>
            <a:r>
              <a:rPr lang="hr-HR" sz="1400" dirty="0" smtClean="0">
                <a:latin typeface="Arial" pitchFamily="34" charset="0"/>
                <a:cs typeface="Arial" pitchFamily="34" charset="0"/>
              </a:rPr>
              <a:t>romana </a:t>
            </a:r>
            <a:r>
              <a:rPr lang="hr-HR" sz="1400" dirty="0" err="1" smtClean="0">
                <a:latin typeface="Arial" pitchFamily="34" charset="0"/>
                <a:cs typeface="Arial" pitchFamily="34" charset="0"/>
              </a:rPr>
              <a:t>Ferenca</a:t>
            </a:r>
            <a:r>
              <a:rPr lang="hr-HR" sz="1400" dirty="0" smtClean="0">
                <a:latin typeface="Arial" pitchFamily="34" charset="0"/>
                <a:cs typeface="Arial" pitchFamily="34" charset="0"/>
              </a:rPr>
              <a:t> </a:t>
            </a:r>
            <a:r>
              <a:rPr lang="hr-HR" sz="1400" dirty="0" err="1">
                <a:latin typeface="Arial" pitchFamily="34" charset="0"/>
                <a:cs typeface="Arial" pitchFamily="34" charset="0"/>
              </a:rPr>
              <a:t>Molnara</a:t>
            </a:r>
            <a:r>
              <a:rPr lang="hr-HR" sz="1400" dirty="0">
                <a:latin typeface="Arial" pitchFamily="34" charset="0"/>
                <a:cs typeface="Arial" pitchFamily="34" charset="0"/>
              </a:rPr>
              <a:t> </a:t>
            </a:r>
            <a:r>
              <a:rPr lang="hr-HR" sz="1400" i="1" dirty="0" smtClean="0">
                <a:latin typeface="Arial" pitchFamily="34" charset="0"/>
                <a:cs typeface="Arial" pitchFamily="34" charset="0"/>
              </a:rPr>
              <a:t>Junaci Pavlove ulice</a:t>
            </a:r>
            <a:r>
              <a:rPr lang="hr-HR" sz="1400" dirty="0" smtClean="0">
                <a:latin typeface="Arial" pitchFamily="34" charset="0"/>
                <a:cs typeface="Arial"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ppt_x"/>
                                          </p:val>
                                        </p:tav>
                                        <p:tav tm="100000">
                                          <p:val>
                                            <p:strVal val="#ppt_x"/>
                                          </p:val>
                                        </p:tav>
                                      </p:tavLst>
                                    </p:anim>
                                    <p:anim calcmode="lin" valueType="num">
                                      <p:cBhvr additive="base">
                                        <p:cTn id="8" dur="10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1000" fill="hold"/>
                                        <p:tgtEl>
                                          <p:spTgt spid="12"/>
                                        </p:tgtEl>
                                        <p:attrNameLst>
                                          <p:attrName>ppt_x</p:attrName>
                                        </p:attrNameLst>
                                      </p:cBhvr>
                                      <p:tavLst>
                                        <p:tav tm="0">
                                          <p:val>
                                            <p:strVal val="#ppt_x"/>
                                          </p:val>
                                        </p:tav>
                                        <p:tav tm="100000">
                                          <p:val>
                                            <p:strVal val="#ppt_x"/>
                                          </p:val>
                                        </p:tav>
                                      </p:tavLst>
                                    </p:anim>
                                    <p:anim calcmode="lin" valueType="num">
                                      <p:cBhvr additive="base">
                                        <p:cTn id="14" dur="10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additive="base">
                                        <p:cTn id="19" dur="1000" fill="hold"/>
                                        <p:tgtEl>
                                          <p:spTgt spid="24"/>
                                        </p:tgtEl>
                                        <p:attrNameLst>
                                          <p:attrName>ppt_x</p:attrName>
                                        </p:attrNameLst>
                                      </p:cBhvr>
                                      <p:tavLst>
                                        <p:tav tm="0">
                                          <p:val>
                                            <p:strVal val="#ppt_x"/>
                                          </p:val>
                                        </p:tav>
                                        <p:tav tm="100000">
                                          <p:val>
                                            <p:strVal val="#ppt_x"/>
                                          </p:val>
                                        </p:tav>
                                      </p:tavLst>
                                    </p:anim>
                                    <p:anim calcmode="lin" valueType="num">
                                      <p:cBhvr additive="base">
                                        <p:cTn id="20" dur="10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1000" fill="hold"/>
                                        <p:tgtEl>
                                          <p:spTgt spid="13"/>
                                        </p:tgtEl>
                                        <p:attrNameLst>
                                          <p:attrName>ppt_x</p:attrName>
                                        </p:attrNameLst>
                                      </p:cBhvr>
                                      <p:tavLst>
                                        <p:tav tm="0">
                                          <p:val>
                                            <p:strVal val="#ppt_x"/>
                                          </p:val>
                                        </p:tav>
                                        <p:tav tm="100000">
                                          <p:val>
                                            <p:strVal val="#ppt_x"/>
                                          </p:val>
                                        </p:tav>
                                      </p:tavLst>
                                    </p:anim>
                                    <p:anim calcmode="lin" valueType="num">
                                      <p:cBhvr additive="base">
                                        <p:cTn id="26" dur="10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1000" fill="hold"/>
                                        <p:tgtEl>
                                          <p:spTgt spid="22"/>
                                        </p:tgtEl>
                                        <p:attrNameLst>
                                          <p:attrName>ppt_x</p:attrName>
                                        </p:attrNameLst>
                                      </p:cBhvr>
                                      <p:tavLst>
                                        <p:tav tm="0">
                                          <p:val>
                                            <p:strVal val="#ppt_x"/>
                                          </p:val>
                                        </p:tav>
                                        <p:tav tm="100000">
                                          <p:val>
                                            <p:strVal val="#ppt_x"/>
                                          </p:val>
                                        </p:tav>
                                      </p:tavLst>
                                    </p:anim>
                                    <p:anim calcmode="lin" valueType="num">
                                      <p:cBhvr additive="base">
                                        <p:cTn id="32" dur="10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1000" fill="hold"/>
                                        <p:tgtEl>
                                          <p:spTgt spid="14"/>
                                        </p:tgtEl>
                                        <p:attrNameLst>
                                          <p:attrName>ppt_x</p:attrName>
                                        </p:attrNameLst>
                                      </p:cBhvr>
                                      <p:tavLst>
                                        <p:tav tm="0">
                                          <p:val>
                                            <p:strVal val="#ppt_x"/>
                                          </p:val>
                                        </p:tav>
                                        <p:tav tm="100000">
                                          <p:val>
                                            <p:strVal val="#ppt_x"/>
                                          </p:val>
                                        </p:tav>
                                      </p:tavLst>
                                    </p:anim>
                                    <p:anim calcmode="lin" valueType="num">
                                      <p:cBhvr additive="base">
                                        <p:cTn id="38" dur="10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1" grpId="0"/>
      <p:bldP spid="22" grpId="0"/>
      <p:bldP spid="24" grpId="0"/>
      <p:bldP spid="13"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1"/>
          <p:cNvSpPr>
            <a:spLocks noChangeArrowheads="1"/>
          </p:cNvSpPr>
          <p:nvPr/>
        </p:nvSpPr>
        <p:spPr bwMode="auto">
          <a:xfrm>
            <a:off x="396000" y="324000"/>
            <a:ext cx="8568488"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 rečenice umetni priloge </a:t>
            </a:r>
            <a:r>
              <a:rPr kumimoji="0" lang="hr-HR" sz="2000" b="1"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gdje</a:t>
            </a:r>
            <a:r>
              <a:rPr kumimoji="0" lang="hr-HR" sz="2000" b="1" u="none" strike="noStrike" cap="none" normalizeH="0" baseline="0" dirty="0" smtClean="0">
                <a:ln>
                  <a:noFill/>
                </a:ln>
                <a:effectLst/>
                <a:latin typeface="Arial" pitchFamily="34" charset="0"/>
                <a:ea typeface="Times New Roman" pitchFamily="18" charset="0"/>
                <a:cs typeface="Arial" pitchFamily="34" charset="0"/>
              </a:rPr>
              <a:t>,</a:t>
            </a:r>
            <a:r>
              <a:rPr kumimoji="0" lang="hr-HR" sz="2000" b="1"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 kamo</a:t>
            </a:r>
            <a:r>
              <a:rPr kumimoji="0" lang="hr-HR" sz="2000" b="1" u="none" strike="noStrike" cap="none" normalizeH="0" baseline="0" dirty="0" smtClean="0">
                <a:ln>
                  <a:noFill/>
                </a:ln>
                <a:effectLst/>
                <a:latin typeface="Arial" pitchFamily="34" charset="0"/>
                <a:ea typeface="Times New Roman" pitchFamily="18" charset="0"/>
                <a:cs typeface="Arial" pitchFamily="34" charset="0"/>
              </a:rPr>
              <a:t>,</a:t>
            </a:r>
            <a:r>
              <a:rPr kumimoji="0" lang="hr-HR" sz="2000" b="1"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 kuda</a:t>
            </a:r>
            <a:r>
              <a:rPr kumimoji="0" lang="hr-HR" sz="2000" b="1" u="none" strike="noStrike" cap="none" normalizeH="0" baseline="0" dirty="0" smtClean="0">
                <a:ln>
                  <a:noFill/>
                </a:ln>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200000"/>
              </a:lnSpc>
              <a:spcBef>
                <a:spcPct val="0"/>
              </a:spcBef>
              <a:spcAft>
                <a:spcPct val="0"/>
              </a:spcAft>
              <a:buClrTx/>
              <a:buSzTx/>
              <a:buFontTx/>
              <a:buNone/>
              <a:tabLst/>
            </a:pP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__________ ćeš provesti vikend?   Vikend ću provesti </a:t>
            </a:r>
            <a:r>
              <a:rPr lang="hr-HR" sz="2000" dirty="0" smtClean="0">
                <a:latin typeface="Arial" pitchFamily="34" charset="0"/>
                <a:ea typeface="Times New Roman" pitchFamily="18" charset="0"/>
                <a:cs typeface="Arial" pitchFamily="34" charset="0"/>
              </a:rPr>
              <a:t>u Opatiji</a:t>
            </a: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hr-H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200000"/>
              </a:lnSpc>
              <a:spcBef>
                <a:spcPct val="0"/>
              </a:spcBef>
              <a:spcAft>
                <a:spcPct val="0"/>
              </a:spcAft>
              <a:buClrTx/>
              <a:buSzTx/>
              <a:buFontTx/>
              <a:buNone/>
              <a:tabLst/>
            </a:pP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 __________</a:t>
            </a:r>
            <a:r>
              <a:rPr kumimoji="0" lang="hr-HR" sz="20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si odnio stvari?    Stvari sam odnio u garažu.</a:t>
            </a:r>
            <a:endParaRPr kumimoji="0" lang="hr-H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200000"/>
              </a:lnSpc>
              <a:spcBef>
                <a:spcPct val="0"/>
              </a:spcBef>
              <a:spcAft>
                <a:spcPct val="0"/>
              </a:spcAft>
              <a:buClrTx/>
              <a:buSzTx/>
              <a:buFontTx/>
              <a:buNone/>
              <a:tabLst/>
            </a:pP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 __________</a:t>
            </a:r>
            <a:r>
              <a:rPr kumimoji="0" lang="hr-HR" sz="20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ideš u školu? </a:t>
            </a:r>
            <a:r>
              <a:rPr kumimoji="0" lang="hr-HR" sz="2000" b="0" i="0" u="none" strike="noStrike" cap="none" normalizeH="0" dirty="0" smtClean="0">
                <a:ln>
                  <a:noFill/>
                </a:ln>
                <a:solidFill>
                  <a:schemeClr val="tx1"/>
                </a:solidFill>
                <a:effectLst/>
                <a:latin typeface="Arial" pitchFamily="34" charset="0"/>
                <a:ea typeface="Times New Roman" pitchFamily="18" charset="0"/>
                <a:cs typeface="Arial" pitchFamily="34" charset="0"/>
              </a:rPr>
              <a:t> U školu idem </a:t>
            </a:r>
            <a:r>
              <a:rPr kumimoji="0" lang="hr-HR" sz="2000" b="0" i="0" u="none" strike="noStrike" cap="none" normalizeH="0" dirty="0" err="1" smtClean="0">
                <a:ln>
                  <a:noFill/>
                </a:ln>
                <a:solidFill>
                  <a:schemeClr val="tx1"/>
                </a:solidFill>
                <a:effectLst/>
                <a:latin typeface="Arial" pitchFamily="34" charset="0"/>
                <a:ea typeface="Times New Roman" pitchFamily="18" charset="0"/>
                <a:cs typeface="Arial" pitchFamily="34" charset="0"/>
              </a:rPr>
              <a:t>Sunekovom</a:t>
            </a:r>
            <a:r>
              <a:rPr kumimoji="0" lang="hr-HR" sz="2000" b="0" i="0" u="none" strike="noStrike" cap="none" normalizeH="0" dirty="0" smtClean="0">
                <a:ln>
                  <a:noFill/>
                </a:ln>
                <a:solidFill>
                  <a:schemeClr val="tx1"/>
                </a:solidFill>
                <a:effectLst/>
                <a:latin typeface="Arial" pitchFamily="34" charset="0"/>
                <a:ea typeface="Times New Roman" pitchFamily="18" charset="0"/>
                <a:cs typeface="Arial" pitchFamily="34" charset="0"/>
              </a:rPr>
              <a:t> ulicom.</a:t>
            </a:r>
            <a:endPar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200000"/>
              </a:lnSpc>
              <a:spcBef>
                <a:spcPct val="0"/>
              </a:spcBef>
              <a:spcAft>
                <a:spcPct val="0"/>
              </a:spcAft>
              <a:buClrTx/>
              <a:buSzTx/>
              <a:buFontTx/>
              <a:buNone/>
              <a:tabLst/>
            </a:pPr>
            <a:r>
              <a:rPr lang="hr-HR" sz="2000" dirty="0" smtClean="0">
                <a:latin typeface="Arial" pitchFamily="34" charset="0"/>
                <a:cs typeface="Arial" pitchFamily="34" charset="0"/>
              </a:rPr>
              <a:t>d) __________ sutra putuješ?    Putujem u Dubrovnik.</a:t>
            </a:r>
          </a:p>
          <a:p>
            <a:pPr marL="0" marR="0" lvl="0" indent="0" algn="l" defTabSz="914400" rtl="0" eaLnBrk="0" fontAlgn="base" latinLnBrk="0" hangingPunct="0">
              <a:lnSpc>
                <a:spcPct val="200000"/>
              </a:lnSpc>
              <a:spcBef>
                <a:spcPct val="0"/>
              </a:spcBef>
              <a:spcAft>
                <a:spcPct val="0"/>
              </a:spcAft>
              <a:buClrTx/>
              <a:buSzTx/>
              <a:buFontTx/>
              <a:buNone/>
              <a:tabLst/>
            </a:pPr>
            <a:r>
              <a:rPr lang="hr-HR" sz="2000" dirty="0" smtClean="0">
                <a:latin typeface="Arial" pitchFamily="34" charset="0"/>
                <a:cs typeface="Arial" pitchFamily="34" charset="0"/>
              </a:rPr>
              <a:t>e) __________ si sinoć bio? Došao si kasno kući.</a:t>
            </a:r>
          </a:p>
          <a:p>
            <a:pPr marL="0" marR="0" lvl="0" indent="0" algn="l" defTabSz="914400" rtl="0" eaLnBrk="0" fontAlgn="base" latinLnBrk="0" hangingPunct="0">
              <a:lnSpc>
                <a:spcPct val="200000"/>
              </a:lnSpc>
              <a:spcBef>
                <a:spcPct val="0"/>
              </a:spcBef>
              <a:spcAft>
                <a:spcPct val="0"/>
              </a:spcAft>
              <a:buClrTx/>
              <a:buSzTx/>
              <a:buFontTx/>
              <a:buNone/>
              <a:tabLst/>
            </a:pPr>
            <a:r>
              <a:rPr lang="hr-HR" sz="2000" dirty="0" smtClean="0">
                <a:latin typeface="Arial" pitchFamily="34" charset="0"/>
                <a:cs typeface="Arial" pitchFamily="34" charset="0"/>
              </a:rPr>
              <a:t>f)  __________ ćeš provesti Novu godinu?</a:t>
            </a:r>
          </a:p>
          <a:p>
            <a:pPr marL="0" marR="0" lvl="0" indent="0" algn="l" defTabSz="914400" rtl="0" eaLnBrk="0" fontAlgn="base" latinLnBrk="0" hangingPunct="0">
              <a:lnSpc>
                <a:spcPct val="200000"/>
              </a:lnSpc>
              <a:spcBef>
                <a:spcPct val="0"/>
              </a:spcBef>
              <a:spcAft>
                <a:spcPct val="0"/>
              </a:spcAft>
              <a:buClrTx/>
              <a:buSzTx/>
              <a:buFontTx/>
              <a:buNone/>
              <a:tabLst/>
            </a:pPr>
            <a:r>
              <a:rPr lang="hr-HR" sz="2000" dirty="0">
                <a:latin typeface="Arial" pitchFamily="34" charset="0"/>
                <a:cs typeface="Arial" pitchFamily="34" charset="0"/>
              </a:rPr>
              <a:t>g</a:t>
            </a:r>
            <a:r>
              <a:rPr lang="hr-HR" sz="2000" dirty="0" smtClean="0">
                <a:latin typeface="Arial" pitchFamily="34" charset="0"/>
                <a:cs typeface="Arial" pitchFamily="34" charset="0"/>
              </a:rPr>
              <a:t>) __________ vozi ovaj tramvaj? Maksimirskom ulicom, Vlaškom,    </a:t>
            </a:r>
          </a:p>
          <a:p>
            <a:pPr marL="0" marR="0" lvl="0" indent="0" algn="l" defTabSz="914400" rtl="0" eaLnBrk="0" fontAlgn="base" latinLnBrk="0" hangingPunct="0">
              <a:lnSpc>
                <a:spcPct val="200000"/>
              </a:lnSpc>
              <a:spcBef>
                <a:spcPct val="0"/>
              </a:spcBef>
              <a:spcAft>
                <a:spcPct val="0"/>
              </a:spcAft>
              <a:buClrTx/>
              <a:buSzTx/>
              <a:buFontTx/>
              <a:buNone/>
              <a:tabLst/>
            </a:pPr>
            <a:r>
              <a:rPr lang="hr-HR" sz="2000" dirty="0">
                <a:latin typeface="Arial" pitchFamily="34" charset="0"/>
                <a:cs typeface="Arial" pitchFamily="34" charset="0"/>
              </a:rPr>
              <a:t> </a:t>
            </a:r>
            <a:r>
              <a:rPr lang="hr-HR" sz="2000" dirty="0" smtClean="0">
                <a:latin typeface="Arial" pitchFamily="34" charset="0"/>
                <a:cs typeface="Arial" pitchFamily="34" charset="0"/>
              </a:rPr>
              <a:t>   </a:t>
            </a:r>
            <a:r>
              <a:rPr lang="hr-HR" sz="2000" dirty="0" err="1" smtClean="0">
                <a:latin typeface="Arial" pitchFamily="34" charset="0"/>
                <a:cs typeface="Arial" pitchFamily="34" charset="0"/>
              </a:rPr>
              <a:t>Draškovićevom</a:t>
            </a:r>
            <a:r>
              <a:rPr lang="hr-HR" sz="2000" dirty="0" smtClean="0">
                <a:latin typeface="Arial" pitchFamily="34" charset="0"/>
                <a:cs typeface="Arial" pitchFamily="34" charset="0"/>
              </a:rPr>
              <a:t> do Trga pa Ilicom do Črnomerca.</a:t>
            </a:r>
          </a:p>
          <a:p>
            <a:pPr marL="514350" marR="0" lvl="0" indent="-514350" algn="l" defTabSz="914400" rtl="0" eaLnBrk="0" fontAlgn="base" latinLnBrk="0" hangingPunct="0">
              <a:lnSpc>
                <a:spcPct val="200000"/>
              </a:lnSpc>
              <a:spcBef>
                <a:spcPct val="0"/>
              </a:spcBef>
              <a:spcAft>
                <a:spcPct val="0"/>
              </a:spcAft>
              <a:buClrTx/>
              <a:buSzTx/>
              <a:tabLst/>
            </a:pPr>
            <a:r>
              <a:rPr lang="hr-HR" sz="2000" dirty="0" smtClean="0">
                <a:latin typeface="Arial" pitchFamily="34" charset="0"/>
                <a:cs typeface="Arial" pitchFamily="34" charset="0"/>
              </a:rPr>
              <a:t>h) ___________ ideš na more ovoga ljeta?  Ići ću na otok Pag.</a:t>
            </a:r>
          </a:p>
          <a:p>
            <a:pPr marL="514350" marR="0" lvl="0" indent="-514350" algn="l" defTabSz="914400" rtl="0" eaLnBrk="0" fontAlgn="base" latinLnBrk="0" hangingPunct="0">
              <a:lnSpc>
                <a:spcPct val="150000"/>
              </a:lnSpc>
              <a:spcBef>
                <a:spcPct val="0"/>
              </a:spcBef>
              <a:spcAft>
                <a:spcPct val="0"/>
              </a:spcAft>
              <a:buClrTx/>
              <a:buSzTx/>
              <a:tabLst/>
            </a:pPr>
            <a:endParaRPr lang="hr-HR" sz="2000" dirty="0" smtClean="0">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endParaRPr kumimoji="0" lang="hr-H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Pravokutnik 3"/>
          <p:cNvSpPr/>
          <p:nvPr/>
        </p:nvSpPr>
        <p:spPr>
          <a:xfrm>
            <a:off x="1109215" y="836712"/>
            <a:ext cx="726481"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Gdje</a:t>
            </a:r>
            <a:endParaRPr lang="hr-HR" sz="2000" dirty="0">
              <a:solidFill>
                <a:srgbClr val="0070C0"/>
              </a:solidFill>
            </a:endParaRPr>
          </a:p>
        </p:txBody>
      </p:sp>
      <p:sp>
        <p:nvSpPr>
          <p:cNvPr id="5" name="Pravokutnik 4"/>
          <p:cNvSpPr/>
          <p:nvPr/>
        </p:nvSpPr>
        <p:spPr>
          <a:xfrm>
            <a:off x="1037908" y="1484784"/>
            <a:ext cx="854721"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Kamo</a:t>
            </a:r>
            <a:endParaRPr lang="hr-HR" sz="2000" dirty="0">
              <a:solidFill>
                <a:srgbClr val="0070C0"/>
              </a:solidFill>
            </a:endParaRPr>
          </a:p>
        </p:txBody>
      </p:sp>
      <p:sp>
        <p:nvSpPr>
          <p:cNvPr id="6" name="Pravokutnik 5"/>
          <p:cNvSpPr/>
          <p:nvPr/>
        </p:nvSpPr>
        <p:spPr>
          <a:xfrm>
            <a:off x="1043608" y="2092786"/>
            <a:ext cx="784189"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Kuda</a:t>
            </a:r>
            <a:endParaRPr lang="hr-HR" sz="2000" dirty="0">
              <a:solidFill>
                <a:srgbClr val="0070C0"/>
              </a:solidFill>
            </a:endParaRPr>
          </a:p>
        </p:txBody>
      </p:sp>
      <p:sp>
        <p:nvSpPr>
          <p:cNvPr id="7" name="Pravokutnik 6"/>
          <p:cNvSpPr/>
          <p:nvPr/>
        </p:nvSpPr>
        <p:spPr>
          <a:xfrm>
            <a:off x="1037908" y="2703863"/>
            <a:ext cx="854721"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Kamo</a:t>
            </a:r>
            <a:endParaRPr lang="hr-HR" sz="2000" dirty="0">
              <a:solidFill>
                <a:srgbClr val="0070C0"/>
              </a:solidFill>
            </a:endParaRPr>
          </a:p>
        </p:txBody>
      </p:sp>
      <p:sp>
        <p:nvSpPr>
          <p:cNvPr id="8" name="Pravokutnik 7"/>
          <p:cNvSpPr/>
          <p:nvPr/>
        </p:nvSpPr>
        <p:spPr>
          <a:xfrm>
            <a:off x="1114182" y="3284984"/>
            <a:ext cx="726481"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Gdje</a:t>
            </a:r>
            <a:endParaRPr lang="hr-HR" sz="2000" dirty="0">
              <a:solidFill>
                <a:srgbClr val="0070C0"/>
              </a:solidFill>
            </a:endParaRPr>
          </a:p>
        </p:txBody>
      </p:sp>
      <p:sp>
        <p:nvSpPr>
          <p:cNvPr id="10" name="Pravokutnik 9"/>
          <p:cNvSpPr/>
          <p:nvPr/>
        </p:nvSpPr>
        <p:spPr>
          <a:xfrm>
            <a:off x="1115616" y="3899641"/>
            <a:ext cx="726481"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Gdje</a:t>
            </a:r>
            <a:endParaRPr lang="hr-HR" sz="2000" dirty="0">
              <a:solidFill>
                <a:srgbClr val="0070C0"/>
              </a:solidFill>
            </a:endParaRPr>
          </a:p>
        </p:txBody>
      </p:sp>
      <p:sp>
        <p:nvSpPr>
          <p:cNvPr id="11" name="Pravokutnik 10"/>
          <p:cNvSpPr/>
          <p:nvPr/>
        </p:nvSpPr>
        <p:spPr>
          <a:xfrm>
            <a:off x="1118033" y="4528899"/>
            <a:ext cx="784189"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Kuda</a:t>
            </a:r>
            <a:endParaRPr lang="hr-HR" sz="2000" dirty="0">
              <a:solidFill>
                <a:srgbClr val="0070C0"/>
              </a:solidFill>
            </a:endParaRPr>
          </a:p>
        </p:txBody>
      </p:sp>
      <p:sp>
        <p:nvSpPr>
          <p:cNvPr id="12" name="Pravokutnik 11"/>
          <p:cNvSpPr/>
          <p:nvPr/>
        </p:nvSpPr>
        <p:spPr>
          <a:xfrm>
            <a:off x="1052983" y="5745799"/>
            <a:ext cx="854721"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Kamo</a:t>
            </a:r>
            <a:endParaRPr lang="hr-HR" sz="20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1000" fill="hold"/>
                                        <p:tgtEl>
                                          <p:spTgt spid="5"/>
                                        </p:tgtEl>
                                        <p:attrNameLst>
                                          <p:attrName>ppt_x</p:attrName>
                                        </p:attrNameLst>
                                      </p:cBhvr>
                                      <p:tavLst>
                                        <p:tav tm="0">
                                          <p:val>
                                            <p:strVal val="#ppt_x"/>
                                          </p:val>
                                        </p:tav>
                                        <p:tav tm="100000">
                                          <p:val>
                                            <p:strVal val="#ppt_x"/>
                                          </p:val>
                                        </p:tav>
                                      </p:tavLst>
                                    </p:anim>
                                    <p:anim calcmode="lin" valueType="num">
                                      <p:cBhvr additive="base">
                                        <p:cTn id="14"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1000" fill="hold"/>
                                        <p:tgtEl>
                                          <p:spTgt spid="6"/>
                                        </p:tgtEl>
                                        <p:attrNameLst>
                                          <p:attrName>ppt_x</p:attrName>
                                        </p:attrNameLst>
                                      </p:cBhvr>
                                      <p:tavLst>
                                        <p:tav tm="0">
                                          <p:val>
                                            <p:strVal val="#ppt_x"/>
                                          </p:val>
                                        </p:tav>
                                        <p:tav tm="100000">
                                          <p:val>
                                            <p:strVal val="#ppt_x"/>
                                          </p:val>
                                        </p:tav>
                                      </p:tavLst>
                                    </p:anim>
                                    <p:anim calcmode="lin" valueType="num">
                                      <p:cBhvr additive="base">
                                        <p:cTn id="20"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1000" fill="hold"/>
                                        <p:tgtEl>
                                          <p:spTgt spid="7"/>
                                        </p:tgtEl>
                                        <p:attrNameLst>
                                          <p:attrName>ppt_x</p:attrName>
                                        </p:attrNameLst>
                                      </p:cBhvr>
                                      <p:tavLst>
                                        <p:tav tm="0">
                                          <p:val>
                                            <p:strVal val="#ppt_x"/>
                                          </p:val>
                                        </p:tav>
                                        <p:tav tm="100000">
                                          <p:val>
                                            <p:strVal val="#ppt_x"/>
                                          </p:val>
                                        </p:tav>
                                      </p:tavLst>
                                    </p:anim>
                                    <p:anim calcmode="lin" valueType="num">
                                      <p:cBhvr additive="base">
                                        <p:cTn id="26"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1000" fill="hold"/>
                                        <p:tgtEl>
                                          <p:spTgt spid="8"/>
                                        </p:tgtEl>
                                        <p:attrNameLst>
                                          <p:attrName>ppt_x</p:attrName>
                                        </p:attrNameLst>
                                      </p:cBhvr>
                                      <p:tavLst>
                                        <p:tav tm="0">
                                          <p:val>
                                            <p:strVal val="#ppt_x"/>
                                          </p:val>
                                        </p:tav>
                                        <p:tav tm="100000">
                                          <p:val>
                                            <p:strVal val="#ppt_x"/>
                                          </p:val>
                                        </p:tav>
                                      </p:tavLst>
                                    </p:anim>
                                    <p:anim calcmode="lin" valueType="num">
                                      <p:cBhvr additive="base">
                                        <p:cTn id="32" dur="1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1000" fill="hold"/>
                                        <p:tgtEl>
                                          <p:spTgt spid="10"/>
                                        </p:tgtEl>
                                        <p:attrNameLst>
                                          <p:attrName>ppt_x</p:attrName>
                                        </p:attrNameLst>
                                      </p:cBhvr>
                                      <p:tavLst>
                                        <p:tav tm="0">
                                          <p:val>
                                            <p:strVal val="#ppt_x"/>
                                          </p:val>
                                        </p:tav>
                                        <p:tav tm="100000">
                                          <p:val>
                                            <p:strVal val="#ppt_x"/>
                                          </p:val>
                                        </p:tav>
                                      </p:tavLst>
                                    </p:anim>
                                    <p:anim calcmode="lin" valueType="num">
                                      <p:cBhvr additive="base">
                                        <p:cTn id="38" dur="1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1000" fill="hold"/>
                                        <p:tgtEl>
                                          <p:spTgt spid="11"/>
                                        </p:tgtEl>
                                        <p:attrNameLst>
                                          <p:attrName>ppt_x</p:attrName>
                                        </p:attrNameLst>
                                      </p:cBhvr>
                                      <p:tavLst>
                                        <p:tav tm="0">
                                          <p:val>
                                            <p:strVal val="#ppt_x"/>
                                          </p:val>
                                        </p:tav>
                                        <p:tav tm="100000">
                                          <p:val>
                                            <p:strVal val="#ppt_x"/>
                                          </p:val>
                                        </p:tav>
                                      </p:tavLst>
                                    </p:anim>
                                    <p:anim calcmode="lin" valueType="num">
                                      <p:cBhvr additive="base">
                                        <p:cTn id="44" dur="10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1000" fill="hold"/>
                                        <p:tgtEl>
                                          <p:spTgt spid="12"/>
                                        </p:tgtEl>
                                        <p:attrNameLst>
                                          <p:attrName>ppt_x</p:attrName>
                                        </p:attrNameLst>
                                      </p:cBhvr>
                                      <p:tavLst>
                                        <p:tav tm="0">
                                          <p:val>
                                            <p:strVal val="#ppt_x"/>
                                          </p:val>
                                        </p:tav>
                                        <p:tav tm="100000">
                                          <p:val>
                                            <p:strVal val="#ppt_x"/>
                                          </p:val>
                                        </p:tav>
                                      </p:tavLst>
                                    </p:anim>
                                    <p:anim calcmode="lin" valueType="num">
                                      <p:cBhvr additive="base">
                                        <p:cTn id="50" dur="10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10" grpId="0"/>
      <p:bldP spid="11"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357166"/>
            <a:ext cx="8229600" cy="6312194"/>
          </a:xfrm>
        </p:spPr>
        <p:txBody>
          <a:bodyPr>
            <a:normAutofit/>
          </a:bodyPr>
          <a:lstStyle/>
          <a:p>
            <a:pPr>
              <a:buNone/>
            </a:pPr>
            <a:r>
              <a:rPr lang="hr-HR" b="1" dirty="0" smtClean="0">
                <a:solidFill>
                  <a:schemeClr val="tx1"/>
                </a:solidFill>
                <a:latin typeface="Arial" panose="020B0604020202020204" pitchFamily="34" charset="0"/>
                <a:cs typeface="Arial" panose="020B0604020202020204" pitchFamily="34" charset="0"/>
              </a:rPr>
              <a:t>Umetni u rečenice prijedlog </a:t>
            </a:r>
            <a:r>
              <a:rPr lang="hr-HR" b="1" dirty="0" smtClean="0">
                <a:solidFill>
                  <a:srgbClr val="0070C0"/>
                </a:solidFill>
                <a:latin typeface="Arial" panose="020B0604020202020204" pitchFamily="34" charset="0"/>
                <a:cs typeface="Arial" panose="020B0604020202020204" pitchFamily="34" charset="0"/>
              </a:rPr>
              <a:t>s/sa</a:t>
            </a:r>
            <a:r>
              <a:rPr lang="hr-HR" b="1" dirty="0" smtClean="0">
                <a:solidFill>
                  <a:schemeClr val="tx1"/>
                </a:solidFill>
                <a:latin typeface="Arial" panose="020B0604020202020204" pitchFamily="34" charset="0"/>
                <a:cs typeface="Arial" panose="020B0604020202020204" pitchFamily="34" charset="0"/>
              </a:rPr>
              <a:t> gdje je potrebno.</a:t>
            </a:r>
          </a:p>
          <a:p>
            <a:pPr>
              <a:lnSpc>
                <a:spcPct val="200000"/>
              </a:lnSpc>
              <a:buNone/>
            </a:pPr>
            <a:r>
              <a:rPr lang="hr-HR" dirty="0" smtClean="0">
                <a:solidFill>
                  <a:schemeClr val="tx1"/>
                </a:solidFill>
                <a:latin typeface="Arial" panose="020B0604020202020204" pitchFamily="34" charset="0"/>
                <a:cs typeface="Arial" panose="020B0604020202020204" pitchFamily="34" charset="0"/>
              </a:rPr>
              <a:t>Putovali smo  ____ vlakom u Osijek.</a:t>
            </a:r>
          </a:p>
          <a:p>
            <a:pPr>
              <a:lnSpc>
                <a:spcPct val="150000"/>
              </a:lnSpc>
              <a:buNone/>
            </a:pPr>
            <a:r>
              <a:rPr lang="hr-HR" dirty="0" smtClean="0">
                <a:solidFill>
                  <a:schemeClr val="tx1"/>
                </a:solidFill>
                <a:latin typeface="Arial" panose="020B0604020202020204" pitchFamily="34" charset="0"/>
                <a:cs typeface="Arial" panose="020B0604020202020204" pitchFamily="34" charset="0"/>
              </a:rPr>
              <a:t>Promatrao nas je ____ zanimanjem.</a:t>
            </a:r>
          </a:p>
          <a:p>
            <a:pPr>
              <a:lnSpc>
                <a:spcPct val="150000"/>
              </a:lnSpc>
              <a:buNone/>
            </a:pPr>
            <a:r>
              <a:rPr lang="hr-HR" dirty="0" smtClean="0">
                <a:solidFill>
                  <a:schemeClr val="tx1"/>
                </a:solidFill>
                <a:latin typeface="Arial" panose="020B0604020202020204" pitchFamily="34" charset="0"/>
                <a:cs typeface="Arial" panose="020B0604020202020204" pitchFamily="34" charset="0"/>
              </a:rPr>
              <a:t>Igramo se u dvorištu ____ psom.</a:t>
            </a:r>
          </a:p>
          <a:p>
            <a:pPr>
              <a:lnSpc>
                <a:spcPct val="150000"/>
              </a:lnSpc>
              <a:buNone/>
            </a:pPr>
            <a:r>
              <a:rPr lang="hr-HR" dirty="0" smtClean="0">
                <a:solidFill>
                  <a:schemeClr val="tx1"/>
                </a:solidFill>
                <a:latin typeface="Arial" panose="020B0604020202020204" pitchFamily="34" charset="0"/>
                <a:cs typeface="Arial" panose="020B0604020202020204" pitchFamily="34" charset="0"/>
              </a:rPr>
              <a:t>Bila sam jučer na Jarunu ____ </a:t>
            </a:r>
            <a:r>
              <a:rPr lang="hr-HR" dirty="0">
                <a:solidFill>
                  <a:schemeClr val="tx1"/>
                </a:solidFill>
                <a:latin typeface="Arial" panose="020B0604020202020204" pitchFamily="34" charset="0"/>
                <a:cs typeface="Arial" panose="020B0604020202020204" pitchFamily="34" charset="0"/>
              </a:rPr>
              <a:t>s</a:t>
            </a:r>
            <a:r>
              <a:rPr lang="hr-HR" dirty="0" smtClean="0">
                <a:solidFill>
                  <a:schemeClr val="tx1"/>
                </a:solidFill>
                <a:latin typeface="Arial" panose="020B0604020202020204" pitchFamily="34" charset="0"/>
                <a:cs typeface="Arial" panose="020B0604020202020204" pitchFamily="34" charset="0"/>
              </a:rPr>
              <a:t>estričnom.</a:t>
            </a:r>
          </a:p>
          <a:p>
            <a:pPr>
              <a:lnSpc>
                <a:spcPct val="150000"/>
              </a:lnSpc>
              <a:buNone/>
            </a:pPr>
            <a:r>
              <a:rPr lang="hr-HR" dirty="0" smtClean="0">
                <a:solidFill>
                  <a:schemeClr val="tx1"/>
                </a:solidFill>
                <a:latin typeface="Arial" panose="020B0604020202020204" pitchFamily="34" charset="0"/>
                <a:cs typeface="Arial" panose="020B0604020202020204" pitchFamily="34" charset="0"/>
              </a:rPr>
              <a:t>Hoćeš li ići ____ mnom u  kazalište gledati balet </a:t>
            </a:r>
            <a:r>
              <a:rPr lang="hr-HR" i="1" dirty="0">
                <a:solidFill>
                  <a:schemeClr val="tx1"/>
                </a:solidFill>
                <a:latin typeface="Arial" panose="020B0604020202020204" pitchFamily="34" charset="0"/>
                <a:cs typeface="Arial" panose="020B0604020202020204" pitchFamily="34" charset="0"/>
              </a:rPr>
              <a:t>L</a:t>
            </a:r>
            <a:r>
              <a:rPr lang="hr-HR" i="1" dirty="0" smtClean="0">
                <a:solidFill>
                  <a:schemeClr val="tx1"/>
                </a:solidFill>
                <a:latin typeface="Arial" panose="020B0604020202020204" pitchFamily="34" charset="0"/>
                <a:cs typeface="Arial" panose="020B0604020202020204" pitchFamily="34" charset="0"/>
              </a:rPr>
              <a:t>abuđe jezero</a:t>
            </a:r>
            <a:r>
              <a:rPr lang="hr-HR" dirty="0" smtClean="0">
                <a:solidFill>
                  <a:schemeClr val="tx1"/>
                </a:solidFill>
                <a:latin typeface="Arial" panose="020B0604020202020204" pitchFamily="34" charset="0"/>
                <a:cs typeface="Arial" panose="020B0604020202020204" pitchFamily="34" charset="0"/>
              </a:rPr>
              <a:t>?</a:t>
            </a:r>
          </a:p>
          <a:p>
            <a:pPr>
              <a:lnSpc>
                <a:spcPct val="150000"/>
              </a:lnSpc>
              <a:buNone/>
            </a:pPr>
            <a:r>
              <a:rPr lang="hr-HR" dirty="0" smtClean="0">
                <a:solidFill>
                  <a:schemeClr val="tx1"/>
                </a:solidFill>
                <a:latin typeface="Arial" panose="020B0604020202020204" pitchFamily="34" charset="0"/>
                <a:cs typeface="Arial" panose="020B0604020202020204" pitchFamily="34" charset="0"/>
              </a:rPr>
              <a:t>Uvijek nas je _____ radošću dočekivala.</a:t>
            </a:r>
          </a:p>
          <a:p>
            <a:pPr>
              <a:lnSpc>
                <a:spcPct val="150000"/>
              </a:lnSpc>
              <a:buNone/>
            </a:pPr>
            <a:r>
              <a:rPr lang="hr-HR" dirty="0" smtClean="0">
                <a:solidFill>
                  <a:schemeClr val="tx1"/>
                </a:solidFill>
                <a:latin typeface="Arial" panose="020B0604020202020204" pitchFamily="34" charset="0"/>
                <a:cs typeface="Arial" panose="020B0604020202020204" pitchFamily="34" charset="0"/>
              </a:rPr>
              <a:t>Petar se _____ Klarom šetao Maksimirom.</a:t>
            </a:r>
          </a:p>
          <a:p>
            <a:pPr>
              <a:lnSpc>
                <a:spcPct val="150000"/>
              </a:lnSpc>
              <a:buNone/>
            </a:pPr>
            <a:r>
              <a:rPr lang="hr-HR" dirty="0" smtClean="0">
                <a:solidFill>
                  <a:schemeClr val="tx1"/>
                </a:solidFill>
                <a:latin typeface="Arial" panose="020B0604020202020204" pitchFamily="34" charset="0"/>
                <a:cs typeface="Arial" panose="020B0604020202020204" pitchFamily="34" charset="0"/>
              </a:rPr>
              <a:t>____ strahom je očekivala rezultate ispita.</a:t>
            </a:r>
          </a:p>
          <a:p>
            <a:pPr>
              <a:lnSpc>
                <a:spcPct val="150000"/>
              </a:lnSpc>
              <a:buNone/>
            </a:pPr>
            <a:r>
              <a:rPr lang="hr-HR" dirty="0" smtClean="0">
                <a:solidFill>
                  <a:schemeClr val="tx1"/>
                </a:solidFill>
                <a:latin typeface="Arial" panose="020B0604020202020204" pitchFamily="34" charset="0"/>
                <a:cs typeface="Arial" panose="020B0604020202020204" pitchFamily="34" charset="0"/>
              </a:rPr>
              <a:t>Bio sam uzbuđen jer sam prvi put letio ____ avionom.</a:t>
            </a:r>
          </a:p>
          <a:p>
            <a:pPr>
              <a:lnSpc>
                <a:spcPct val="150000"/>
              </a:lnSpc>
              <a:buNone/>
            </a:pPr>
            <a:endParaRPr lang="hr-HR" dirty="0" smtClean="0">
              <a:solidFill>
                <a:schemeClr val="tx1"/>
              </a:solidFill>
              <a:latin typeface="Arial" panose="020B0604020202020204" pitchFamily="34" charset="0"/>
              <a:cs typeface="Arial" panose="020B0604020202020204" pitchFamily="34" charset="0"/>
            </a:endParaRPr>
          </a:p>
          <a:p>
            <a:pPr>
              <a:lnSpc>
                <a:spcPct val="150000"/>
              </a:lnSpc>
              <a:buNone/>
            </a:pPr>
            <a:endParaRPr lang="hr-HR" dirty="0" smtClean="0">
              <a:solidFill>
                <a:schemeClr val="tx1"/>
              </a:solidFill>
              <a:latin typeface="Arial" panose="020B0604020202020204" pitchFamily="34" charset="0"/>
              <a:cs typeface="Arial" panose="020B0604020202020204" pitchFamily="34" charset="0"/>
            </a:endParaRPr>
          </a:p>
          <a:p>
            <a:pPr>
              <a:lnSpc>
                <a:spcPct val="150000"/>
              </a:lnSpc>
              <a:buNone/>
            </a:pPr>
            <a:endParaRPr lang="hr-HR" dirty="0">
              <a:solidFill>
                <a:schemeClr val="tx1"/>
              </a:solidFill>
              <a:latin typeface="Arial" panose="020B0604020202020204" pitchFamily="34" charset="0"/>
              <a:cs typeface="Arial" panose="020B0604020202020204" pitchFamily="34" charset="0"/>
            </a:endParaRPr>
          </a:p>
        </p:txBody>
      </p:sp>
      <p:sp>
        <p:nvSpPr>
          <p:cNvPr id="7" name="Pravokutnik 6"/>
          <p:cNvSpPr/>
          <p:nvPr/>
        </p:nvSpPr>
        <p:spPr>
          <a:xfrm>
            <a:off x="2589832" y="1556792"/>
            <a:ext cx="470000" cy="400110"/>
          </a:xfrm>
          <a:prstGeom prst="rect">
            <a:avLst/>
          </a:prstGeom>
        </p:spPr>
        <p:txBody>
          <a:bodyPr wrap="none">
            <a:spAutoFit/>
          </a:bodyPr>
          <a:lstStyle/>
          <a:p>
            <a:r>
              <a:rPr lang="hr-HR" sz="2000" b="1" dirty="0" smtClean="0">
                <a:solidFill>
                  <a:srgbClr val="0070C0"/>
                </a:solidFill>
                <a:latin typeface="Arial" panose="020B0604020202020204" pitchFamily="34" charset="0"/>
                <a:cs typeface="Arial" panose="020B0604020202020204" pitchFamily="34" charset="0"/>
              </a:rPr>
              <a:t>sa</a:t>
            </a:r>
            <a:endParaRPr lang="hr-HR" sz="2000" dirty="0">
              <a:solidFill>
                <a:srgbClr val="0070C0"/>
              </a:solidFill>
              <a:latin typeface="Arial" panose="020B0604020202020204" pitchFamily="34" charset="0"/>
              <a:cs typeface="Arial" panose="020B0604020202020204" pitchFamily="34" charset="0"/>
            </a:endParaRPr>
          </a:p>
        </p:txBody>
      </p:sp>
      <p:sp>
        <p:nvSpPr>
          <p:cNvPr id="8" name="Pravokutnik 7"/>
          <p:cNvSpPr/>
          <p:nvPr/>
        </p:nvSpPr>
        <p:spPr>
          <a:xfrm>
            <a:off x="3489450" y="2740858"/>
            <a:ext cx="470000" cy="400110"/>
          </a:xfrm>
          <a:prstGeom prst="rect">
            <a:avLst/>
          </a:prstGeom>
        </p:spPr>
        <p:txBody>
          <a:bodyPr wrap="none">
            <a:spAutoFit/>
          </a:bodyPr>
          <a:lstStyle/>
          <a:p>
            <a:r>
              <a:rPr lang="hr-HR" sz="2000" b="1" dirty="0" smtClean="0">
                <a:solidFill>
                  <a:srgbClr val="0070C0"/>
                </a:solidFill>
                <a:latin typeface="Arial" panose="020B0604020202020204" pitchFamily="34" charset="0"/>
                <a:cs typeface="Arial" panose="020B0604020202020204" pitchFamily="34" charset="0"/>
              </a:rPr>
              <a:t>sa</a:t>
            </a:r>
            <a:endParaRPr lang="hr-HR" sz="2000" dirty="0">
              <a:solidFill>
                <a:srgbClr val="0070C0"/>
              </a:solidFill>
              <a:latin typeface="Arial" panose="020B0604020202020204" pitchFamily="34" charset="0"/>
              <a:cs typeface="Arial" panose="020B0604020202020204" pitchFamily="34" charset="0"/>
            </a:endParaRPr>
          </a:p>
        </p:txBody>
      </p:sp>
      <p:sp>
        <p:nvSpPr>
          <p:cNvPr id="9" name="Pravokutnik 8"/>
          <p:cNvSpPr/>
          <p:nvPr/>
        </p:nvSpPr>
        <p:spPr>
          <a:xfrm>
            <a:off x="2949872" y="2132856"/>
            <a:ext cx="470000" cy="400110"/>
          </a:xfrm>
          <a:prstGeom prst="rect">
            <a:avLst/>
          </a:prstGeom>
        </p:spPr>
        <p:txBody>
          <a:bodyPr wrap="none">
            <a:spAutoFit/>
          </a:bodyPr>
          <a:lstStyle/>
          <a:p>
            <a:r>
              <a:rPr lang="hr-HR" sz="2000" b="1" dirty="0" smtClean="0">
                <a:solidFill>
                  <a:srgbClr val="0070C0"/>
                </a:solidFill>
                <a:latin typeface="Arial" panose="020B0604020202020204" pitchFamily="34" charset="0"/>
                <a:cs typeface="Arial" panose="020B0604020202020204" pitchFamily="34" charset="0"/>
              </a:rPr>
              <a:t>sa</a:t>
            </a:r>
            <a:endParaRPr lang="hr-HR" sz="2000" dirty="0">
              <a:solidFill>
                <a:srgbClr val="0070C0"/>
              </a:solidFill>
              <a:latin typeface="Arial" panose="020B0604020202020204" pitchFamily="34" charset="0"/>
              <a:cs typeface="Arial" panose="020B0604020202020204" pitchFamily="34" charset="0"/>
            </a:endParaRPr>
          </a:p>
        </p:txBody>
      </p:sp>
      <p:sp>
        <p:nvSpPr>
          <p:cNvPr id="10" name="Pravokutnik 9"/>
          <p:cNvSpPr/>
          <p:nvPr/>
        </p:nvSpPr>
        <p:spPr>
          <a:xfrm>
            <a:off x="1869752" y="3316922"/>
            <a:ext cx="470000" cy="400110"/>
          </a:xfrm>
          <a:prstGeom prst="rect">
            <a:avLst/>
          </a:prstGeom>
        </p:spPr>
        <p:txBody>
          <a:bodyPr wrap="none">
            <a:spAutoFit/>
          </a:bodyPr>
          <a:lstStyle/>
          <a:p>
            <a:r>
              <a:rPr lang="hr-HR" sz="2000" b="1" dirty="0" smtClean="0">
                <a:solidFill>
                  <a:srgbClr val="0070C0"/>
                </a:solidFill>
                <a:latin typeface="Arial" panose="020B0604020202020204" pitchFamily="34" charset="0"/>
                <a:cs typeface="Arial" panose="020B0604020202020204" pitchFamily="34" charset="0"/>
              </a:rPr>
              <a:t>sa</a:t>
            </a:r>
            <a:endParaRPr lang="hr-HR" sz="2000" dirty="0">
              <a:solidFill>
                <a:srgbClr val="0070C0"/>
              </a:solidFill>
              <a:latin typeface="Arial" panose="020B0604020202020204" pitchFamily="34" charset="0"/>
              <a:cs typeface="Arial" panose="020B0604020202020204" pitchFamily="34" charset="0"/>
            </a:endParaRPr>
          </a:p>
        </p:txBody>
      </p:sp>
      <p:sp>
        <p:nvSpPr>
          <p:cNvPr id="13" name="Pravokutnik 12"/>
          <p:cNvSpPr/>
          <p:nvPr/>
        </p:nvSpPr>
        <p:spPr>
          <a:xfrm>
            <a:off x="611560" y="5045114"/>
            <a:ext cx="498855" cy="400110"/>
          </a:xfrm>
          <a:prstGeom prst="rect">
            <a:avLst/>
          </a:prstGeom>
        </p:spPr>
        <p:txBody>
          <a:bodyPr wrap="none">
            <a:spAutoFit/>
          </a:bodyPr>
          <a:lstStyle/>
          <a:p>
            <a:r>
              <a:rPr lang="hr-HR" sz="2000" b="1" dirty="0" smtClean="0">
                <a:solidFill>
                  <a:srgbClr val="0070C0"/>
                </a:solidFill>
                <a:latin typeface="Arial" panose="020B0604020202020204" pitchFamily="34" charset="0"/>
                <a:cs typeface="Arial" panose="020B0604020202020204" pitchFamily="34" charset="0"/>
              </a:rPr>
              <a:t>Sa</a:t>
            </a:r>
            <a:endParaRPr lang="hr-HR" sz="2000" dirty="0">
              <a:solidFill>
                <a:srgbClr val="0070C0"/>
              </a:solidFill>
              <a:latin typeface="Arial" panose="020B0604020202020204" pitchFamily="34" charset="0"/>
              <a:cs typeface="Arial" panose="020B0604020202020204" pitchFamily="34" charset="0"/>
            </a:endParaRPr>
          </a:p>
        </p:txBody>
      </p:sp>
      <p:sp>
        <p:nvSpPr>
          <p:cNvPr id="15" name="Pravokutnik 14"/>
          <p:cNvSpPr/>
          <p:nvPr/>
        </p:nvSpPr>
        <p:spPr>
          <a:xfrm>
            <a:off x="2300578" y="980728"/>
            <a:ext cx="255198" cy="400110"/>
          </a:xfrm>
          <a:prstGeom prst="rect">
            <a:avLst/>
          </a:prstGeom>
        </p:spPr>
        <p:txBody>
          <a:bodyPr wrap="none">
            <a:spAutoFit/>
          </a:bodyPr>
          <a:lstStyle/>
          <a:p>
            <a:r>
              <a:rPr lang="hr-HR" sz="2000" dirty="0" smtClean="0">
                <a:solidFill>
                  <a:srgbClr val="0070C0"/>
                </a:solidFill>
                <a:latin typeface="Arial" panose="020B0604020202020204" pitchFamily="34" charset="0"/>
                <a:cs typeface="Arial" panose="020B0604020202020204" pitchFamily="34" charset="0"/>
              </a:rPr>
              <a:t>/</a:t>
            </a:r>
            <a:endParaRPr lang="hr-HR" sz="2000" dirty="0">
              <a:solidFill>
                <a:srgbClr val="0070C0"/>
              </a:solidFill>
              <a:latin typeface="Arial" panose="020B0604020202020204" pitchFamily="34" charset="0"/>
              <a:cs typeface="Arial" panose="020B0604020202020204" pitchFamily="34" charset="0"/>
            </a:endParaRPr>
          </a:p>
        </p:txBody>
      </p:sp>
      <p:sp>
        <p:nvSpPr>
          <p:cNvPr id="16" name="Pravokutnik 15"/>
          <p:cNvSpPr/>
          <p:nvPr/>
        </p:nvSpPr>
        <p:spPr>
          <a:xfrm>
            <a:off x="2228442" y="3892986"/>
            <a:ext cx="327334" cy="400110"/>
          </a:xfrm>
          <a:prstGeom prst="rect">
            <a:avLst/>
          </a:prstGeom>
        </p:spPr>
        <p:txBody>
          <a:bodyPr wrap="none">
            <a:spAutoFit/>
          </a:bodyPr>
          <a:lstStyle/>
          <a:p>
            <a:r>
              <a:rPr lang="hr-HR" sz="2000" b="1" dirty="0" smtClean="0">
                <a:solidFill>
                  <a:srgbClr val="0070C0"/>
                </a:solidFill>
                <a:latin typeface="Arial" panose="020B0604020202020204" pitchFamily="34" charset="0"/>
                <a:cs typeface="Arial" panose="020B0604020202020204" pitchFamily="34" charset="0"/>
              </a:rPr>
              <a:t>s</a:t>
            </a:r>
            <a:endParaRPr lang="hr-HR" sz="2000" dirty="0">
              <a:solidFill>
                <a:srgbClr val="0070C0"/>
              </a:solidFill>
              <a:latin typeface="Arial" panose="020B0604020202020204" pitchFamily="34" charset="0"/>
              <a:cs typeface="Arial" panose="020B0604020202020204" pitchFamily="34" charset="0"/>
            </a:endParaRPr>
          </a:p>
        </p:txBody>
      </p:sp>
      <p:sp>
        <p:nvSpPr>
          <p:cNvPr id="17" name="Pravokutnik 16"/>
          <p:cNvSpPr/>
          <p:nvPr/>
        </p:nvSpPr>
        <p:spPr>
          <a:xfrm>
            <a:off x="1724386" y="4469050"/>
            <a:ext cx="327334" cy="400110"/>
          </a:xfrm>
          <a:prstGeom prst="rect">
            <a:avLst/>
          </a:prstGeom>
        </p:spPr>
        <p:txBody>
          <a:bodyPr wrap="none">
            <a:spAutoFit/>
          </a:bodyPr>
          <a:lstStyle/>
          <a:p>
            <a:r>
              <a:rPr lang="hr-HR" sz="2000" b="1" dirty="0" smtClean="0">
                <a:solidFill>
                  <a:srgbClr val="0070C0"/>
                </a:solidFill>
                <a:latin typeface="Arial" panose="020B0604020202020204" pitchFamily="34" charset="0"/>
                <a:cs typeface="Arial" panose="020B0604020202020204" pitchFamily="34" charset="0"/>
              </a:rPr>
              <a:t>s</a:t>
            </a:r>
            <a:endParaRPr lang="hr-HR" sz="2000" dirty="0">
              <a:solidFill>
                <a:srgbClr val="0070C0"/>
              </a:solidFill>
              <a:latin typeface="Arial" panose="020B0604020202020204" pitchFamily="34" charset="0"/>
              <a:cs typeface="Arial" panose="020B0604020202020204" pitchFamily="34" charset="0"/>
            </a:endParaRPr>
          </a:p>
        </p:txBody>
      </p:sp>
      <p:sp>
        <p:nvSpPr>
          <p:cNvPr id="11" name="Pravokutnik 10"/>
          <p:cNvSpPr/>
          <p:nvPr/>
        </p:nvSpPr>
        <p:spPr>
          <a:xfrm>
            <a:off x="5076056" y="5661248"/>
            <a:ext cx="255198" cy="400110"/>
          </a:xfrm>
          <a:prstGeom prst="rect">
            <a:avLst/>
          </a:prstGeom>
        </p:spPr>
        <p:txBody>
          <a:bodyPr wrap="none">
            <a:spAutoFit/>
          </a:bodyPr>
          <a:lstStyle/>
          <a:p>
            <a:r>
              <a:rPr lang="hr-HR" sz="2000" dirty="0" smtClean="0">
                <a:solidFill>
                  <a:srgbClr val="0070C0"/>
                </a:solidFill>
                <a:latin typeface="Arial" panose="020B0604020202020204" pitchFamily="34" charset="0"/>
                <a:cs typeface="Arial" panose="020B0604020202020204" pitchFamily="34" charset="0"/>
              </a:rPr>
              <a:t>/</a:t>
            </a:r>
            <a:endParaRPr lang="hr-HR" sz="20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366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3" grpId="0"/>
      <p:bldP spid="15" grpId="0"/>
      <p:bldP spid="16" grpId="0"/>
      <p:bldP spid="17"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571472" y="357166"/>
            <a:ext cx="8115328" cy="6143668"/>
          </a:xfrm>
        </p:spPr>
        <p:txBody>
          <a:bodyPr>
            <a:normAutofit lnSpcReduction="10000"/>
          </a:bodyPr>
          <a:lstStyle/>
          <a:p>
            <a:pPr>
              <a:lnSpc>
                <a:spcPct val="150000"/>
              </a:lnSpc>
              <a:buNone/>
            </a:pPr>
            <a:r>
              <a:rPr lang="hr-HR" b="1" dirty="0" smtClean="0">
                <a:solidFill>
                  <a:schemeClr val="tx1"/>
                </a:solidFill>
                <a:latin typeface="Arial" panose="020B0604020202020204" pitchFamily="34" charset="0"/>
                <a:cs typeface="Arial" panose="020B0604020202020204" pitchFamily="34" charset="0"/>
              </a:rPr>
              <a:t>Umetni u rečenice prijedlog </a:t>
            </a:r>
            <a:r>
              <a:rPr lang="hr-HR" b="1" dirty="0" smtClean="0">
                <a:solidFill>
                  <a:srgbClr val="0070C0"/>
                </a:solidFill>
                <a:latin typeface="Arial" panose="020B0604020202020204" pitchFamily="34" charset="0"/>
                <a:cs typeface="Arial" panose="020B0604020202020204" pitchFamily="34" charset="0"/>
              </a:rPr>
              <a:t>k</a:t>
            </a:r>
            <a:r>
              <a:rPr lang="hr-HR" b="1" dirty="0">
                <a:solidFill>
                  <a:schemeClr val="tx1"/>
                </a:solidFill>
                <a:latin typeface="Arial" panose="020B0604020202020204" pitchFamily="34" charset="0"/>
                <a:cs typeface="Arial" panose="020B0604020202020204" pitchFamily="34" charset="0"/>
              </a:rPr>
              <a:t>/</a:t>
            </a:r>
            <a:r>
              <a:rPr lang="hr-HR" b="1" dirty="0" smtClean="0">
                <a:solidFill>
                  <a:srgbClr val="0070C0"/>
                </a:solidFill>
                <a:latin typeface="Arial" panose="020B0604020202020204" pitchFamily="34" charset="0"/>
                <a:cs typeface="Arial" panose="020B0604020202020204" pitchFamily="34" charset="0"/>
              </a:rPr>
              <a:t>ka</a:t>
            </a:r>
            <a:r>
              <a:rPr lang="hr-HR" b="1" dirty="0" smtClean="0">
                <a:solidFill>
                  <a:schemeClr val="tx1"/>
                </a:solidFill>
                <a:latin typeface="Arial" panose="020B0604020202020204" pitchFamily="34" charset="0"/>
                <a:cs typeface="Arial" panose="020B0604020202020204" pitchFamily="34" charset="0"/>
              </a:rPr>
              <a:t>.</a:t>
            </a:r>
          </a:p>
          <a:p>
            <a:pPr>
              <a:lnSpc>
                <a:spcPct val="150000"/>
              </a:lnSpc>
              <a:buNone/>
            </a:pPr>
            <a:r>
              <a:rPr lang="hr-HR" dirty="0" smtClean="0">
                <a:solidFill>
                  <a:schemeClr val="tx1"/>
                </a:solidFill>
                <a:latin typeface="Arial" panose="020B0604020202020204" pitchFamily="34" charset="0"/>
                <a:cs typeface="Arial" panose="020B0604020202020204" pitchFamily="34" charset="0"/>
              </a:rPr>
              <a:t>Marko često dolazi ____ nama.</a:t>
            </a:r>
          </a:p>
          <a:p>
            <a:pPr>
              <a:lnSpc>
                <a:spcPct val="150000"/>
              </a:lnSpc>
              <a:buNone/>
            </a:pPr>
            <a:r>
              <a:rPr lang="hr-HR" dirty="0" smtClean="0">
                <a:solidFill>
                  <a:schemeClr val="tx1"/>
                </a:solidFill>
                <a:latin typeface="Arial" panose="020B0604020202020204" pitchFamily="34" charset="0"/>
                <a:cs typeface="Arial" panose="020B0604020202020204" pitchFamily="34" charset="0"/>
              </a:rPr>
              <a:t>Poći ću ____ njoj.</a:t>
            </a:r>
          </a:p>
          <a:p>
            <a:pPr>
              <a:lnSpc>
                <a:spcPct val="150000"/>
              </a:lnSpc>
              <a:buNone/>
            </a:pPr>
            <a:r>
              <a:rPr lang="hr-HR" dirty="0" smtClean="0">
                <a:solidFill>
                  <a:schemeClr val="tx1"/>
                </a:solidFill>
                <a:latin typeface="Arial" panose="020B0604020202020204" pitchFamily="34" charset="0"/>
                <a:cs typeface="Arial" panose="020B0604020202020204" pitchFamily="34" charset="0"/>
              </a:rPr>
              <a:t>Ideš li sa mnom  ____ Gordani?</a:t>
            </a:r>
          </a:p>
          <a:p>
            <a:pPr>
              <a:lnSpc>
                <a:spcPct val="150000"/>
              </a:lnSpc>
              <a:buNone/>
            </a:pPr>
            <a:r>
              <a:rPr lang="hr-HR" dirty="0" smtClean="0">
                <a:solidFill>
                  <a:schemeClr val="tx1"/>
                </a:solidFill>
                <a:latin typeface="Arial" panose="020B0604020202020204" pitchFamily="34" charset="0"/>
                <a:cs typeface="Arial" panose="020B0604020202020204" pitchFamily="34" charset="0"/>
              </a:rPr>
              <a:t>Sutra idem ____ Katarini na rođendansku proslavu.</a:t>
            </a:r>
          </a:p>
          <a:p>
            <a:pPr>
              <a:lnSpc>
                <a:spcPct val="150000"/>
              </a:lnSpc>
              <a:buNone/>
            </a:pPr>
            <a:r>
              <a:rPr lang="hr-HR" dirty="0" smtClean="0">
                <a:solidFill>
                  <a:schemeClr val="tx1"/>
                </a:solidFill>
                <a:latin typeface="Arial" panose="020B0604020202020204" pitchFamily="34" charset="0"/>
                <a:cs typeface="Arial" panose="020B0604020202020204" pitchFamily="34" charset="0"/>
              </a:rPr>
              <a:t>Upravo prilazim ____ zgradi u kojoj stanuješ.</a:t>
            </a:r>
          </a:p>
          <a:p>
            <a:pPr>
              <a:lnSpc>
                <a:spcPct val="150000"/>
              </a:lnSpc>
              <a:buNone/>
            </a:pPr>
            <a:r>
              <a:rPr lang="hr-HR" dirty="0" smtClean="0">
                <a:solidFill>
                  <a:schemeClr val="tx1"/>
                </a:solidFill>
                <a:latin typeface="Arial" panose="020B0604020202020204" pitchFamily="34" charset="0"/>
                <a:cs typeface="Arial" panose="020B0604020202020204" pitchFamily="34" charset="0"/>
              </a:rPr>
              <a:t>Nismo krenuli ____ školi.</a:t>
            </a:r>
          </a:p>
          <a:p>
            <a:pPr>
              <a:lnSpc>
                <a:spcPct val="150000"/>
              </a:lnSpc>
              <a:buNone/>
            </a:pPr>
            <a:r>
              <a:rPr lang="hr-HR" dirty="0" smtClean="0">
                <a:solidFill>
                  <a:schemeClr val="tx1"/>
                </a:solidFill>
                <a:latin typeface="Arial" panose="020B0604020202020204" pitchFamily="34" charset="0"/>
                <a:cs typeface="Arial" panose="020B0604020202020204" pitchFamily="34" charset="0"/>
              </a:rPr>
              <a:t>Doći ću poslije nastave ____ tebi.</a:t>
            </a:r>
          </a:p>
          <a:p>
            <a:pPr>
              <a:lnSpc>
                <a:spcPct val="150000"/>
              </a:lnSpc>
              <a:buNone/>
            </a:pPr>
            <a:r>
              <a:rPr lang="hr-HR" dirty="0" smtClean="0">
                <a:solidFill>
                  <a:schemeClr val="tx1"/>
                </a:solidFill>
                <a:latin typeface="Arial" panose="020B0604020202020204" pitchFamily="34" charset="0"/>
                <a:cs typeface="Arial" panose="020B0604020202020204" pitchFamily="34" charset="0"/>
              </a:rPr>
              <a:t>Krenula je ____ knjižnici vratiti knjige.</a:t>
            </a:r>
          </a:p>
          <a:p>
            <a:pPr>
              <a:lnSpc>
                <a:spcPct val="150000"/>
              </a:lnSpc>
              <a:buNone/>
            </a:pPr>
            <a:r>
              <a:rPr lang="hr-HR" dirty="0" smtClean="0">
                <a:solidFill>
                  <a:schemeClr val="tx1"/>
                </a:solidFill>
                <a:latin typeface="Arial" panose="020B0604020202020204" pitchFamily="34" charset="0"/>
                <a:cs typeface="Arial" panose="020B0604020202020204" pitchFamily="34" charset="0"/>
              </a:rPr>
              <a:t>Vozim se ____ Skradu.</a:t>
            </a:r>
          </a:p>
          <a:p>
            <a:pPr>
              <a:lnSpc>
                <a:spcPct val="150000"/>
              </a:lnSpc>
              <a:buNone/>
            </a:pPr>
            <a:r>
              <a:rPr lang="hr-HR" dirty="0" smtClean="0">
                <a:solidFill>
                  <a:schemeClr val="tx1"/>
                </a:solidFill>
                <a:latin typeface="Arial" panose="020B0604020202020204" pitchFamily="34" charset="0"/>
                <a:cs typeface="Arial" panose="020B0604020202020204" pitchFamily="34" charset="0"/>
              </a:rPr>
              <a:t>Takav rad vodi ____ uspjehu.</a:t>
            </a:r>
          </a:p>
          <a:p>
            <a:pPr>
              <a:lnSpc>
                <a:spcPct val="150000"/>
              </a:lnSpc>
              <a:buNone/>
            </a:pPr>
            <a:endParaRPr lang="hr-HR" dirty="0" smtClean="0">
              <a:solidFill>
                <a:schemeClr val="tx1"/>
              </a:solidFill>
              <a:latin typeface="Arial" panose="020B0604020202020204" pitchFamily="34" charset="0"/>
              <a:cs typeface="Arial" panose="020B0604020202020204" pitchFamily="34" charset="0"/>
            </a:endParaRPr>
          </a:p>
        </p:txBody>
      </p:sp>
      <p:sp>
        <p:nvSpPr>
          <p:cNvPr id="4" name="Pravokutnik 3"/>
          <p:cNvSpPr/>
          <p:nvPr/>
        </p:nvSpPr>
        <p:spPr>
          <a:xfrm>
            <a:off x="2948522" y="980728"/>
            <a:ext cx="327334" cy="400110"/>
          </a:xfrm>
          <a:prstGeom prst="rect">
            <a:avLst/>
          </a:prstGeom>
        </p:spPr>
        <p:txBody>
          <a:bodyPr wrap="none">
            <a:spAutoFit/>
          </a:bodyPr>
          <a:lstStyle/>
          <a:p>
            <a:r>
              <a:rPr lang="hr-HR" sz="2000" b="1" dirty="0" smtClean="0">
                <a:solidFill>
                  <a:srgbClr val="0070C0"/>
                </a:solidFill>
                <a:latin typeface="Arial" panose="020B0604020202020204" pitchFamily="34" charset="0"/>
                <a:cs typeface="Arial" panose="020B0604020202020204" pitchFamily="34" charset="0"/>
              </a:rPr>
              <a:t>k</a:t>
            </a:r>
            <a:endParaRPr lang="hr-HR" sz="2000" b="1" dirty="0">
              <a:solidFill>
                <a:srgbClr val="0070C0"/>
              </a:solidFill>
              <a:latin typeface="Arial" panose="020B0604020202020204" pitchFamily="34" charset="0"/>
              <a:cs typeface="Arial" panose="020B0604020202020204" pitchFamily="34" charset="0"/>
            </a:endParaRPr>
          </a:p>
        </p:txBody>
      </p:sp>
      <p:sp>
        <p:nvSpPr>
          <p:cNvPr id="7" name="Pravokutnik 6"/>
          <p:cNvSpPr/>
          <p:nvPr/>
        </p:nvSpPr>
        <p:spPr>
          <a:xfrm>
            <a:off x="1691680" y="1516722"/>
            <a:ext cx="327334" cy="400110"/>
          </a:xfrm>
          <a:prstGeom prst="rect">
            <a:avLst/>
          </a:prstGeom>
        </p:spPr>
        <p:txBody>
          <a:bodyPr wrap="none">
            <a:spAutoFit/>
          </a:bodyPr>
          <a:lstStyle/>
          <a:p>
            <a:r>
              <a:rPr lang="hr-HR" sz="2000" b="1" dirty="0" smtClean="0">
                <a:solidFill>
                  <a:srgbClr val="0070C0"/>
                </a:solidFill>
                <a:latin typeface="Arial" panose="020B0604020202020204" pitchFamily="34" charset="0"/>
                <a:cs typeface="Arial" panose="020B0604020202020204" pitchFamily="34" charset="0"/>
              </a:rPr>
              <a:t>k</a:t>
            </a:r>
            <a:endParaRPr lang="hr-HR" sz="2000" b="1" dirty="0">
              <a:solidFill>
                <a:srgbClr val="0070C0"/>
              </a:solidFill>
              <a:latin typeface="Arial" panose="020B0604020202020204" pitchFamily="34" charset="0"/>
              <a:cs typeface="Arial" panose="020B0604020202020204" pitchFamily="34" charset="0"/>
            </a:endParaRPr>
          </a:p>
        </p:txBody>
      </p:sp>
      <p:sp>
        <p:nvSpPr>
          <p:cNvPr id="8" name="Pravokutnik 7"/>
          <p:cNvSpPr/>
          <p:nvPr/>
        </p:nvSpPr>
        <p:spPr>
          <a:xfrm>
            <a:off x="2691452" y="2063492"/>
            <a:ext cx="470000" cy="400110"/>
          </a:xfrm>
          <a:prstGeom prst="rect">
            <a:avLst/>
          </a:prstGeom>
        </p:spPr>
        <p:txBody>
          <a:bodyPr wrap="none">
            <a:spAutoFit/>
          </a:bodyPr>
          <a:lstStyle/>
          <a:p>
            <a:r>
              <a:rPr lang="hr-HR" sz="2000" b="1" dirty="0" smtClean="0">
                <a:solidFill>
                  <a:srgbClr val="0070C0"/>
                </a:solidFill>
                <a:latin typeface="Arial" panose="020B0604020202020204" pitchFamily="34" charset="0"/>
                <a:cs typeface="Arial" panose="020B0604020202020204" pitchFamily="34" charset="0"/>
              </a:rPr>
              <a:t>ka</a:t>
            </a:r>
            <a:endParaRPr lang="hr-HR" sz="2000" dirty="0">
              <a:solidFill>
                <a:srgbClr val="0070C0"/>
              </a:solidFill>
              <a:latin typeface="Arial" panose="020B0604020202020204" pitchFamily="34" charset="0"/>
              <a:cs typeface="Arial" panose="020B0604020202020204" pitchFamily="34" charset="0"/>
            </a:endParaRPr>
          </a:p>
        </p:txBody>
      </p:sp>
      <p:sp>
        <p:nvSpPr>
          <p:cNvPr id="9" name="Pravokutnik 8"/>
          <p:cNvSpPr/>
          <p:nvPr/>
        </p:nvSpPr>
        <p:spPr>
          <a:xfrm>
            <a:off x="1979712" y="2636912"/>
            <a:ext cx="470000" cy="400110"/>
          </a:xfrm>
          <a:prstGeom prst="rect">
            <a:avLst/>
          </a:prstGeom>
        </p:spPr>
        <p:txBody>
          <a:bodyPr wrap="none">
            <a:spAutoFit/>
          </a:bodyPr>
          <a:lstStyle/>
          <a:p>
            <a:r>
              <a:rPr lang="hr-HR" sz="2000" b="1" dirty="0" smtClean="0">
                <a:solidFill>
                  <a:srgbClr val="0070C0"/>
                </a:solidFill>
                <a:latin typeface="Arial" panose="020B0604020202020204" pitchFamily="34" charset="0"/>
                <a:cs typeface="Arial" panose="020B0604020202020204" pitchFamily="34" charset="0"/>
              </a:rPr>
              <a:t>ka</a:t>
            </a:r>
            <a:endParaRPr lang="hr-HR" sz="2000" dirty="0">
              <a:solidFill>
                <a:srgbClr val="0070C0"/>
              </a:solidFill>
              <a:latin typeface="Arial" panose="020B0604020202020204" pitchFamily="34" charset="0"/>
              <a:cs typeface="Arial" panose="020B0604020202020204" pitchFamily="34" charset="0"/>
            </a:endParaRPr>
          </a:p>
        </p:txBody>
      </p:sp>
      <p:sp>
        <p:nvSpPr>
          <p:cNvPr id="11" name="Pravokutnik 10"/>
          <p:cNvSpPr/>
          <p:nvPr/>
        </p:nvSpPr>
        <p:spPr>
          <a:xfrm>
            <a:off x="2555776" y="3173292"/>
            <a:ext cx="470000" cy="400110"/>
          </a:xfrm>
          <a:prstGeom prst="rect">
            <a:avLst/>
          </a:prstGeom>
        </p:spPr>
        <p:txBody>
          <a:bodyPr wrap="none">
            <a:spAutoFit/>
          </a:bodyPr>
          <a:lstStyle/>
          <a:p>
            <a:r>
              <a:rPr lang="hr-HR" sz="2000" b="1" dirty="0" smtClean="0">
                <a:solidFill>
                  <a:srgbClr val="0070C0"/>
                </a:solidFill>
                <a:latin typeface="Arial" panose="020B0604020202020204" pitchFamily="34" charset="0"/>
                <a:cs typeface="Arial" panose="020B0604020202020204" pitchFamily="34" charset="0"/>
              </a:rPr>
              <a:t>ka</a:t>
            </a:r>
            <a:endParaRPr lang="hr-HR" sz="2000" dirty="0">
              <a:solidFill>
                <a:srgbClr val="0070C0"/>
              </a:solidFill>
              <a:latin typeface="Arial" panose="020B0604020202020204" pitchFamily="34" charset="0"/>
              <a:cs typeface="Arial" panose="020B0604020202020204" pitchFamily="34" charset="0"/>
            </a:endParaRPr>
          </a:p>
        </p:txBody>
      </p:sp>
      <p:sp>
        <p:nvSpPr>
          <p:cNvPr id="15" name="Pravokutnik 14"/>
          <p:cNvSpPr/>
          <p:nvPr/>
        </p:nvSpPr>
        <p:spPr>
          <a:xfrm>
            <a:off x="2339752" y="3717032"/>
            <a:ext cx="470000" cy="400110"/>
          </a:xfrm>
          <a:prstGeom prst="rect">
            <a:avLst/>
          </a:prstGeom>
        </p:spPr>
        <p:txBody>
          <a:bodyPr wrap="none">
            <a:spAutoFit/>
          </a:bodyPr>
          <a:lstStyle/>
          <a:p>
            <a:r>
              <a:rPr lang="hr-HR" sz="2000" b="1" dirty="0" smtClean="0">
                <a:solidFill>
                  <a:srgbClr val="0070C0"/>
                </a:solidFill>
                <a:latin typeface="Arial" panose="020B0604020202020204" pitchFamily="34" charset="0"/>
                <a:cs typeface="Arial" panose="020B0604020202020204" pitchFamily="34" charset="0"/>
              </a:rPr>
              <a:t>ka</a:t>
            </a:r>
            <a:endParaRPr lang="hr-HR" sz="2000" dirty="0">
              <a:solidFill>
                <a:srgbClr val="0070C0"/>
              </a:solidFill>
              <a:latin typeface="Arial" panose="020B0604020202020204" pitchFamily="34" charset="0"/>
              <a:cs typeface="Arial" panose="020B0604020202020204" pitchFamily="34" charset="0"/>
            </a:endParaRPr>
          </a:p>
        </p:txBody>
      </p:sp>
      <p:sp>
        <p:nvSpPr>
          <p:cNvPr id="16" name="Pravokutnik 15"/>
          <p:cNvSpPr/>
          <p:nvPr/>
        </p:nvSpPr>
        <p:spPr>
          <a:xfrm>
            <a:off x="3452578" y="4293096"/>
            <a:ext cx="327334" cy="400110"/>
          </a:xfrm>
          <a:prstGeom prst="rect">
            <a:avLst/>
          </a:prstGeom>
        </p:spPr>
        <p:txBody>
          <a:bodyPr wrap="none">
            <a:spAutoFit/>
          </a:bodyPr>
          <a:lstStyle/>
          <a:p>
            <a:r>
              <a:rPr lang="hr-HR" sz="2000" b="1" dirty="0" smtClean="0">
                <a:solidFill>
                  <a:srgbClr val="0070C0"/>
                </a:solidFill>
                <a:latin typeface="Arial" panose="020B0604020202020204" pitchFamily="34" charset="0"/>
                <a:cs typeface="Arial" panose="020B0604020202020204" pitchFamily="34" charset="0"/>
              </a:rPr>
              <a:t>k</a:t>
            </a:r>
            <a:endParaRPr lang="hr-HR" sz="2000" dirty="0">
              <a:solidFill>
                <a:srgbClr val="0070C0"/>
              </a:solidFill>
              <a:latin typeface="Arial" panose="020B0604020202020204" pitchFamily="34" charset="0"/>
              <a:cs typeface="Arial" panose="020B0604020202020204" pitchFamily="34" charset="0"/>
            </a:endParaRPr>
          </a:p>
        </p:txBody>
      </p:sp>
      <p:sp>
        <p:nvSpPr>
          <p:cNvPr id="17" name="Pravokutnik 16"/>
          <p:cNvSpPr/>
          <p:nvPr/>
        </p:nvSpPr>
        <p:spPr>
          <a:xfrm>
            <a:off x="1976862" y="4829090"/>
            <a:ext cx="470000" cy="400110"/>
          </a:xfrm>
          <a:prstGeom prst="rect">
            <a:avLst/>
          </a:prstGeom>
        </p:spPr>
        <p:txBody>
          <a:bodyPr wrap="none">
            <a:spAutoFit/>
          </a:bodyPr>
          <a:lstStyle/>
          <a:p>
            <a:r>
              <a:rPr lang="hr-HR" sz="2000" b="1" dirty="0" smtClean="0">
                <a:solidFill>
                  <a:srgbClr val="0070C0"/>
                </a:solidFill>
                <a:latin typeface="Arial" panose="020B0604020202020204" pitchFamily="34" charset="0"/>
                <a:cs typeface="Arial" panose="020B0604020202020204" pitchFamily="34" charset="0"/>
              </a:rPr>
              <a:t>ka</a:t>
            </a:r>
            <a:endParaRPr lang="hr-HR" sz="2000" dirty="0">
              <a:solidFill>
                <a:srgbClr val="0070C0"/>
              </a:solidFill>
              <a:latin typeface="Arial" panose="020B0604020202020204" pitchFamily="34" charset="0"/>
              <a:cs typeface="Arial" panose="020B0604020202020204" pitchFamily="34" charset="0"/>
            </a:endParaRPr>
          </a:p>
        </p:txBody>
      </p:sp>
      <p:sp>
        <p:nvSpPr>
          <p:cNvPr id="18" name="Pravokutnik 17"/>
          <p:cNvSpPr/>
          <p:nvPr/>
        </p:nvSpPr>
        <p:spPr>
          <a:xfrm>
            <a:off x="1833986" y="5405154"/>
            <a:ext cx="470000" cy="400110"/>
          </a:xfrm>
          <a:prstGeom prst="rect">
            <a:avLst/>
          </a:prstGeom>
        </p:spPr>
        <p:txBody>
          <a:bodyPr wrap="none">
            <a:spAutoFit/>
          </a:bodyPr>
          <a:lstStyle/>
          <a:p>
            <a:r>
              <a:rPr lang="hr-HR" sz="2000" b="1" dirty="0" smtClean="0">
                <a:solidFill>
                  <a:srgbClr val="0070C0"/>
                </a:solidFill>
                <a:latin typeface="Arial" panose="020B0604020202020204" pitchFamily="34" charset="0"/>
                <a:cs typeface="Arial" panose="020B0604020202020204" pitchFamily="34" charset="0"/>
              </a:rPr>
              <a:t>ka</a:t>
            </a:r>
            <a:endParaRPr lang="hr-HR" sz="2000" dirty="0">
              <a:solidFill>
                <a:srgbClr val="0070C0"/>
              </a:solidFill>
              <a:latin typeface="Arial" panose="020B0604020202020204" pitchFamily="34" charset="0"/>
              <a:cs typeface="Arial" panose="020B0604020202020204" pitchFamily="34" charset="0"/>
            </a:endParaRPr>
          </a:p>
        </p:txBody>
      </p:sp>
      <p:sp>
        <p:nvSpPr>
          <p:cNvPr id="12" name="Pravokutnik 11"/>
          <p:cNvSpPr/>
          <p:nvPr/>
        </p:nvSpPr>
        <p:spPr>
          <a:xfrm>
            <a:off x="2483768" y="5949280"/>
            <a:ext cx="327334" cy="400110"/>
          </a:xfrm>
          <a:prstGeom prst="rect">
            <a:avLst/>
          </a:prstGeom>
        </p:spPr>
        <p:txBody>
          <a:bodyPr wrap="none">
            <a:spAutoFit/>
          </a:bodyPr>
          <a:lstStyle/>
          <a:p>
            <a:r>
              <a:rPr lang="hr-HR" sz="2000" b="1" dirty="0" smtClean="0">
                <a:solidFill>
                  <a:srgbClr val="0070C0"/>
                </a:solidFill>
                <a:latin typeface="Arial" panose="020B0604020202020204" pitchFamily="34" charset="0"/>
                <a:cs typeface="Arial" panose="020B0604020202020204" pitchFamily="34" charset="0"/>
              </a:rPr>
              <a:t>k</a:t>
            </a:r>
            <a:endParaRPr lang="hr-HR" sz="20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75175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P spid="9" grpId="0"/>
      <p:bldP spid="11" grpId="0"/>
      <p:bldP spid="15" grpId="0"/>
      <p:bldP spid="16" grpId="0"/>
      <p:bldP spid="17" grpId="0"/>
      <p:bldP spid="18" grpId="0"/>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396000" y="360000"/>
            <a:ext cx="8748000" cy="6143668"/>
          </a:xfrm>
        </p:spPr>
        <p:txBody>
          <a:bodyPr>
            <a:normAutofit/>
          </a:bodyPr>
          <a:lstStyle/>
          <a:p>
            <a:pPr marL="0" indent="0">
              <a:buNone/>
            </a:pPr>
            <a:r>
              <a:rPr lang="hr-HR" b="1" dirty="0" smtClean="0">
                <a:solidFill>
                  <a:schemeClr val="tx1"/>
                </a:solidFill>
                <a:latin typeface="Arial" pitchFamily="34" charset="0"/>
                <a:cs typeface="Arial" pitchFamily="34" charset="0"/>
              </a:rPr>
              <a:t>Koje su rečenice točno </a:t>
            </a:r>
            <a:r>
              <a:rPr lang="hr-HR" b="1" dirty="0">
                <a:solidFill>
                  <a:schemeClr val="tx1"/>
                </a:solidFill>
                <a:latin typeface="Arial" pitchFamily="34" charset="0"/>
                <a:cs typeface="Arial" pitchFamily="34" charset="0"/>
              </a:rPr>
              <a:t>napisane? Ispravi pogreške u rečenicama.</a:t>
            </a:r>
            <a:endParaRPr lang="hr-HR" b="1" dirty="0" smtClean="0">
              <a:solidFill>
                <a:schemeClr val="tx1"/>
              </a:solidFill>
              <a:latin typeface="Arial" pitchFamily="34" charset="0"/>
              <a:cs typeface="Arial" pitchFamily="34" charset="0"/>
            </a:endParaRPr>
          </a:p>
          <a:p>
            <a:pPr marL="0" indent="0">
              <a:buNone/>
            </a:pPr>
            <a:endParaRPr lang="hr-HR" sz="1000" dirty="0" smtClean="0">
              <a:solidFill>
                <a:schemeClr val="tx1"/>
              </a:solidFill>
              <a:latin typeface="Arial" pitchFamily="34" charset="0"/>
              <a:cs typeface="Arial" pitchFamily="34" charset="0"/>
            </a:endParaRPr>
          </a:p>
          <a:p>
            <a:pPr marL="0" indent="0">
              <a:buNone/>
            </a:pPr>
            <a:r>
              <a:rPr lang="hr-HR" dirty="0" smtClean="0">
                <a:solidFill>
                  <a:schemeClr val="tx1"/>
                </a:solidFill>
                <a:latin typeface="Arial" pitchFamily="34" charset="0"/>
                <a:cs typeface="Arial" pitchFamily="34" charset="0"/>
              </a:rPr>
              <a:t>Sinoć sam spavao </a:t>
            </a:r>
            <a:r>
              <a:rPr lang="hr-HR" dirty="0" smtClean="0">
                <a:solidFill>
                  <a:srgbClr val="0070C0"/>
                </a:solidFill>
                <a:latin typeface="Arial" pitchFamily="34" charset="0"/>
                <a:cs typeface="Arial" pitchFamily="34" charset="0"/>
              </a:rPr>
              <a:t>kod</a:t>
            </a:r>
            <a:r>
              <a:rPr lang="hr-HR" dirty="0" smtClean="0">
                <a:solidFill>
                  <a:schemeClr val="tx1"/>
                </a:solidFill>
                <a:latin typeface="Arial" pitchFamily="34" charset="0"/>
                <a:cs typeface="Arial" pitchFamily="34" charset="0"/>
              </a:rPr>
              <a:t> prijatelja.</a:t>
            </a:r>
          </a:p>
          <a:p>
            <a:pPr marL="0" indent="0">
              <a:buNone/>
            </a:pPr>
            <a:r>
              <a:rPr lang="hr-HR" dirty="0" smtClean="0">
                <a:solidFill>
                  <a:srgbClr val="0070C0"/>
                </a:solidFill>
                <a:latin typeface="Arial" pitchFamily="34" charset="0"/>
                <a:cs typeface="Arial" pitchFamily="34" charset="0"/>
              </a:rPr>
              <a:t>TOČNO</a:t>
            </a:r>
          </a:p>
          <a:p>
            <a:pPr marL="0" indent="0">
              <a:buNone/>
            </a:pPr>
            <a:endParaRPr lang="hr-HR" sz="1000" dirty="0" smtClean="0">
              <a:solidFill>
                <a:schemeClr val="tx1"/>
              </a:solidFill>
              <a:latin typeface="Arial" pitchFamily="34" charset="0"/>
              <a:cs typeface="Arial" pitchFamily="34" charset="0"/>
            </a:endParaRPr>
          </a:p>
          <a:p>
            <a:pPr marL="0" indent="0">
              <a:buNone/>
            </a:pPr>
            <a:r>
              <a:rPr lang="hr-HR" dirty="0" smtClean="0">
                <a:solidFill>
                  <a:schemeClr val="tx1"/>
                </a:solidFill>
                <a:latin typeface="Arial" pitchFamily="34" charset="0"/>
                <a:cs typeface="Arial" pitchFamily="34" charset="0"/>
              </a:rPr>
              <a:t>Kamo ideš? Idem </a:t>
            </a:r>
            <a:r>
              <a:rPr lang="hr-HR" dirty="0" smtClean="0">
                <a:solidFill>
                  <a:srgbClr val="0070C0"/>
                </a:solidFill>
                <a:latin typeface="Arial" pitchFamily="34" charset="0"/>
                <a:cs typeface="Arial" pitchFamily="34" charset="0"/>
              </a:rPr>
              <a:t>kod</a:t>
            </a:r>
            <a:r>
              <a:rPr lang="hr-HR" dirty="0" smtClean="0">
                <a:solidFill>
                  <a:schemeClr val="tx1"/>
                </a:solidFill>
                <a:latin typeface="Arial" pitchFamily="34" charset="0"/>
                <a:cs typeface="Arial" pitchFamily="34" charset="0"/>
              </a:rPr>
              <a:t> bake na ručak.</a:t>
            </a:r>
          </a:p>
          <a:p>
            <a:pPr marL="0" indent="0">
              <a:buNone/>
            </a:pPr>
            <a:r>
              <a:rPr lang="hr-HR" dirty="0" smtClean="0">
                <a:solidFill>
                  <a:schemeClr val="tx1"/>
                </a:solidFill>
                <a:latin typeface="Arial" pitchFamily="34" charset="0"/>
                <a:cs typeface="Arial" pitchFamily="34" charset="0"/>
              </a:rPr>
              <a:t>Kamo ideš? Idem </a:t>
            </a:r>
            <a:r>
              <a:rPr lang="hr-HR" dirty="0" smtClean="0">
                <a:solidFill>
                  <a:srgbClr val="0070C0"/>
                </a:solidFill>
                <a:latin typeface="Arial" pitchFamily="34" charset="0"/>
                <a:cs typeface="Arial" pitchFamily="34" charset="0"/>
              </a:rPr>
              <a:t>k</a:t>
            </a:r>
            <a:r>
              <a:rPr lang="hr-HR" dirty="0" smtClean="0">
                <a:solidFill>
                  <a:schemeClr val="tx1"/>
                </a:solidFill>
                <a:latin typeface="Arial" pitchFamily="34" charset="0"/>
                <a:cs typeface="Arial" pitchFamily="34" charset="0"/>
              </a:rPr>
              <a:t> baki na ručak.</a:t>
            </a:r>
          </a:p>
          <a:p>
            <a:pPr marL="0" indent="0">
              <a:buNone/>
            </a:pPr>
            <a:endParaRPr lang="hr-HR" sz="1000" dirty="0" smtClean="0">
              <a:solidFill>
                <a:schemeClr val="tx1"/>
              </a:solidFill>
              <a:latin typeface="Arial" pitchFamily="34" charset="0"/>
              <a:cs typeface="Arial" pitchFamily="34" charset="0"/>
            </a:endParaRPr>
          </a:p>
          <a:p>
            <a:pPr marL="0" indent="0">
              <a:buNone/>
            </a:pPr>
            <a:r>
              <a:rPr lang="hr-HR" dirty="0" smtClean="0">
                <a:solidFill>
                  <a:schemeClr val="tx1"/>
                </a:solidFill>
                <a:latin typeface="Arial" pitchFamily="34" charset="0"/>
                <a:cs typeface="Arial" pitchFamily="34" charset="0"/>
              </a:rPr>
              <a:t>Ovoga ljeta putujem </a:t>
            </a:r>
            <a:r>
              <a:rPr lang="hr-HR" dirty="0" smtClean="0">
                <a:solidFill>
                  <a:srgbClr val="0070C0"/>
                </a:solidFill>
                <a:latin typeface="Arial" pitchFamily="34" charset="0"/>
                <a:cs typeface="Arial" pitchFamily="34" charset="0"/>
              </a:rPr>
              <a:t>kod</a:t>
            </a:r>
            <a:r>
              <a:rPr lang="hr-HR" dirty="0" smtClean="0">
                <a:solidFill>
                  <a:schemeClr val="tx1"/>
                </a:solidFill>
                <a:latin typeface="Arial" pitchFamily="34" charset="0"/>
                <a:cs typeface="Arial" pitchFamily="34" charset="0"/>
              </a:rPr>
              <a:t> prijateljice u London.</a:t>
            </a:r>
          </a:p>
          <a:p>
            <a:pPr marL="0" indent="0">
              <a:buNone/>
            </a:pPr>
            <a:r>
              <a:rPr lang="hr-HR" dirty="0" smtClean="0">
                <a:solidFill>
                  <a:schemeClr val="tx1"/>
                </a:solidFill>
                <a:latin typeface="Arial" pitchFamily="34" charset="0"/>
                <a:cs typeface="Arial" pitchFamily="34" charset="0"/>
              </a:rPr>
              <a:t>Ovoga ljeta putujem</a:t>
            </a:r>
            <a:r>
              <a:rPr lang="hr-HR" dirty="0" smtClean="0">
                <a:solidFill>
                  <a:srgbClr val="0070C0"/>
                </a:solidFill>
                <a:latin typeface="Arial" pitchFamily="34" charset="0"/>
                <a:cs typeface="Arial" pitchFamily="34" charset="0"/>
              </a:rPr>
              <a:t> k </a:t>
            </a:r>
            <a:r>
              <a:rPr lang="hr-HR" dirty="0" smtClean="0">
                <a:solidFill>
                  <a:schemeClr val="tx1"/>
                </a:solidFill>
                <a:latin typeface="Arial" pitchFamily="34" charset="0"/>
                <a:cs typeface="Arial" pitchFamily="34" charset="0"/>
              </a:rPr>
              <a:t>prijateljici u London.</a:t>
            </a:r>
          </a:p>
          <a:p>
            <a:pPr marL="0" indent="0">
              <a:buNone/>
            </a:pPr>
            <a:endParaRPr lang="hr-HR" sz="1000" dirty="0" smtClean="0">
              <a:solidFill>
                <a:schemeClr val="tx1"/>
              </a:solidFill>
              <a:latin typeface="Arial" pitchFamily="34" charset="0"/>
              <a:cs typeface="Arial" pitchFamily="34" charset="0"/>
            </a:endParaRPr>
          </a:p>
          <a:p>
            <a:pPr marL="0" indent="0">
              <a:buNone/>
            </a:pPr>
            <a:r>
              <a:rPr lang="hr-HR" dirty="0" smtClean="0">
                <a:solidFill>
                  <a:schemeClr val="tx1"/>
                </a:solidFill>
                <a:latin typeface="Arial" pitchFamily="34" charset="0"/>
                <a:cs typeface="Arial" pitchFamily="34" charset="0"/>
              </a:rPr>
              <a:t>Volim biti </a:t>
            </a:r>
            <a:r>
              <a:rPr lang="hr-HR" dirty="0" smtClean="0">
                <a:solidFill>
                  <a:srgbClr val="0070C0"/>
                </a:solidFill>
                <a:latin typeface="Arial" pitchFamily="34" charset="0"/>
                <a:cs typeface="Arial" pitchFamily="34" charset="0"/>
              </a:rPr>
              <a:t>kod</a:t>
            </a:r>
            <a:r>
              <a:rPr lang="hr-HR" dirty="0" smtClean="0">
                <a:solidFill>
                  <a:schemeClr val="tx1"/>
                </a:solidFill>
                <a:latin typeface="Arial" pitchFamily="34" charset="0"/>
                <a:cs typeface="Arial" pitchFamily="34" charset="0"/>
              </a:rPr>
              <a:t> rodbine za Božić. </a:t>
            </a:r>
          </a:p>
          <a:p>
            <a:pPr marL="0" indent="0">
              <a:buNone/>
            </a:pPr>
            <a:r>
              <a:rPr lang="hr-HR" dirty="0" smtClean="0">
                <a:solidFill>
                  <a:srgbClr val="0070C0"/>
                </a:solidFill>
                <a:latin typeface="Arial" pitchFamily="34" charset="0"/>
                <a:cs typeface="Arial" pitchFamily="34" charset="0"/>
              </a:rPr>
              <a:t>TOČNO</a:t>
            </a:r>
          </a:p>
          <a:p>
            <a:pPr marL="0" indent="0">
              <a:buNone/>
            </a:pPr>
            <a:endParaRPr lang="hr-HR" sz="1000" dirty="0">
              <a:solidFill>
                <a:schemeClr val="tx1"/>
              </a:solidFill>
              <a:latin typeface="Arial" pitchFamily="34" charset="0"/>
              <a:cs typeface="Arial" pitchFamily="34" charset="0"/>
            </a:endParaRPr>
          </a:p>
          <a:p>
            <a:pPr marL="0" indent="0">
              <a:buNone/>
            </a:pPr>
            <a:r>
              <a:rPr lang="hr-HR" dirty="0" smtClean="0">
                <a:solidFill>
                  <a:schemeClr val="tx1"/>
                </a:solidFill>
                <a:latin typeface="Arial" pitchFamily="34" charset="0"/>
                <a:cs typeface="Arial" pitchFamily="34" charset="0"/>
              </a:rPr>
              <a:t>Ne volim ići </a:t>
            </a:r>
            <a:r>
              <a:rPr lang="hr-HR" dirty="0" smtClean="0">
                <a:solidFill>
                  <a:srgbClr val="0070C0"/>
                </a:solidFill>
                <a:latin typeface="Arial" pitchFamily="34" charset="0"/>
                <a:cs typeface="Arial" pitchFamily="34" charset="0"/>
              </a:rPr>
              <a:t>kod</a:t>
            </a:r>
            <a:r>
              <a:rPr lang="hr-HR" dirty="0" smtClean="0">
                <a:solidFill>
                  <a:schemeClr val="tx1"/>
                </a:solidFill>
                <a:latin typeface="Arial" pitchFamily="34" charset="0"/>
                <a:cs typeface="Arial" pitchFamily="34" charset="0"/>
              </a:rPr>
              <a:t> zubara.</a:t>
            </a:r>
          </a:p>
          <a:p>
            <a:pPr marL="0" indent="0">
              <a:buNone/>
            </a:pPr>
            <a:r>
              <a:rPr lang="hr-HR" dirty="0" smtClean="0">
                <a:solidFill>
                  <a:schemeClr val="tx1"/>
                </a:solidFill>
                <a:latin typeface="Arial" pitchFamily="34" charset="0"/>
                <a:cs typeface="Arial" pitchFamily="34" charset="0"/>
              </a:rPr>
              <a:t>Ne volim ići </a:t>
            </a:r>
            <a:r>
              <a:rPr lang="hr-HR" dirty="0" smtClean="0">
                <a:solidFill>
                  <a:srgbClr val="0070C0"/>
                </a:solidFill>
                <a:latin typeface="Arial" pitchFamily="34" charset="0"/>
                <a:cs typeface="Arial" pitchFamily="34" charset="0"/>
              </a:rPr>
              <a:t>k</a:t>
            </a:r>
            <a:r>
              <a:rPr lang="hr-HR" dirty="0" smtClean="0">
                <a:solidFill>
                  <a:schemeClr val="tx1"/>
                </a:solidFill>
                <a:latin typeface="Arial" pitchFamily="34" charset="0"/>
                <a:cs typeface="Arial" pitchFamily="34" charset="0"/>
              </a:rPr>
              <a:t> zubaru.</a:t>
            </a:r>
          </a:p>
        </p:txBody>
      </p:sp>
    </p:spTree>
    <p:extLst>
      <p:ext uri="{BB962C8B-B14F-4D97-AF65-F5344CB8AC3E}">
        <p14:creationId xmlns:p14="http://schemas.microsoft.com/office/powerpoint/2010/main" val="1061673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395536" y="396000"/>
            <a:ext cx="8640960" cy="5857916"/>
          </a:xfrm>
        </p:spPr>
        <p:txBody>
          <a:bodyPr>
            <a:normAutofit/>
          </a:bodyPr>
          <a:lstStyle/>
          <a:p>
            <a:pPr marL="0" indent="0">
              <a:buNone/>
            </a:pPr>
            <a:r>
              <a:rPr lang="pl-PL" b="1" dirty="0">
                <a:solidFill>
                  <a:schemeClr val="tx1"/>
                </a:solidFill>
                <a:latin typeface="Arial" pitchFamily="34" charset="0"/>
                <a:cs typeface="Arial" pitchFamily="34" charset="0"/>
              </a:rPr>
              <a:t>Koje su rečenice točno </a:t>
            </a:r>
            <a:r>
              <a:rPr lang="pl-PL" b="1" dirty="0" smtClean="0">
                <a:solidFill>
                  <a:schemeClr val="tx1"/>
                </a:solidFill>
                <a:latin typeface="Arial" pitchFamily="34" charset="0"/>
                <a:cs typeface="Arial" pitchFamily="34" charset="0"/>
              </a:rPr>
              <a:t>napisane? </a:t>
            </a:r>
            <a:r>
              <a:rPr lang="hr-HR" b="1" dirty="0" smtClean="0">
                <a:solidFill>
                  <a:schemeClr val="tx1"/>
                </a:solidFill>
                <a:latin typeface="Arial" pitchFamily="34" charset="0"/>
                <a:cs typeface="Arial" pitchFamily="34" charset="0"/>
              </a:rPr>
              <a:t>Ispravi pogreške u rečenicama.</a:t>
            </a:r>
          </a:p>
          <a:p>
            <a:pPr marL="0" indent="0">
              <a:buNone/>
            </a:pPr>
            <a:endParaRPr lang="hr-HR" sz="800" dirty="0" smtClean="0">
              <a:solidFill>
                <a:schemeClr val="tx1"/>
              </a:solidFill>
              <a:latin typeface="Arial" pitchFamily="34" charset="0"/>
              <a:cs typeface="Arial" pitchFamily="34" charset="0"/>
            </a:endParaRPr>
          </a:p>
          <a:p>
            <a:pPr marL="0" indent="0">
              <a:buNone/>
            </a:pPr>
            <a:r>
              <a:rPr lang="hr-HR" dirty="0" smtClean="0">
                <a:solidFill>
                  <a:schemeClr val="tx1"/>
                </a:solidFill>
                <a:latin typeface="Arial" pitchFamily="34" charset="0"/>
                <a:cs typeface="Arial" pitchFamily="34" charset="0"/>
              </a:rPr>
              <a:t>Ova je igračka od drveta.</a:t>
            </a:r>
          </a:p>
          <a:p>
            <a:pPr marL="0" indent="0">
              <a:buNone/>
            </a:pPr>
            <a:r>
              <a:rPr lang="hr-HR" dirty="0" smtClean="0">
                <a:solidFill>
                  <a:schemeClr val="tx1"/>
                </a:solidFill>
                <a:latin typeface="Arial" pitchFamily="34" charset="0"/>
                <a:cs typeface="Arial" pitchFamily="34" charset="0"/>
              </a:rPr>
              <a:t>Ova je igračka drvena.</a:t>
            </a:r>
          </a:p>
          <a:p>
            <a:pPr marL="0" indent="0">
              <a:buNone/>
            </a:pPr>
            <a:endParaRPr lang="hr-HR" sz="800" dirty="0" smtClean="0">
              <a:solidFill>
                <a:schemeClr val="tx1"/>
              </a:solidFill>
              <a:latin typeface="Arial" pitchFamily="34" charset="0"/>
              <a:cs typeface="Arial" pitchFamily="34" charset="0"/>
            </a:endParaRPr>
          </a:p>
          <a:p>
            <a:pPr marL="0" indent="0">
              <a:buNone/>
            </a:pPr>
            <a:r>
              <a:rPr lang="hr-HR" dirty="0" smtClean="0">
                <a:solidFill>
                  <a:schemeClr val="tx1"/>
                </a:solidFill>
                <a:latin typeface="Arial" pitchFamily="34" charset="0"/>
                <a:cs typeface="Arial" pitchFamily="34" charset="0"/>
              </a:rPr>
              <a:t>To je tata od Ivana. </a:t>
            </a:r>
          </a:p>
          <a:p>
            <a:pPr marL="0" indent="0">
              <a:buNone/>
            </a:pPr>
            <a:r>
              <a:rPr lang="hr-HR" dirty="0" smtClean="0">
                <a:solidFill>
                  <a:schemeClr val="tx1"/>
                </a:solidFill>
                <a:latin typeface="Arial" pitchFamily="34" charset="0"/>
                <a:cs typeface="Arial" pitchFamily="34" charset="0"/>
              </a:rPr>
              <a:t>To je Ivanov tata.</a:t>
            </a:r>
          </a:p>
          <a:p>
            <a:pPr marL="0" indent="0">
              <a:buNone/>
            </a:pPr>
            <a:endParaRPr lang="hr-HR" sz="800" dirty="0" smtClean="0">
              <a:solidFill>
                <a:schemeClr val="tx1"/>
              </a:solidFill>
              <a:latin typeface="Arial" pitchFamily="34" charset="0"/>
              <a:cs typeface="Arial" pitchFamily="34" charset="0"/>
            </a:endParaRPr>
          </a:p>
          <a:p>
            <a:pPr marL="0" indent="0">
              <a:buNone/>
            </a:pPr>
            <a:r>
              <a:rPr lang="hr-HR" dirty="0" smtClean="0">
                <a:solidFill>
                  <a:schemeClr val="tx1"/>
                </a:solidFill>
                <a:latin typeface="Arial" pitchFamily="34" charset="0"/>
                <a:cs typeface="Arial" pitchFamily="34" charset="0"/>
              </a:rPr>
              <a:t>Volim tortu od čokolade.</a:t>
            </a:r>
          </a:p>
          <a:p>
            <a:pPr marL="0" indent="0">
              <a:buNone/>
            </a:pPr>
            <a:r>
              <a:rPr lang="hr-HR" dirty="0" smtClean="0">
                <a:solidFill>
                  <a:schemeClr val="tx1"/>
                </a:solidFill>
                <a:latin typeface="Arial" pitchFamily="34" charset="0"/>
                <a:cs typeface="Arial" pitchFamily="34" charset="0"/>
              </a:rPr>
              <a:t>Volim čokoladnu tortu.</a:t>
            </a:r>
          </a:p>
          <a:p>
            <a:pPr marL="0" indent="0">
              <a:buNone/>
            </a:pPr>
            <a:endParaRPr lang="hr-HR" sz="800" dirty="0" smtClean="0">
              <a:solidFill>
                <a:schemeClr val="tx1"/>
              </a:solidFill>
              <a:latin typeface="Arial" pitchFamily="34" charset="0"/>
              <a:cs typeface="Arial" pitchFamily="34" charset="0"/>
            </a:endParaRPr>
          </a:p>
          <a:p>
            <a:pPr marL="0" indent="0">
              <a:buNone/>
            </a:pPr>
            <a:r>
              <a:rPr lang="hr-HR" dirty="0" smtClean="0">
                <a:solidFill>
                  <a:schemeClr val="tx1"/>
                </a:solidFill>
                <a:latin typeface="Arial" pitchFamily="34" charset="0"/>
                <a:cs typeface="Arial" pitchFamily="34" charset="0"/>
              </a:rPr>
              <a:t>Sakrio se je u kućicu od psa.</a:t>
            </a:r>
          </a:p>
          <a:p>
            <a:pPr marL="0" indent="0">
              <a:buNone/>
            </a:pPr>
            <a:r>
              <a:rPr lang="hr-HR" dirty="0" smtClean="0">
                <a:solidFill>
                  <a:schemeClr val="tx1"/>
                </a:solidFill>
                <a:latin typeface="Arial" pitchFamily="34" charset="0"/>
                <a:cs typeface="Arial" pitchFamily="34" charset="0"/>
              </a:rPr>
              <a:t>Sakrio se je u pseću kućicu.</a:t>
            </a:r>
          </a:p>
          <a:p>
            <a:pPr marL="0" indent="0">
              <a:buNone/>
            </a:pPr>
            <a:endParaRPr lang="hr-HR" sz="800" dirty="0" smtClean="0">
              <a:solidFill>
                <a:schemeClr val="tx1"/>
              </a:solidFill>
              <a:latin typeface="Arial" pitchFamily="34" charset="0"/>
              <a:cs typeface="Arial" pitchFamily="34" charset="0"/>
            </a:endParaRPr>
          </a:p>
          <a:p>
            <a:pPr marL="0" indent="0">
              <a:buNone/>
            </a:pPr>
            <a:r>
              <a:rPr lang="hr-HR" dirty="0" smtClean="0">
                <a:solidFill>
                  <a:schemeClr val="tx1"/>
                </a:solidFill>
                <a:latin typeface="Arial" pitchFamily="34" charset="0"/>
                <a:cs typeface="Arial" pitchFamily="34" charset="0"/>
              </a:rPr>
              <a:t>Vaza je od stakla.</a:t>
            </a:r>
          </a:p>
          <a:p>
            <a:pPr marL="0" indent="0">
              <a:buNone/>
            </a:pPr>
            <a:r>
              <a:rPr lang="hr-HR" dirty="0" smtClean="0">
                <a:solidFill>
                  <a:schemeClr val="tx1"/>
                </a:solidFill>
                <a:latin typeface="Arial" pitchFamily="34" charset="0"/>
                <a:cs typeface="Arial" pitchFamily="34" charset="0"/>
              </a:rPr>
              <a:t>Vaza je staklena.</a:t>
            </a:r>
          </a:p>
        </p:txBody>
      </p:sp>
      <p:sp>
        <p:nvSpPr>
          <p:cNvPr id="5" name="Pravokutnik 4"/>
          <p:cNvSpPr/>
          <p:nvPr/>
        </p:nvSpPr>
        <p:spPr>
          <a:xfrm>
            <a:off x="6021076" y="1052736"/>
            <a:ext cx="1177117"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TOČNO</a:t>
            </a:r>
            <a:r>
              <a:rPr lang="hr-HR" sz="2000" dirty="0" smtClean="0">
                <a:solidFill>
                  <a:srgbClr val="00CC00"/>
                </a:solidFill>
                <a:latin typeface="Arial" pitchFamily="34" charset="0"/>
                <a:cs typeface="Arial" pitchFamily="34" charset="0"/>
              </a:rPr>
              <a:t> </a:t>
            </a:r>
            <a:endParaRPr lang="hr-HR" sz="2000" dirty="0">
              <a:solidFill>
                <a:srgbClr val="00CC00"/>
              </a:solidFill>
              <a:latin typeface="Arial" pitchFamily="34" charset="0"/>
              <a:cs typeface="Arial" pitchFamily="34" charset="0"/>
            </a:endParaRPr>
          </a:p>
        </p:txBody>
      </p:sp>
      <p:sp>
        <p:nvSpPr>
          <p:cNvPr id="6" name="Pravokutnik 5"/>
          <p:cNvSpPr/>
          <p:nvPr/>
        </p:nvSpPr>
        <p:spPr>
          <a:xfrm>
            <a:off x="5877608" y="2060848"/>
            <a:ext cx="1464055" cy="400110"/>
          </a:xfrm>
          <a:prstGeom prst="rect">
            <a:avLst/>
          </a:prstGeom>
        </p:spPr>
        <p:txBody>
          <a:bodyPr wrap="none">
            <a:spAutoFit/>
          </a:bodyPr>
          <a:lstStyle/>
          <a:p>
            <a:r>
              <a:rPr lang="hr-HR" sz="2000" dirty="0" smtClean="0">
                <a:solidFill>
                  <a:srgbClr val="FF9900"/>
                </a:solidFill>
                <a:latin typeface="Arial" pitchFamily="34" charset="0"/>
                <a:cs typeface="Arial" pitchFamily="34" charset="0"/>
              </a:rPr>
              <a:t>NETOČNO</a:t>
            </a:r>
            <a:endParaRPr lang="hr-HR" sz="2000" dirty="0">
              <a:solidFill>
                <a:srgbClr val="FF9900"/>
              </a:solidFill>
              <a:latin typeface="Arial" pitchFamily="34" charset="0"/>
              <a:cs typeface="Arial" pitchFamily="34" charset="0"/>
            </a:endParaRPr>
          </a:p>
        </p:txBody>
      </p:sp>
      <p:sp>
        <p:nvSpPr>
          <p:cNvPr id="7" name="Pravokutnik 6"/>
          <p:cNvSpPr/>
          <p:nvPr/>
        </p:nvSpPr>
        <p:spPr>
          <a:xfrm>
            <a:off x="6073354" y="3100898"/>
            <a:ext cx="1106585"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TOČNO</a:t>
            </a:r>
            <a:endParaRPr lang="hr-HR" sz="2000" dirty="0">
              <a:solidFill>
                <a:srgbClr val="0070C0"/>
              </a:solidFill>
              <a:latin typeface="Arial" pitchFamily="34" charset="0"/>
              <a:cs typeface="Arial" pitchFamily="34" charset="0"/>
            </a:endParaRPr>
          </a:p>
        </p:txBody>
      </p:sp>
      <p:sp>
        <p:nvSpPr>
          <p:cNvPr id="9" name="Pravokutnik 8"/>
          <p:cNvSpPr/>
          <p:nvPr/>
        </p:nvSpPr>
        <p:spPr>
          <a:xfrm>
            <a:off x="5916257" y="4149080"/>
            <a:ext cx="1464055" cy="400110"/>
          </a:xfrm>
          <a:prstGeom prst="rect">
            <a:avLst/>
          </a:prstGeom>
        </p:spPr>
        <p:txBody>
          <a:bodyPr wrap="none">
            <a:spAutoFit/>
          </a:bodyPr>
          <a:lstStyle/>
          <a:p>
            <a:r>
              <a:rPr lang="hr-HR" sz="2000" dirty="0" smtClean="0">
                <a:solidFill>
                  <a:srgbClr val="FF9900"/>
                </a:solidFill>
                <a:latin typeface="Arial" pitchFamily="34" charset="0"/>
                <a:cs typeface="Arial" pitchFamily="34" charset="0"/>
              </a:rPr>
              <a:t>NETOČNO</a:t>
            </a:r>
            <a:endParaRPr lang="hr-HR" sz="2000" dirty="0">
              <a:solidFill>
                <a:srgbClr val="FF9900"/>
              </a:solidFill>
              <a:latin typeface="Arial" pitchFamily="34" charset="0"/>
              <a:cs typeface="Arial" pitchFamily="34" charset="0"/>
            </a:endParaRPr>
          </a:p>
        </p:txBody>
      </p:sp>
      <p:sp>
        <p:nvSpPr>
          <p:cNvPr id="10" name="Pravokutnik 9"/>
          <p:cNvSpPr/>
          <p:nvPr/>
        </p:nvSpPr>
        <p:spPr>
          <a:xfrm>
            <a:off x="6084168" y="5157192"/>
            <a:ext cx="1106585"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TOČNO</a:t>
            </a:r>
            <a:endParaRPr lang="hr-HR" sz="2000" dirty="0">
              <a:solidFill>
                <a:srgbClr val="0070C0"/>
              </a:solidFill>
              <a:latin typeface="Arial" pitchFamily="34" charset="0"/>
              <a:cs typeface="Arial" pitchFamily="34" charset="0"/>
            </a:endParaRPr>
          </a:p>
        </p:txBody>
      </p:sp>
    </p:spTree>
    <p:extLst>
      <p:ext uri="{BB962C8B-B14F-4D97-AF65-F5344CB8AC3E}">
        <p14:creationId xmlns:p14="http://schemas.microsoft.com/office/powerpoint/2010/main" val="1061673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9" grpId="0"/>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6512" y="-27384"/>
            <a:ext cx="9144000" cy="7386492"/>
          </a:xfrm>
          <a:prstGeom prst="rect">
            <a:avLst/>
          </a:prstGeom>
          <a:noFill/>
          <a:ln w="9525">
            <a:noFill/>
            <a:miter lim="800000"/>
            <a:headEnd/>
            <a:tailEnd/>
          </a:ln>
          <a:effectLst/>
        </p:spPr>
        <p:txBody>
          <a:bodyPr vert="horz" wrap="square" lIns="457056" tIns="342792" rIns="358662" bIns="114264"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Preoblikuj sljedeće rečenice u upitne.</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r-HR" sz="2000" b="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hr-HR" sz="2000" b="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hr-HR" sz="2000" b="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Petar je bolestan.                                      ____________________________________________________</a:t>
            </a:r>
          </a:p>
          <a:p>
            <a:pPr marL="0" marR="0" lvl="0" indent="0" algn="l" defTabSz="914400" rtl="0" eaLnBrk="0" fontAlgn="base" latinLnBrk="0" hangingPunct="0">
              <a:lnSpc>
                <a:spcPct val="150000"/>
              </a:lnSpc>
              <a:spcBef>
                <a:spcPct val="0"/>
              </a:spcBef>
              <a:spcAft>
                <a:spcPct val="0"/>
              </a:spcAft>
              <a:buClrTx/>
              <a:buSzTx/>
              <a:buFontTx/>
              <a:buNone/>
              <a:tabLst/>
            </a:pPr>
            <a:r>
              <a:rPr lang="hr-HR" sz="2000" dirty="0" smtClean="0">
                <a:latin typeface="Arial" pitchFamily="34" charset="0"/>
                <a:ea typeface="Times New Roman" pitchFamily="18" charset="0"/>
                <a:cs typeface="Arial" pitchFamily="34" charset="0"/>
              </a:rPr>
              <a:t>Oni se spuštaju niz tobogan.</a:t>
            </a:r>
            <a:r>
              <a:rPr kumimoji="0" lang="hr-HR" sz="2000" b="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____________________________________________________</a:t>
            </a:r>
          </a:p>
          <a:p>
            <a:pPr marL="0" marR="0" lvl="0" indent="0" algn="l" defTabSz="914400" rtl="0" eaLnBrk="0" fontAlgn="base" latinLnBrk="0" hangingPunct="0">
              <a:lnSpc>
                <a:spcPct val="150000"/>
              </a:lnSpc>
              <a:spcBef>
                <a:spcPct val="0"/>
              </a:spcBef>
              <a:spcAft>
                <a:spcPct val="0"/>
              </a:spcAft>
              <a:buClrTx/>
              <a:buSzTx/>
              <a:buFontTx/>
              <a:buNone/>
              <a:tabLst/>
            </a:pPr>
            <a:r>
              <a:rPr kumimoji="0" lang="hr-HR" sz="2000" b="0" u="none" strike="noStrike" cap="none" normalizeH="0" dirty="0" smtClean="0">
                <a:ln>
                  <a:noFill/>
                </a:ln>
                <a:solidFill>
                  <a:schemeClr val="tx1"/>
                </a:solidFill>
                <a:effectLst/>
                <a:latin typeface="Arial" pitchFamily="34" charset="0"/>
                <a:cs typeface="Arial" pitchFamily="34" charset="0"/>
              </a:rPr>
              <a:t>Posjetit ćemo Plitvička jezera.</a:t>
            </a:r>
          </a:p>
          <a:p>
            <a:pPr marL="0" marR="0" lvl="0" indent="0" algn="l" defTabSz="914400" rtl="0" eaLnBrk="0" fontAlgn="base" latinLnBrk="0" hangingPunct="0">
              <a:lnSpc>
                <a:spcPct val="150000"/>
              </a:lnSpc>
              <a:spcBef>
                <a:spcPct val="0"/>
              </a:spcBef>
              <a:spcAft>
                <a:spcPct val="0"/>
              </a:spcAft>
              <a:buClrTx/>
              <a:buSzTx/>
              <a:buFontTx/>
              <a:buNone/>
              <a:tabLst/>
            </a:pPr>
            <a:r>
              <a:rPr lang="hr-HR" sz="2000" baseline="0" dirty="0" smtClean="0">
                <a:latin typeface="Arial" pitchFamily="34" charset="0"/>
                <a:cs typeface="Arial" pitchFamily="34" charset="0"/>
              </a:rPr>
              <a:t>____________________________________________________</a:t>
            </a:r>
          </a:p>
          <a:p>
            <a:pPr marL="0" marR="0" lvl="0" indent="0" algn="l" defTabSz="914400" rtl="0" eaLnBrk="0" fontAlgn="base" latinLnBrk="0" hangingPunct="0">
              <a:lnSpc>
                <a:spcPct val="150000"/>
              </a:lnSpc>
              <a:spcBef>
                <a:spcPct val="0"/>
              </a:spcBef>
              <a:spcAft>
                <a:spcPct val="0"/>
              </a:spcAft>
              <a:buClrTx/>
              <a:buSzTx/>
              <a:buFontTx/>
              <a:buNone/>
              <a:tabLst/>
            </a:pPr>
            <a:r>
              <a:rPr lang="hr-HR" sz="2000" dirty="0" smtClean="0">
                <a:latin typeface="Arial" pitchFamily="34" charset="0"/>
                <a:cs typeface="Arial" pitchFamily="34" charset="0"/>
              </a:rPr>
              <a:t>Marija je kupila novu odjeću.</a:t>
            </a:r>
          </a:p>
          <a:p>
            <a:pPr marL="0" marR="0" lvl="0" indent="0" algn="l" defTabSz="914400" rtl="0" eaLnBrk="0" fontAlgn="base" latinLnBrk="0" hangingPunct="0">
              <a:lnSpc>
                <a:spcPct val="150000"/>
              </a:lnSpc>
              <a:spcBef>
                <a:spcPct val="0"/>
              </a:spcBef>
              <a:spcAft>
                <a:spcPct val="0"/>
              </a:spcAft>
              <a:buClrTx/>
              <a:buSzTx/>
              <a:buFontTx/>
              <a:buNone/>
              <a:tabLst/>
            </a:pPr>
            <a:r>
              <a:rPr lang="hr-HR" sz="2000" baseline="0" dirty="0" smtClean="0">
                <a:latin typeface="Arial" pitchFamily="34" charset="0"/>
                <a:cs typeface="Arial" pitchFamily="34" charset="0"/>
              </a:rPr>
              <a:t>____________________________________________________</a:t>
            </a:r>
          </a:p>
          <a:p>
            <a:pPr marL="0" marR="0" lvl="0" indent="0" algn="l" defTabSz="914400" rtl="0" eaLnBrk="0" fontAlgn="base" latinLnBrk="0" hangingPunct="0">
              <a:lnSpc>
                <a:spcPct val="150000"/>
              </a:lnSpc>
              <a:spcBef>
                <a:spcPct val="0"/>
              </a:spcBef>
              <a:spcAft>
                <a:spcPct val="0"/>
              </a:spcAft>
              <a:buClrTx/>
              <a:buSzTx/>
              <a:buFontTx/>
              <a:buNone/>
              <a:tabLst/>
            </a:pPr>
            <a:r>
              <a:rPr lang="hr-HR" sz="2000" baseline="0" dirty="0" smtClean="0">
                <a:latin typeface="Arial" pitchFamily="34" charset="0"/>
                <a:cs typeface="Arial" pitchFamily="34" charset="0"/>
              </a:rPr>
              <a:t>Bliži</a:t>
            </a:r>
            <a:r>
              <a:rPr lang="hr-HR" sz="2000" dirty="0" smtClean="0">
                <a:latin typeface="Arial" pitchFamily="34" charset="0"/>
                <a:cs typeface="Arial" pitchFamily="34" charset="0"/>
              </a:rPr>
              <a:t> se proljeće</a:t>
            </a:r>
            <a:r>
              <a:rPr lang="hr-HR" sz="2000" baseline="0" dirty="0" smtClean="0">
                <a:latin typeface="Arial" pitchFamily="34" charset="0"/>
                <a:cs typeface="Arial" pitchFamily="34" charset="0"/>
              </a:rPr>
              <a:t>.</a:t>
            </a:r>
          </a:p>
          <a:p>
            <a:pPr marL="0" marR="0" lvl="0" indent="0" algn="l" defTabSz="914400" rtl="0" eaLnBrk="0" fontAlgn="base" latinLnBrk="0" hangingPunct="0">
              <a:lnSpc>
                <a:spcPct val="150000"/>
              </a:lnSpc>
              <a:spcBef>
                <a:spcPct val="0"/>
              </a:spcBef>
              <a:spcAft>
                <a:spcPct val="0"/>
              </a:spcAft>
              <a:buClrTx/>
              <a:buSzTx/>
              <a:buFontTx/>
              <a:buNone/>
              <a:tabLst/>
            </a:pPr>
            <a:r>
              <a:rPr lang="hr-HR" sz="2000" dirty="0" smtClean="0">
                <a:latin typeface="Arial" pitchFamily="34" charset="0"/>
                <a:cs typeface="Arial" pitchFamily="34" charset="0"/>
              </a:rPr>
              <a:t>____________________________________________________</a:t>
            </a:r>
          </a:p>
          <a:p>
            <a:pPr marL="0" marR="0" lvl="0" indent="0" algn="l" defTabSz="914400" rtl="0" eaLnBrk="0" fontAlgn="base" latinLnBrk="0" hangingPunct="0">
              <a:lnSpc>
                <a:spcPct val="150000"/>
              </a:lnSpc>
              <a:spcBef>
                <a:spcPct val="0"/>
              </a:spcBef>
              <a:spcAft>
                <a:spcPct val="0"/>
              </a:spcAft>
              <a:buClrTx/>
              <a:buSzTx/>
              <a:buFontTx/>
              <a:buNone/>
              <a:tabLst/>
            </a:pPr>
            <a:r>
              <a:rPr lang="hr-HR" sz="2000" dirty="0" smtClean="0">
                <a:latin typeface="Arial" pitchFamily="34" charset="0"/>
                <a:cs typeface="Arial" pitchFamily="34" charset="0"/>
              </a:rPr>
              <a:t>Pas je čovjekov najbolji prijatelj.</a:t>
            </a:r>
          </a:p>
          <a:p>
            <a:pPr marL="0" marR="0" lvl="0" indent="0" algn="l" defTabSz="914400" rtl="0" eaLnBrk="0" fontAlgn="base" latinLnBrk="0" hangingPunct="0">
              <a:lnSpc>
                <a:spcPct val="150000"/>
              </a:lnSpc>
              <a:spcBef>
                <a:spcPct val="0"/>
              </a:spcBef>
              <a:spcAft>
                <a:spcPct val="0"/>
              </a:spcAft>
              <a:buClrTx/>
              <a:buSzTx/>
              <a:buFontTx/>
              <a:buNone/>
              <a:tabLst/>
            </a:pPr>
            <a:r>
              <a:rPr lang="hr-HR" sz="2000" dirty="0" smtClean="0">
                <a:latin typeface="Arial" pitchFamily="34" charset="0"/>
                <a:cs typeface="Arial" pitchFamily="34" charset="0"/>
              </a:rPr>
              <a:t>____________________________________________________</a:t>
            </a:r>
          </a:p>
          <a:p>
            <a:pPr marL="0" marR="0" lvl="0" indent="0" algn="l" defTabSz="914400" rtl="0" eaLnBrk="0" fontAlgn="base" latinLnBrk="0" hangingPunct="0">
              <a:lnSpc>
                <a:spcPct val="150000"/>
              </a:lnSpc>
              <a:spcBef>
                <a:spcPct val="0"/>
              </a:spcBef>
              <a:spcAft>
                <a:spcPct val="0"/>
              </a:spcAft>
              <a:buClrTx/>
              <a:buSzTx/>
              <a:buFontTx/>
              <a:buNone/>
              <a:tabLst/>
            </a:pPr>
            <a:endParaRPr lang="hr-HR" sz="2000" baseline="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hr-HR" sz="2000" b="0" u="none" strike="noStrike" cap="none" normalizeH="0" baseline="0" dirty="0" smtClean="0">
                <a:ln>
                  <a:noFill/>
                </a:ln>
                <a:solidFill>
                  <a:schemeClr val="tx1"/>
                </a:solidFill>
                <a:effectLst/>
                <a:latin typeface="Arial" pitchFamily="34" charset="0"/>
                <a:cs typeface="Arial" pitchFamily="34" charset="0"/>
              </a:rPr>
              <a:t> </a:t>
            </a:r>
          </a:p>
        </p:txBody>
      </p:sp>
      <p:sp>
        <p:nvSpPr>
          <p:cNvPr id="5" name="Pravokutnik 4"/>
          <p:cNvSpPr>
            <a:spLocks noChangeArrowheads="1"/>
          </p:cNvSpPr>
          <p:nvPr/>
        </p:nvSpPr>
        <p:spPr bwMode="auto">
          <a:xfrm>
            <a:off x="435000" y="5078442"/>
            <a:ext cx="2297424" cy="400110"/>
          </a:xfrm>
          <a:prstGeom prst="rect">
            <a:avLst/>
          </a:prstGeom>
          <a:noFill/>
          <a:ln w="9525">
            <a:noFill/>
            <a:miter lim="800000"/>
            <a:headEnd/>
            <a:tailEnd/>
          </a:ln>
        </p:spPr>
        <p:txBody>
          <a:bodyPr wrap="none">
            <a:spAutoFit/>
          </a:bodyPr>
          <a:lstStyle/>
          <a:p>
            <a:r>
              <a:rPr lang="hr-HR" sz="2000" dirty="0" smtClean="0">
                <a:solidFill>
                  <a:srgbClr val="0070C0"/>
                </a:solidFill>
                <a:latin typeface="Arial" pitchFamily="34" charset="0"/>
                <a:cs typeface="Arial" pitchFamily="34" charset="0"/>
              </a:rPr>
              <a:t>Bliži li se proljeće?</a:t>
            </a:r>
            <a:endParaRPr lang="hr-HR" sz="2000" dirty="0">
              <a:solidFill>
                <a:srgbClr val="0070C0"/>
              </a:solidFill>
              <a:latin typeface="Arial" pitchFamily="34" charset="0"/>
              <a:cs typeface="Arial" pitchFamily="34" charset="0"/>
            </a:endParaRPr>
          </a:p>
        </p:txBody>
      </p:sp>
      <p:sp>
        <p:nvSpPr>
          <p:cNvPr id="6" name="Pravokutnik 5"/>
          <p:cNvSpPr>
            <a:spLocks noChangeArrowheads="1"/>
          </p:cNvSpPr>
          <p:nvPr/>
        </p:nvSpPr>
        <p:spPr bwMode="auto">
          <a:xfrm>
            <a:off x="417736" y="4175665"/>
            <a:ext cx="3749744" cy="400110"/>
          </a:xfrm>
          <a:prstGeom prst="rect">
            <a:avLst/>
          </a:prstGeom>
          <a:noFill/>
          <a:ln w="9525">
            <a:noFill/>
            <a:miter lim="800000"/>
            <a:headEnd/>
            <a:tailEnd/>
          </a:ln>
        </p:spPr>
        <p:txBody>
          <a:bodyPr wrap="none">
            <a:spAutoFit/>
          </a:bodyPr>
          <a:lstStyle/>
          <a:p>
            <a:r>
              <a:rPr lang="hr-HR" sz="2000" dirty="0" smtClean="0">
                <a:solidFill>
                  <a:srgbClr val="0070C0"/>
                </a:solidFill>
                <a:latin typeface="Arial" pitchFamily="34" charset="0"/>
                <a:cs typeface="Arial" pitchFamily="34" charset="0"/>
              </a:rPr>
              <a:t>Je li Marija kupila novu odjeću?</a:t>
            </a:r>
            <a:endParaRPr lang="hr-HR" sz="2000" dirty="0">
              <a:solidFill>
                <a:srgbClr val="0070C0"/>
              </a:solidFill>
              <a:latin typeface="Arial" pitchFamily="34" charset="0"/>
              <a:cs typeface="Arial" pitchFamily="34" charset="0"/>
            </a:endParaRPr>
          </a:p>
        </p:txBody>
      </p:sp>
      <p:sp>
        <p:nvSpPr>
          <p:cNvPr id="8" name="Pravokutnik 7"/>
          <p:cNvSpPr>
            <a:spLocks noChangeArrowheads="1"/>
          </p:cNvSpPr>
          <p:nvPr/>
        </p:nvSpPr>
        <p:spPr bwMode="auto">
          <a:xfrm>
            <a:off x="395536" y="3284984"/>
            <a:ext cx="4192173" cy="400110"/>
          </a:xfrm>
          <a:prstGeom prst="rect">
            <a:avLst/>
          </a:prstGeom>
          <a:noFill/>
          <a:ln w="9525">
            <a:noFill/>
            <a:miter lim="800000"/>
            <a:headEnd/>
            <a:tailEnd/>
          </a:ln>
        </p:spPr>
        <p:txBody>
          <a:bodyPr wrap="none">
            <a:spAutoFit/>
          </a:bodyPr>
          <a:lstStyle/>
          <a:p>
            <a:r>
              <a:rPr lang="hr-HR" sz="2000" dirty="0" smtClean="0">
                <a:solidFill>
                  <a:srgbClr val="0070C0"/>
                </a:solidFill>
                <a:latin typeface="Arial" pitchFamily="34" charset="0"/>
                <a:cs typeface="Arial" pitchFamily="34" charset="0"/>
              </a:rPr>
              <a:t>Hoćemo li posjetiti Plitvička jezera?</a:t>
            </a:r>
            <a:endParaRPr lang="hr-HR" sz="2000" dirty="0">
              <a:solidFill>
                <a:srgbClr val="0070C0"/>
              </a:solidFill>
              <a:latin typeface="Arial" pitchFamily="34" charset="0"/>
              <a:cs typeface="Arial" pitchFamily="34" charset="0"/>
            </a:endParaRPr>
          </a:p>
        </p:txBody>
      </p:sp>
      <p:sp>
        <p:nvSpPr>
          <p:cNvPr id="9" name="Pravokutnik 8"/>
          <p:cNvSpPr>
            <a:spLocks noChangeArrowheads="1"/>
          </p:cNvSpPr>
          <p:nvPr/>
        </p:nvSpPr>
        <p:spPr bwMode="auto">
          <a:xfrm>
            <a:off x="395536" y="2384476"/>
            <a:ext cx="3663182" cy="400110"/>
          </a:xfrm>
          <a:prstGeom prst="rect">
            <a:avLst/>
          </a:prstGeom>
          <a:noFill/>
          <a:ln w="9525">
            <a:noFill/>
            <a:miter lim="800000"/>
            <a:headEnd/>
            <a:tailEnd/>
          </a:ln>
        </p:spPr>
        <p:txBody>
          <a:bodyPr wrap="none">
            <a:spAutoFit/>
          </a:bodyPr>
          <a:lstStyle/>
          <a:p>
            <a:r>
              <a:rPr lang="hr-HR" sz="2000" dirty="0" smtClean="0">
                <a:solidFill>
                  <a:srgbClr val="0070C0"/>
                </a:solidFill>
                <a:latin typeface="Arial" pitchFamily="34" charset="0"/>
                <a:cs typeface="Arial" pitchFamily="34" charset="0"/>
              </a:rPr>
              <a:t>Spuštaju li se oni niz tobogan?</a:t>
            </a:r>
            <a:endParaRPr lang="hr-HR" sz="2000" dirty="0">
              <a:solidFill>
                <a:srgbClr val="0070C0"/>
              </a:solidFill>
              <a:latin typeface="Arial" pitchFamily="34" charset="0"/>
              <a:cs typeface="Arial" pitchFamily="34" charset="0"/>
            </a:endParaRPr>
          </a:p>
        </p:txBody>
      </p:sp>
      <p:sp>
        <p:nvSpPr>
          <p:cNvPr id="10" name="Pravokutnik 9"/>
          <p:cNvSpPr>
            <a:spLocks noChangeArrowheads="1"/>
          </p:cNvSpPr>
          <p:nvPr/>
        </p:nvSpPr>
        <p:spPr bwMode="auto">
          <a:xfrm>
            <a:off x="395536" y="1455782"/>
            <a:ext cx="2507418" cy="400110"/>
          </a:xfrm>
          <a:prstGeom prst="rect">
            <a:avLst/>
          </a:prstGeom>
          <a:noFill/>
          <a:ln w="9525">
            <a:noFill/>
            <a:miter lim="800000"/>
            <a:headEnd/>
            <a:tailEnd/>
          </a:ln>
        </p:spPr>
        <p:txBody>
          <a:bodyPr wrap="none">
            <a:spAutoFit/>
          </a:bodyPr>
          <a:lstStyle/>
          <a:p>
            <a:r>
              <a:rPr lang="hr-HR" sz="2000" dirty="0" smtClean="0">
                <a:solidFill>
                  <a:srgbClr val="0070C0"/>
                </a:solidFill>
                <a:latin typeface="Arial" pitchFamily="34" charset="0"/>
                <a:cs typeface="Arial" pitchFamily="34" charset="0"/>
              </a:rPr>
              <a:t>Je li Petar bolestan?</a:t>
            </a:r>
            <a:endParaRPr lang="hr-HR" sz="2000" dirty="0">
              <a:solidFill>
                <a:srgbClr val="0070C0"/>
              </a:solidFill>
              <a:latin typeface="Arial" pitchFamily="34" charset="0"/>
              <a:cs typeface="Arial" pitchFamily="34" charset="0"/>
            </a:endParaRPr>
          </a:p>
        </p:txBody>
      </p:sp>
      <p:sp>
        <p:nvSpPr>
          <p:cNvPr id="11" name="Pravokutnik 10"/>
          <p:cNvSpPr>
            <a:spLocks noChangeArrowheads="1"/>
          </p:cNvSpPr>
          <p:nvPr/>
        </p:nvSpPr>
        <p:spPr bwMode="auto">
          <a:xfrm>
            <a:off x="395536" y="5981218"/>
            <a:ext cx="5256584" cy="400110"/>
          </a:xfrm>
          <a:prstGeom prst="rect">
            <a:avLst/>
          </a:prstGeom>
          <a:noFill/>
          <a:ln w="9525">
            <a:noFill/>
            <a:miter lim="800000"/>
            <a:headEnd/>
            <a:tailEnd/>
          </a:ln>
        </p:spPr>
        <p:txBody>
          <a:bodyPr wrap="square">
            <a:spAutoFit/>
          </a:bodyPr>
          <a:lstStyle/>
          <a:p>
            <a:r>
              <a:rPr lang="hr-HR" sz="2000" dirty="0" smtClean="0">
                <a:solidFill>
                  <a:srgbClr val="0070C0"/>
                </a:solidFill>
                <a:latin typeface="Arial" pitchFamily="34" charset="0"/>
                <a:cs typeface="Arial" pitchFamily="34" charset="0"/>
              </a:rPr>
              <a:t>Je li pas čovjekov najbolji prijatelj?</a:t>
            </a:r>
            <a:endParaRPr lang="hr-HR" sz="2000" dirty="0">
              <a:solidFill>
                <a:srgbClr val="0070C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9" grpId="0"/>
      <p:bldP spid="10" grpId="0"/>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339723" y="333753"/>
            <a:ext cx="7715304"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Preoblikuj sljedeće rečenice u niječne. </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hr-HR" sz="2000" b="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hr-HR" sz="2000" b="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Znam što se dogodilo.                   _____________________________________________________</a:t>
            </a:r>
          </a:p>
          <a:p>
            <a:pPr marL="0" marR="0" lvl="0" indent="0" algn="l" defTabSz="914400" rtl="0" eaLnBrk="0" fontAlgn="base" latinLnBrk="0" hangingPunct="0">
              <a:lnSpc>
                <a:spcPct val="150000"/>
              </a:lnSpc>
              <a:spcBef>
                <a:spcPct val="0"/>
              </a:spcBef>
              <a:spcAft>
                <a:spcPct val="0"/>
              </a:spcAft>
              <a:buClrTx/>
              <a:buSzTx/>
              <a:buFontTx/>
              <a:buNone/>
              <a:tabLst/>
            </a:pPr>
            <a:r>
              <a:rPr kumimoji="0" lang="hr-HR" sz="2000" b="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Petar je moj najbolji prijatelj.       </a:t>
            </a:r>
          </a:p>
          <a:p>
            <a:pPr marL="0" marR="0" lvl="0" indent="0" algn="l" defTabSz="914400" rtl="0" eaLnBrk="0" fontAlgn="base" latinLnBrk="0" hangingPunct="0">
              <a:lnSpc>
                <a:spcPct val="150000"/>
              </a:lnSpc>
              <a:spcBef>
                <a:spcPct val="0"/>
              </a:spcBef>
              <a:spcAft>
                <a:spcPct val="0"/>
              </a:spcAft>
              <a:buClrTx/>
              <a:buSzTx/>
              <a:buFontTx/>
              <a:buNone/>
              <a:tabLst/>
            </a:pPr>
            <a:r>
              <a:rPr kumimoji="0" lang="hr-HR" sz="2000" b="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_____________________________________________________</a:t>
            </a:r>
          </a:p>
          <a:p>
            <a:pPr marL="0" marR="0" lvl="0" indent="0" algn="l" defTabSz="914400" rtl="0" eaLnBrk="0" fontAlgn="base" latinLnBrk="0" hangingPunct="0">
              <a:lnSpc>
                <a:spcPct val="150000"/>
              </a:lnSpc>
              <a:spcBef>
                <a:spcPct val="0"/>
              </a:spcBef>
              <a:spcAft>
                <a:spcPct val="0"/>
              </a:spcAft>
              <a:buClrTx/>
              <a:buSzTx/>
              <a:buFontTx/>
              <a:buNone/>
              <a:tabLst/>
            </a:pPr>
            <a:r>
              <a:rPr kumimoji="0" lang="hr-HR" sz="2000" b="0" u="none" strike="noStrike" cap="none" normalizeH="0" baseline="0" dirty="0" smtClean="0">
                <a:ln>
                  <a:noFill/>
                </a:ln>
                <a:solidFill>
                  <a:schemeClr val="tx1"/>
                </a:solidFill>
                <a:effectLst/>
                <a:latin typeface="Arial" pitchFamily="34" charset="0"/>
                <a:cs typeface="Arial" pitchFamily="34" charset="0"/>
              </a:rPr>
              <a:t>Imam mnogo kućnih ljubimaca.</a:t>
            </a:r>
          </a:p>
          <a:p>
            <a:pPr marL="0" marR="0" lvl="0" indent="0" algn="l" defTabSz="914400" rtl="0" eaLnBrk="0" fontAlgn="base" latinLnBrk="0" hangingPunct="0">
              <a:lnSpc>
                <a:spcPct val="150000"/>
              </a:lnSpc>
              <a:spcBef>
                <a:spcPct val="0"/>
              </a:spcBef>
              <a:spcAft>
                <a:spcPct val="0"/>
              </a:spcAft>
              <a:buClrTx/>
              <a:buSzTx/>
              <a:buFontTx/>
              <a:buNone/>
              <a:tabLst/>
            </a:pPr>
            <a:r>
              <a:rPr lang="hr-HR" sz="2000" dirty="0" smtClean="0">
                <a:latin typeface="Arial" pitchFamily="34" charset="0"/>
                <a:cs typeface="Arial" pitchFamily="34" charset="0"/>
              </a:rPr>
              <a:t>___________________________________________________</a:t>
            </a:r>
          </a:p>
          <a:p>
            <a:pPr marL="0" marR="0" lvl="0" indent="0" algn="l" defTabSz="914400" rtl="0" eaLnBrk="0" fontAlgn="base" latinLnBrk="0" hangingPunct="0">
              <a:lnSpc>
                <a:spcPct val="150000"/>
              </a:lnSpc>
              <a:spcBef>
                <a:spcPct val="0"/>
              </a:spcBef>
              <a:spcAft>
                <a:spcPct val="0"/>
              </a:spcAft>
              <a:buClrTx/>
              <a:buSzTx/>
              <a:buFontTx/>
              <a:buNone/>
              <a:tabLst/>
            </a:pPr>
            <a:r>
              <a:rPr lang="hr-HR" sz="2000" dirty="0" smtClean="0">
                <a:latin typeface="Arial" pitchFamily="34" charset="0"/>
                <a:cs typeface="Arial" pitchFamily="34" charset="0"/>
              </a:rPr>
              <a:t>Autobus vozi svakih sat vremena.</a:t>
            </a:r>
          </a:p>
          <a:p>
            <a:pPr marL="0" marR="0" lvl="0" indent="0" algn="l" defTabSz="914400" rtl="0" eaLnBrk="0" fontAlgn="base" latinLnBrk="0" hangingPunct="0">
              <a:lnSpc>
                <a:spcPct val="150000"/>
              </a:lnSpc>
              <a:spcBef>
                <a:spcPct val="0"/>
              </a:spcBef>
              <a:spcAft>
                <a:spcPct val="0"/>
              </a:spcAft>
              <a:buClrTx/>
              <a:buSzTx/>
              <a:buFontTx/>
              <a:buNone/>
              <a:tabLst/>
            </a:pPr>
            <a:r>
              <a:rPr kumimoji="0" lang="hr-HR" sz="2000" b="0" u="none" strike="noStrike" cap="none" normalizeH="0" baseline="0" dirty="0" smtClean="0">
                <a:ln>
                  <a:noFill/>
                </a:ln>
                <a:solidFill>
                  <a:schemeClr val="tx1"/>
                </a:solidFill>
                <a:effectLst/>
                <a:latin typeface="Arial" pitchFamily="34" charset="0"/>
                <a:cs typeface="Arial" pitchFamily="34" charset="0"/>
              </a:rPr>
              <a:t>_____________________________________________________</a:t>
            </a:r>
          </a:p>
          <a:p>
            <a:pPr marL="0" marR="0" lvl="0" indent="0" algn="l" defTabSz="914400" rtl="0" eaLnBrk="0" fontAlgn="base" latinLnBrk="0" hangingPunct="0">
              <a:lnSpc>
                <a:spcPct val="150000"/>
              </a:lnSpc>
              <a:spcBef>
                <a:spcPct val="0"/>
              </a:spcBef>
              <a:spcAft>
                <a:spcPct val="0"/>
              </a:spcAft>
              <a:buClrTx/>
              <a:buSzTx/>
              <a:buFontTx/>
              <a:buNone/>
              <a:tabLst/>
            </a:pPr>
            <a:r>
              <a:rPr kumimoji="0" lang="hr-HR" sz="2000" b="0" u="none" strike="noStrike" cap="none" normalizeH="0" baseline="0" dirty="0" smtClean="0">
                <a:ln>
                  <a:noFill/>
                </a:ln>
                <a:solidFill>
                  <a:schemeClr val="tx1"/>
                </a:solidFill>
                <a:effectLst/>
                <a:latin typeface="Arial" pitchFamily="34" charset="0"/>
                <a:cs typeface="Arial" pitchFamily="34" charset="0"/>
              </a:rPr>
              <a:t>Učenici su pažljivi.</a:t>
            </a:r>
          </a:p>
          <a:p>
            <a:pPr marL="0" marR="0" lvl="0" indent="0" algn="l" defTabSz="914400" rtl="0" eaLnBrk="0" fontAlgn="base" latinLnBrk="0" hangingPunct="0">
              <a:lnSpc>
                <a:spcPct val="150000"/>
              </a:lnSpc>
              <a:spcBef>
                <a:spcPct val="0"/>
              </a:spcBef>
              <a:spcAft>
                <a:spcPct val="0"/>
              </a:spcAft>
              <a:buClrTx/>
              <a:buSzTx/>
              <a:buFontTx/>
              <a:buNone/>
              <a:tabLst/>
            </a:pPr>
            <a:r>
              <a:rPr lang="hr-HR" sz="2000" dirty="0" smtClean="0">
                <a:latin typeface="Arial" pitchFamily="34" charset="0"/>
                <a:cs typeface="Arial" pitchFamily="34" charset="0"/>
              </a:rPr>
              <a:t>_____________________________________________________</a:t>
            </a:r>
          </a:p>
          <a:p>
            <a:pPr marL="0" marR="0" lvl="0" indent="0" algn="l" defTabSz="914400" rtl="0" eaLnBrk="0" fontAlgn="base" latinLnBrk="0" hangingPunct="0">
              <a:lnSpc>
                <a:spcPct val="150000"/>
              </a:lnSpc>
              <a:spcBef>
                <a:spcPct val="0"/>
              </a:spcBef>
              <a:spcAft>
                <a:spcPct val="0"/>
              </a:spcAft>
              <a:buClrTx/>
              <a:buSzTx/>
              <a:buFontTx/>
              <a:buNone/>
              <a:tabLst/>
            </a:pPr>
            <a:r>
              <a:rPr kumimoji="0" lang="hr-HR" sz="2000" b="0" u="none" strike="noStrike" cap="none" normalizeH="0" baseline="0" dirty="0" smtClean="0">
                <a:ln>
                  <a:noFill/>
                </a:ln>
                <a:solidFill>
                  <a:schemeClr val="tx1"/>
                </a:solidFill>
                <a:effectLst/>
                <a:latin typeface="Arial" pitchFamily="34" charset="0"/>
                <a:cs typeface="Arial" pitchFamily="34" charset="0"/>
              </a:rPr>
              <a:t>Mogu ti pomoći.</a:t>
            </a:r>
          </a:p>
          <a:p>
            <a:pPr marL="0" marR="0" lvl="0" indent="0" algn="l" defTabSz="914400" rtl="0" eaLnBrk="0" fontAlgn="base" latinLnBrk="0" hangingPunct="0">
              <a:lnSpc>
                <a:spcPct val="150000"/>
              </a:lnSpc>
              <a:spcBef>
                <a:spcPct val="0"/>
              </a:spcBef>
              <a:spcAft>
                <a:spcPct val="0"/>
              </a:spcAft>
              <a:buClrTx/>
              <a:buSzTx/>
              <a:buFontTx/>
              <a:buNone/>
              <a:tabLst/>
            </a:pPr>
            <a:r>
              <a:rPr kumimoji="0" lang="hr-HR" sz="2000" b="0" u="none" strike="noStrike" cap="none" normalizeH="0" baseline="0" dirty="0" smtClean="0">
                <a:ln>
                  <a:noFill/>
                </a:ln>
                <a:solidFill>
                  <a:schemeClr val="tx1"/>
                </a:solidFill>
                <a:effectLst/>
                <a:latin typeface="Arial" pitchFamily="34" charset="0"/>
                <a:cs typeface="Arial" pitchFamily="34" charset="0"/>
              </a:rPr>
              <a:t>_____________________________________________________</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hr-HR" sz="2000" b="0" u="none" strike="noStrike" cap="none" normalizeH="0" baseline="0" dirty="0" smtClean="0">
              <a:ln>
                <a:noFill/>
              </a:ln>
              <a:solidFill>
                <a:schemeClr val="tx1"/>
              </a:solidFill>
              <a:effectLst/>
              <a:latin typeface="Arial" pitchFamily="34" charset="0"/>
              <a:cs typeface="Arial" pitchFamily="34" charset="0"/>
            </a:endParaRPr>
          </a:p>
        </p:txBody>
      </p:sp>
      <p:sp>
        <p:nvSpPr>
          <p:cNvPr id="4" name="Pravokutnik 3"/>
          <p:cNvSpPr/>
          <p:nvPr/>
        </p:nvSpPr>
        <p:spPr>
          <a:xfrm>
            <a:off x="352175" y="1516722"/>
            <a:ext cx="3147015" cy="400110"/>
          </a:xfrm>
          <a:prstGeom prst="rect">
            <a:avLst/>
          </a:prstGeom>
        </p:spPr>
        <p:txBody>
          <a:bodyPr wrap="none">
            <a:spAutoFit/>
          </a:bodyPr>
          <a:lstStyle/>
          <a:p>
            <a:r>
              <a:rPr lang="hr-HR" sz="2000" dirty="0" smtClean="0">
                <a:solidFill>
                  <a:srgbClr val="0070C0"/>
                </a:solidFill>
                <a:latin typeface="Arial" pitchFamily="34" charset="0"/>
                <a:ea typeface="Times New Roman" pitchFamily="18" charset="0"/>
                <a:cs typeface="Arial" pitchFamily="34" charset="0"/>
              </a:rPr>
              <a:t>Ne znam što se dogodilo. </a:t>
            </a:r>
            <a:endParaRPr lang="hr-HR" sz="2000" dirty="0">
              <a:solidFill>
                <a:srgbClr val="0070C0"/>
              </a:solidFill>
            </a:endParaRPr>
          </a:p>
        </p:txBody>
      </p:sp>
      <p:sp>
        <p:nvSpPr>
          <p:cNvPr id="6" name="Pravokutnik 5"/>
          <p:cNvSpPr/>
          <p:nvPr/>
        </p:nvSpPr>
        <p:spPr>
          <a:xfrm>
            <a:off x="352175" y="2420888"/>
            <a:ext cx="3650358" cy="400110"/>
          </a:xfrm>
          <a:prstGeom prst="rect">
            <a:avLst/>
          </a:prstGeom>
        </p:spPr>
        <p:txBody>
          <a:bodyPr wrap="none">
            <a:spAutoFit/>
          </a:bodyPr>
          <a:lstStyle/>
          <a:p>
            <a:r>
              <a:rPr lang="hr-HR" sz="2000" dirty="0" smtClean="0">
                <a:solidFill>
                  <a:srgbClr val="0070C0"/>
                </a:solidFill>
                <a:latin typeface="Arial" pitchFamily="34" charset="0"/>
                <a:ea typeface="Times New Roman" pitchFamily="18" charset="0"/>
                <a:cs typeface="Arial" pitchFamily="34" charset="0"/>
              </a:rPr>
              <a:t>Petar nije moj najbolji prijatelj. </a:t>
            </a:r>
            <a:endParaRPr lang="hr-HR" sz="2000" dirty="0">
              <a:solidFill>
                <a:srgbClr val="0070C0"/>
              </a:solidFill>
            </a:endParaRPr>
          </a:p>
        </p:txBody>
      </p:sp>
      <p:sp>
        <p:nvSpPr>
          <p:cNvPr id="7" name="Pravokutnik 6"/>
          <p:cNvSpPr/>
          <p:nvPr/>
        </p:nvSpPr>
        <p:spPr>
          <a:xfrm>
            <a:off x="373282" y="3325409"/>
            <a:ext cx="4558758" cy="400110"/>
          </a:xfrm>
          <a:prstGeom prst="rect">
            <a:avLst/>
          </a:prstGeom>
        </p:spPr>
        <p:txBody>
          <a:bodyPr wrap="square">
            <a:spAutoFit/>
          </a:bodyPr>
          <a:lstStyle/>
          <a:p>
            <a:r>
              <a:rPr lang="hr-HR" sz="2000" dirty="0" smtClean="0">
                <a:solidFill>
                  <a:srgbClr val="0070C0"/>
                </a:solidFill>
                <a:latin typeface="Arial" pitchFamily="34" charset="0"/>
                <a:ea typeface="Times New Roman" pitchFamily="18" charset="0"/>
                <a:cs typeface="Arial" pitchFamily="34" charset="0"/>
              </a:rPr>
              <a:t>Nemam mnogo kućnih ljubimaca. </a:t>
            </a:r>
            <a:endParaRPr lang="hr-HR" sz="2000" dirty="0">
              <a:solidFill>
                <a:srgbClr val="0070C0"/>
              </a:solidFill>
            </a:endParaRPr>
          </a:p>
        </p:txBody>
      </p:sp>
      <p:sp>
        <p:nvSpPr>
          <p:cNvPr id="8" name="Pravokutnik 7"/>
          <p:cNvSpPr/>
          <p:nvPr/>
        </p:nvSpPr>
        <p:spPr>
          <a:xfrm>
            <a:off x="352175" y="4221088"/>
            <a:ext cx="4357283" cy="400110"/>
          </a:xfrm>
          <a:prstGeom prst="rect">
            <a:avLst/>
          </a:prstGeom>
        </p:spPr>
        <p:txBody>
          <a:bodyPr wrap="none">
            <a:spAutoFit/>
          </a:bodyPr>
          <a:lstStyle/>
          <a:p>
            <a:pPr lvl="0" eaLnBrk="0" fontAlgn="base" hangingPunct="0">
              <a:spcBef>
                <a:spcPct val="0"/>
              </a:spcBef>
              <a:spcAft>
                <a:spcPct val="0"/>
              </a:spcAft>
            </a:pPr>
            <a:r>
              <a:rPr lang="hr-HR" sz="2000" dirty="0" smtClean="0">
                <a:solidFill>
                  <a:srgbClr val="0070C0"/>
                </a:solidFill>
                <a:latin typeface="Arial" pitchFamily="34" charset="0"/>
                <a:cs typeface="Arial" pitchFamily="34" charset="0"/>
              </a:rPr>
              <a:t>Autobus ne vozi svakih sat vremena.</a:t>
            </a:r>
          </a:p>
        </p:txBody>
      </p:sp>
      <p:sp>
        <p:nvSpPr>
          <p:cNvPr id="9" name="Pravokutnik 8"/>
          <p:cNvSpPr/>
          <p:nvPr/>
        </p:nvSpPr>
        <p:spPr>
          <a:xfrm>
            <a:off x="352175" y="5158973"/>
            <a:ext cx="2553904" cy="400110"/>
          </a:xfrm>
          <a:prstGeom prst="rect">
            <a:avLst/>
          </a:prstGeom>
        </p:spPr>
        <p:txBody>
          <a:bodyPr wrap="none">
            <a:spAutoFit/>
          </a:bodyPr>
          <a:lstStyle/>
          <a:p>
            <a:r>
              <a:rPr lang="hr-HR" sz="2000" dirty="0" smtClean="0">
                <a:solidFill>
                  <a:srgbClr val="0070C0"/>
                </a:solidFill>
                <a:latin typeface="Arial" pitchFamily="34" charset="0"/>
                <a:ea typeface="Times New Roman" pitchFamily="18" charset="0"/>
                <a:cs typeface="Arial" pitchFamily="34" charset="0"/>
              </a:rPr>
              <a:t>Učenici nisu pažljivi. </a:t>
            </a:r>
            <a:endParaRPr lang="hr-HR" sz="2000" dirty="0">
              <a:solidFill>
                <a:srgbClr val="0070C0"/>
              </a:solidFill>
            </a:endParaRPr>
          </a:p>
        </p:txBody>
      </p:sp>
      <p:sp>
        <p:nvSpPr>
          <p:cNvPr id="10" name="Pravokutnik 9"/>
          <p:cNvSpPr/>
          <p:nvPr/>
        </p:nvSpPr>
        <p:spPr>
          <a:xfrm>
            <a:off x="332803" y="6093296"/>
            <a:ext cx="2462534" cy="400110"/>
          </a:xfrm>
          <a:prstGeom prst="rect">
            <a:avLst/>
          </a:prstGeom>
        </p:spPr>
        <p:txBody>
          <a:bodyPr wrap="none">
            <a:spAutoFit/>
          </a:bodyPr>
          <a:lstStyle/>
          <a:p>
            <a:r>
              <a:rPr lang="hr-HR" sz="2000" dirty="0" smtClean="0">
                <a:solidFill>
                  <a:srgbClr val="0070C0"/>
                </a:solidFill>
                <a:latin typeface="Arial" pitchFamily="34" charset="0"/>
                <a:ea typeface="Times New Roman" pitchFamily="18" charset="0"/>
                <a:cs typeface="Arial" pitchFamily="34" charset="0"/>
              </a:rPr>
              <a:t>Ne mogu ti pomoći. </a:t>
            </a:r>
            <a:endParaRPr lang="hr-HR" sz="20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360000" y="360000"/>
            <a:ext cx="8640496" cy="59708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Dopuni rečenice.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hr-HR" sz="1000" b="0" i="0" u="none" strike="noStrike" cap="none" normalizeH="0" baseline="0" dirty="0" smtClean="0">
              <a:ln>
                <a:noFill/>
              </a:ln>
              <a:solidFill>
                <a:schemeClr val="tx1"/>
              </a:solidFill>
              <a:effectLst/>
              <a:latin typeface="Arial" pitchFamily="34" charset="0"/>
              <a:cs typeface="Arial" pitchFamily="34" charset="0"/>
            </a:endParaRPr>
          </a:p>
          <a:p>
            <a:pPr marL="457200" lvl="0" indent="-457200" eaLnBrk="0" fontAlgn="base" hangingPunct="0">
              <a:lnSpc>
                <a:spcPct val="200000"/>
              </a:lnSpc>
              <a:spcBef>
                <a:spcPct val="0"/>
              </a:spcBef>
              <a:spcAft>
                <a:spcPct val="0"/>
              </a:spcAft>
              <a:buFont typeface="+mj-lt"/>
              <a:buAutoNum type="alphaLcParenR"/>
            </a:pPr>
            <a:r>
              <a:rPr lang="hr-HR" sz="2000" dirty="0" smtClean="0">
                <a:latin typeface="Arial" pitchFamily="34" charset="0"/>
                <a:cs typeface="Arial" pitchFamily="34" charset="0"/>
              </a:rPr>
              <a:t>Dio </a:t>
            </a:r>
            <a:r>
              <a:rPr lang="hr-HR" sz="2000" dirty="0">
                <a:latin typeface="Arial" pitchFamily="34" charset="0"/>
                <a:cs typeface="Arial" pitchFamily="34" charset="0"/>
              </a:rPr>
              <a:t>promjenjive riječi koji se ne mijenja zovemo __________.</a:t>
            </a:r>
          </a:p>
          <a:p>
            <a:pPr marL="457200" lvl="0" indent="-457200" eaLnBrk="0" fontAlgn="base" hangingPunct="0">
              <a:lnSpc>
                <a:spcPct val="200000"/>
              </a:lnSpc>
              <a:spcBef>
                <a:spcPct val="0"/>
              </a:spcBef>
              <a:spcAft>
                <a:spcPct val="0"/>
              </a:spcAft>
              <a:buFont typeface="+mj-lt"/>
              <a:buAutoNum type="alphaLcParenR"/>
            </a:pPr>
            <a:r>
              <a:rPr lang="hr-HR" sz="2000" dirty="0">
                <a:latin typeface="Arial" pitchFamily="34" charset="0"/>
                <a:cs typeface="Arial" pitchFamily="34" charset="0"/>
              </a:rPr>
              <a:t>Dio </a:t>
            </a:r>
            <a:r>
              <a:rPr lang="hr-HR" sz="2000" dirty="0" smtClean="0">
                <a:latin typeface="Arial" pitchFamily="34" charset="0"/>
                <a:cs typeface="Arial" pitchFamily="34" charset="0"/>
              </a:rPr>
              <a:t>promjenjive </a:t>
            </a:r>
            <a:r>
              <a:rPr lang="hr-HR" sz="2000" dirty="0">
                <a:latin typeface="Arial" pitchFamily="34" charset="0"/>
                <a:cs typeface="Arial" pitchFamily="34" charset="0"/>
              </a:rPr>
              <a:t>riječi koji se mijenja zovemo </a:t>
            </a:r>
            <a:r>
              <a:rPr lang="hr-HR" sz="2000" dirty="0" smtClean="0">
                <a:latin typeface="Arial" pitchFamily="34" charset="0"/>
                <a:cs typeface="Arial" pitchFamily="34" charset="0"/>
              </a:rPr>
              <a:t>______________.</a:t>
            </a:r>
          </a:p>
          <a:p>
            <a:pPr lvl="0" eaLnBrk="0" fontAlgn="base" hangingPunct="0">
              <a:lnSpc>
                <a:spcPct val="200000"/>
              </a:lnSpc>
              <a:spcBef>
                <a:spcPct val="0"/>
              </a:spcBef>
              <a:spcAft>
                <a:spcPct val="0"/>
              </a:spcAft>
            </a:pPr>
            <a:endParaRPr lang="hr-HR" sz="800" dirty="0" smtClean="0">
              <a:latin typeface="Arial" pitchFamily="34" charset="0"/>
              <a:cs typeface="Arial" pitchFamily="34" charset="0"/>
            </a:endParaRPr>
          </a:p>
          <a:p>
            <a:pPr lvl="0" eaLnBrk="0" fontAlgn="base" hangingPunct="0">
              <a:lnSpc>
                <a:spcPct val="200000"/>
              </a:lnSpc>
              <a:spcBef>
                <a:spcPct val="0"/>
              </a:spcBef>
              <a:spcAft>
                <a:spcPct val="0"/>
              </a:spcAft>
            </a:pP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    Prijedlozi su nepromjenjive riječi kojima izričemo</a:t>
            </a:r>
            <a:r>
              <a:rPr kumimoji="0" lang="hr-HR" sz="2000" b="0" i="0" u="none" strike="noStrike" cap="none" normalizeH="0" dirty="0" smtClean="0">
                <a:ln>
                  <a:noFill/>
                </a:ln>
                <a:solidFill>
                  <a:schemeClr val="tx1"/>
                </a:solidFill>
                <a:effectLst/>
                <a:latin typeface="Arial" pitchFamily="34" charset="0"/>
                <a:ea typeface="Times New Roman" pitchFamily="18" charset="0"/>
                <a:cs typeface="Arial" pitchFamily="34" charset="0"/>
              </a:rPr>
              <a:t> različite</a:t>
            </a: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lvl="0" eaLnBrk="0" fontAlgn="base" hangingPunct="0">
              <a:lnSpc>
                <a:spcPct val="200000"/>
              </a:lnSpc>
              <a:spcBef>
                <a:spcPct val="0"/>
              </a:spcBef>
              <a:spcAft>
                <a:spcPct val="0"/>
              </a:spcAft>
            </a:pPr>
            <a:r>
              <a:rPr lang="hr-HR" sz="2000" dirty="0">
                <a:latin typeface="Arial" pitchFamily="34" charset="0"/>
                <a:ea typeface="Times New Roman" pitchFamily="18" charset="0"/>
                <a:cs typeface="Arial" pitchFamily="34" charset="0"/>
              </a:rPr>
              <a:t> </a:t>
            </a:r>
            <a:r>
              <a:rPr lang="hr-HR" sz="2000" dirty="0" smtClean="0">
                <a:latin typeface="Arial" pitchFamily="34" charset="0"/>
                <a:ea typeface="Times New Roman" pitchFamily="18" charset="0"/>
                <a:cs typeface="Arial" pitchFamily="34" charset="0"/>
              </a:rPr>
              <a:t>      </a:t>
            </a: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_____________ među </a:t>
            </a:r>
            <a:r>
              <a:rPr lang="hr-HR" sz="2000" dirty="0" smtClean="0">
                <a:latin typeface="Arial" pitchFamily="34" charset="0"/>
                <a:ea typeface="Times New Roman" pitchFamily="18" charset="0"/>
                <a:cs typeface="Arial" pitchFamily="34" charset="0"/>
              </a:rPr>
              <a:t>bićima, stvarima i pojavama. Najčešće</a:t>
            </a: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se  </a:t>
            </a:r>
          </a:p>
          <a:p>
            <a:pPr lvl="0" eaLnBrk="0" fontAlgn="base" hangingPunct="0">
              <a:lnSpc>
                <a:spcPct val="200000"/>
              </a:lnSpc>
              <a:spcBef>
                <a:spcPct val="0"/>
              </a:spcBef>
              <a:spcAft>
                <a:spcPct val="0"/>
              </a:spcAft>
            </a:pPr>
            <a:r>
              <a:rPr lang="hr-HR" sz="2000" dirty="0">
                <a:latin typeface="Arial" pitchFamily="34" charset="0"/>
                <a:ea typeface="Times New Roman" pitchFamily="18" charset="0"/>
                <a:cs typeface="Arial" pitchFamily="34" charset="0"/>
              </a:rPr>
              <a:t> </a:t>
            </a:r>
            <a:r>
              <a:rPr lang="hr-HR" sz="2000" dirty="0" smtClean="0">
                <a:latin typeface="Arial" pitchFamily="34" charset="0"/>
                <a:ea typeface="Times New Roman" pitchFamily="18" charset="0"/>
                <a:cs typeface="Arial" pitchFamily="34" charset="0"/>
              </a:rPr>
              <a:t>      </a:t>
            </a: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predlažu, tj. stoje ispred _______________ .</a:t>
            </a:r>
          </a:p>
          <a:p>
            <a:pPr lvl="0" eaLnBrk="0" fontAlgn="base" hangingPunct="0">
              <a:lnSpc>
                <a:spcPct val="200000"/>
              </a:lnSpc>
              <a:spcBef>
                <a:spcPct val="0"/>
              </a:spcBef>
              <a:spcAft>
                <a:spcPct val="0"/>
              </a:spcAft>
            </a:pPr>
            <a:endParaRPr kumimoji="0" lang="hr-HR" sz="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457200" lvl="0" indent="-457200" defTabSz="914400" eaLnBrk="0" fontAlgn="base" hangingPunct="0">
              <a:lnSpc>
                <a:spcPct val="200000"/>
              </a:lnSpc>
              <a:spcBef>
                <a:spcPct val="0"/>
              </a:spcBef>
              <a:spcAft>
                <a:spcPct val="0"/>
              </a:spcAft>
              <a:buAutoNum type="alphaLcParenR" startAt="4"/>
            </a:pPr>
            <a:r>
              <a:rPr lang="hr-HR" sz="2000" dirty="0" smtClean="0">
                <a:latin typeface="Arial" pitchFamily="34" charset="0"/>
                <a:cs typeface="Arial" pitchFamily="34" charset="0"/>
              </a:rPr>
              <a:t>Nepromjenjive riječi kao što su </a:t>
            </a:r>
            <a:r>
              <a:rPr lang="hr-HR" sz="2000" dirty="0" smtClean="0">
                <a:solidFill>
                  <a:srgbClr val="0070C0"/>
                </a:solidFill>
                <a:latin typeface="Arial" pitchFamily="34" charset="0"/>
                <a:cs typeface="Arial" pitchFamily="34" charset="0"/>
              </a:rPr>
              <a:t>jao</a:t>
            </a:r>
            <a:r>
              <a:rPr lang="hr-HR" sz="2000" dirty="0" smtClean="0">
                <a:latin typeface="Arial" pitchFamily="34" charset="0"/>
                <a:cs typeface="Arial" pitchFamily="34" charset="0"/>
              </a:rPr>
              <a:t>, </a:t>
            </a:r>
            <a:r>
              <a:rPr lang="hr-HR" sz="2000" dirty="0" smtClean="0">
                <a:solidFill>
                  <a:srgbClr val="0070C0"/>
                </a:solidFill>
                <a:latin typeface="Arial" pitchFamily="34" charset="0"/>
                <a:cs typeface="Arial" pitchFamily="34" charset="0"/>
              </a:rPr>
              <a:t>hej, halo</a:t>
            </a:r>
            <a:r>
              <a:rPr lang="hr-HR" sz="2000" dirty="0" smtClean="0">
                <a:latin typeface="Arial" pitchFamily="34" charset="0"/>
                <a:cs typeface="Arial" pitchFamily="34" charset="0"/>
              </a:rPr>
              <a:t>,</a:t>
            </a:r>
            <a:r>
              <a:rPr lang="hr-HR" sz="2000" dirty="0" smtClean="0">
                <a:solidFill>
                  <a:srgbClr val="0070C0"/>
                </a:solidFill>
                <a:latin typeface="Arial" pitchFamily="34" charset="0"/>
                <a:cs typeface="Arial" pitchFamily="34" charset="0"/>
              </a:rPr>
              <a:t> bok</a:t>
            </a:r>
            <a:r>
              <a:rPr lang="hr-HR" sz="2000" dirty="0" smtClean="0">
                <a:latin typeface="Arial" pitchFamily="34" charset="0"/>
                <a:cs typeface="Arial" pitchFamily="34" charset="0"/>
              </a:rPr>
              <a:t>,</a:t>
            </a:r>
            <a:r>
              <a:rPr lang="hr-HR" sz="2000" dirty="0" smtClean="0">
                <a:solidFill>
                  <a:srgbClr val="0070C0"/>
                </a:solidFill>
                <a:latin typeface="Arial" pitchFamily="34" charset="0"/>
                <a:cs typeface="Arial" pitchFamily="34" charset="0"/>
              </a:rPr>
              <a:t> šic</a:t>
            </a:r>
            <a:r>
              <a:rPr lang="hr-HR" sz="2000" dirty="0" smtClean="0">
                <a:latin typeface="Arial" pitchFamily="34" charset="0"/>
                <a:cs typeface="Arial" pitchFamily="34" charset="0"/>
              </a:rPr>
              <a:t>,</a:t>
            </a:r>
            <a:r>
              <a:rPr lang="hr-HR" sz="2000" dirty="0" smtClean="0">
                <a:solidFill>
                  <a:srgbClr val="0070C0"/>
                </a:solidFill>
                <a:latin typeface="Arial" pitchFamily="34" charset="0"/>
                <a:cs typeface="Arial" pitchFamily="34" charset="0"/>
              </a:rPr>
              <a:t> </a:t>
            </a:r>
            <a:r>
              <a:rPr lang="hr-HR" sz="2000" dirty="0" err="1" smtClean="0">
                <a:solidFill>
                  <a:srgbClr val="0070C0"/>
                </a:solidFill>
                <a:latin typeface="Arial" pitchFamily="34" charset="0"/>
                <a:cs typeface="Arial" pitchFamily="34" charset="0"/>
              </a:rPr>
              <a:t>mic</a:t>
            </a:r>
            <a:r>
              <a:rPr lang="hr-HR" sz="2000" dirty="0" smtClean="0">
                <a:solidFill>
                  <a:srgbClr val="0070C0"/>
                </a:solidFill>
                <a:latin typeface="Arial" pitchFamily="34" charset="0"/>
                <a:cs typeface="Arial" pitchFamily="34" charset="0"/>
              </a:rPr>
              <a:t>, tras</a:t>
            </a:r>
            <a:r>
              <a:rPr lang="hr-HR" sz="2000" dirty="0" smtClean="0">
                <a:latin typeface="Arial" pitchFamily="34" charset="0"/>
                <a:cs typeface="Arial" pitchFamily="34" charset="0"/>
              </a:rPr>
              <a:t>,</a:t>
            </a:r>
            <a:r>
              <a:rPr lang="hr-HR" sz="2000" dirty="0" smtClean="0">
                <a:solidFill>
                  <a:srgbClr val="0070C0"/>
                </a:solidFill>
                <a:latin typeface="Arial" pitchFamily="34" charset="0"/>
                <a:cs typeface="Arial" pitchFamily="34" charset="0"/>
              </a:rPr>
              <a:t> </a:t>
            </a:r>
            <a:r>
              <a:rPr lang="hr-HR" sz="2000" dirty="0" err="1" smtClean="0">
                <a:solidFill>
                  <a:srgbClr val="0070C0"/>
                </a:solidFill>
                <a:latin typeface="Arial" pitchFamily="34" charset="0"/>
                <a:cs typeface="Arial" pitchFamily="34" charset="0"/>
              </a:rPr>
              <a:t>fiju</a:t>
            </a:r>
            <a:r>
              <a:rPr lang="hr-HR" sz="2000" dirty="0" smtClean="0">
                <a:solidFill>
                  <a:srgbClr val="0070C0"/>
                </a:solidFill>
                <a:latin typeface="Arial" pitchFamily="34" charset="0"/>
                <a:cs typeface="Arial" pitchFamily="34" charset="0"/>
              </a:rPr>
              <a:t>  </a:t>
            </a:r>
          </a:p>
          <a:p>
            <a:pPr lvl="0" defTabSz="914400" eaLnBrk="0" fontAlgn="base" hangingPunct="0">
              <a:lnSpc>
                <a:spcPct val="200000"/>
              </a:lnSpc>
              <a:spcBef>
                <a:spcPct val="0"/>
              </a:spcBef>
              <a:spcAft>
                <a:spcPct val="0"/>
              </a:spcAft>
            </a:pPr>
            <a:r>
              <a:rPr lang="hr-HR" sz="2000" dirty="0" smtClean="0">
                <a:latin typeface="Arial" pitchFamily="34" charset="0"/>
                <a:cs typeface="Arial" pitchFamily="34" charset="0"/>
              </a:rPr>
              <a:t>      kojima izražavamo osjećaje, pozdravljamo, oponašamo zvukove iz  </a:t>
            </a:r>
          </a:p>
          <a:p>
            <a:pPr lvl="0" defTabSz="914400" eaLnBrk="0" fontAlgn="base" hangingPunct="0">
              <a:lnSpc>
                <a:spcPct val="200000"/>
              </a:lnSpc>
              <a:spcBef>
                <a:spcPct val="0"/>
              </a:spcBef>
              <a:spcAft>
                <a:spcPct val="0"/>
              </a:spcAft>
            </a:pPr>
            <a:r>
              <a:rPr lang="hr-HR" sz="2000" dirty="0">
                <a:latin typeface="Arial" pitchFamily="34" charset="0"/>
                <a:cs typeface="Arial" pitchFamily="34" charset="0"/>
              </a:rPr>
              <a:t> </a:t>
            </a:r>
            <a:r>
              <a:rPr lang="hr-HR" sz="2000" dirty="0" smtClean="0">
                <a:latin typeface="Arial" pitchFamily="34" charset="0"/>
                <a:cs typeface="Arial" pitchFamily="34" charset="0"/>
              </a:rPr>
              <a:t>     prirode i komuniciramo sa životinjama nazivamo _________ .</a:t>
            </a:r>
            <a:endParaRPr kumimoji="0" lang="hr-H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0" name="Pravokutnik 29"/>
          <p:cNvSpPr/>
          <p:nvPr/>
        </p:nvSpPr>
        <p:spPr>
          <a:xfrm>
            <a:off x="6444208" y="1012666"/>
            <a:ext cx="1082348"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osnova</a:t>
            </a:r>
            <a:r>
              <a:rPr lang="hr-HR" sz="2000" dirty="0" smtClean="0">
                <a:solidFill>
                  <a:schemeClr val="accent2"/>
                </a:solidFill>
                <a:latin typeface="Arial" pitchFamily="34" charset="0"/>
                <a:cs typeface="Arial" pitchFamily="34" charset="0"/>
              </a:rPr>
              <a:t> </a:t>
            </a:r>
            <a:endParaRPr lang="hr-HR" sz="2000" dirty="0">
              <a:solidFill>
                <a:schemeClr val="accent2"/>
              </a:solidFill>
              <a:latin typeface="Arial" pitchFamily="34" charset="0"/>
              <a:cs typeface="Arial" pitchFamily="34" charset="0"/>
            </a:endParaRPr>
          </a:p>
        </p:txBody>
      </p:sp>
      <p:sp>
        <p:nvSpPr>
          <p:cNvPr id="31" name="Pravokutnik 30"/>
          <p:cNvSpPr/>
          <p:nvPr/>
        </p:nvSpPr>
        <p:spPr>
          <a:xfrm>
            <a:off x="6300192" y="1628800"/>
            <a:ext cx="1281120"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nastavak </a:t>
            </a:r>
            <a:endParaRPr lang="hr-HR" sz="2000" dirty="0">
              <a:solidFill>
                <a:srgbClr val="0070C0"/>
              </a:solidFill>
              <a:latin typeface="Arial" pitchFamily="34" charset="0"/>
              <a:cs typeface="Arial" pitchFamily="34" charset="0"/>
            </a:endParaRPr>
          </a:p>
        </p:txBody>
      </p:sp>
      <p:sp>
        <p:nvSpPr>
          <p:cNvPr id="15" name="Pravokutnik 14"/>
          <p:cNvSpPr/>
          <p:nvPr/>
        </p:nvSpPr>
        <p:spPr>
          <a:xfrm>
            <a:off x="1403648" y="3100898"/>
            <a:ext cx="1026243"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odnose</a:t>
            </a:r>
            <a:endParaRPr lang="hr-HR" sz="2000" dirty="0">
              <a:solidFill>
                <a:srgbClr val="0070C0"/>
              </a:solidFill>
              <a:latin typeface="Arial" pitchFamily="34" charset="0"/>
              <a:cs typeface="Arial" pitchFamily="34" charset="0"/>
            </a:endParaRPr>
          </a:p>
        </p:txBody>
      </p:sp>
      <p:sp>
        <p:nvSpPr>
          <p:cNvPr id="16" name="Pravokutnik 15"/>
          <p:cNvSpPr/>
          <p:nvPr/>
        </p:nvSpPr>
        <p:spPr>
          <a:xfrm>
            <a:off x="4181486" y="3717032"/>
            <a:ext cx="1069524"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imenica</a:t>
            </a:r>
            <a:endParaRPr lang="hr-HR" sz="2000" dirty="0">
              <a:solidFill>
                <a:srgbClr val="0070C0"/>
              </a:solidFill>
              <a:latin typeface="Arial" pitchFamily="34" charset="0"/>
              <a:cs typeface="Arial" pitchFamily="34" charset="0"/>
            </a:endParaRPr>
          </a:p>
        </p:txBody>
      </p:sp>
      <p:sp>
        <p:nvSpPr>
          <p:cNvPr id="17" name="Pravokutnik 16"/>
          <p:cNvSpPr/>
          <p:nvPr/>
        </p:nvSpPr>
        <p:spPr>
          <a:xfrm>
            <a:off x="6552473" y="5765194"/>
            <a:ext cx="955711"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usklici</a:t>
            </a:r>
            <a:r>
              <a:rPr lang="hr-HR" sz="2000" dirty="0" smtClean="0">
                <a:solidFill>
                  <a:schemeClr val="accent2"/>
                </a:solidFill>
                <a:latin typeface="Arial" pitchFamily="34" charset="0"/>
                <a:cs typeface="Arial" pitchFamily="34" charset="0"/>
              </a:rPr>
              <a:t> </a:t>
            </a:r>
            <a:endParaRPr lang="hr-HR" sz="2000" dirty="0">
              <a:solidFill>
                <a:schemeClr val="accent2"/>
              </a:solidFill>
              <a:latin typeface="Arial" pitchFamily="34" charset="0"/>
              <a:cs typeface="Arial" pitchFamily="34" charset="0"/>
            </a:endParaRPr>
          </a:p>
        </p:txBody>
      </p:sp>
    </p:spTree>
    <p:extLst>
      <p:ext uri="{BB962C8B-B14F-4D97-AF65-F5344CB8AC3E}">
        <p14:creationId xmlns:p14="http://schemas.microsoft.com/office/powerpoint/2010/main" val="2709869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1000" fill="hold"/>
                                        <p:tgtEl>
                                          <p:spTgt spid="30"/>
                                        </p:tgtEl>
                                        <p:attrNameLst>
                                          <p:attrName>ppt_x</p:attrName>
                                        </p:attrNameLst>
                                      </p:cBhvr>
                                      <p:tavLst>
                                        <p:tav tm="0">
                                          <p:val>
                                            <p:strVal val="#ppt_x"/>
                                          </p:val>
                                        </p:tav>
                                        <p:tav tm="100000">
                                          <p:val>
                                            <p:strVal val="#ppt_x"/>
                                          </p:val>
                                        </p:tav>
                                      </p:tavLst>
                                    </p:anim>
                                    <p:anim calcmode="lin" valueType="num">
                                      <p:cBhvr additive="base">
                                        <p:cTn id="8" dur="10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1"/>
                                        </p:tgtEl>
                                        <p:attrNameLst>
                                          <p:attrName>style.visibility</p:attrName>
                                        </p:attrNameLst>
                                      </p:cBhvr>
                                      <p:to>
                                        <p:strVal val="visible"/>
                                      </p:to>
                                    </p:set>
                                    <p:anim calcmode="lin" valueType="num">
                                      <p:cBhvr additive="base">
                                        <p:cTn id="13" dur="1000" fill="hold"/>
                                        <p:tgtEl>
                                          <p:spTgt spid="31"/>
                                        </p:tgtEl>
                                        <p:attrNameLst>
                                          <p:attrName>ppt_x</p:attrName>
                                        </p:attrNameLst>
                                      </p:cBhvr>
                                      <p:tavLst>
                                        <p:tav tm="0">
                                          <p:val>
                                            <p:strVal val="#ppt_x"/>
                                          </p:val>
                                        </p:tav>
                                        <p:tav tm="100000">
                                          <p:val>
                                            <p:strVal val="#ppt_x"/>
                                          </p:val>
                                        </p:tav>
                                      </p:tavLst>
                                    </p:anim>
                                    <p:anim calcmode="lin" valueType="num">
                                      <p:cBhvr additive="base">
                                        <p:cTn id="14" dur="10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1000" fill="hold"/>
                                        <p:tgtEl>
                                          <p:spTgt spid="15"/>
                                        </p:tgtEl>
                                        <p:attrNameLst>
                                          <p:attrName>ppt_x</p:attrName>
                                        </p:attrNameLst>
                                      </p:cBhvr>
                                      <p:tavLst>
                                        <p:tav tm="0">
                                          <p:val>
                                            <p:strVal val="#ppt_x"/>
                                          </p:val>
                                        </p:tav>
                                        <p:tav tm="100000">
                                          <p:val>
                                            <p:strVal val="#ppt_x"/>
                                          </p:val>
                                        </p:tav>
                                      </p:tavLst>
                                    </p:anim>
                                    <p:anim calcmode="lin" valueType="num">
                                      <p:cBhvr additive="base">
                                        <p:cTn id="20" dur="10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1000" fill="hold"/>
                                        <p:tgtEl>
                                          <p:spTgt spid="16"/>
                                        </p:tgtEl>
                                        <p:attrNameLst>
                                          <p:attrName>ppt_x</p:attrName>
                                        </p:attrNameLst>
                                      </p:cBhvr>
                                      <p:tavLst>
                                        <p:tav tm="0">
                                          <p:val>
                                            <p:strVal val="#ppt_x"/>
                                          </p:val>
                                        </p:tav>
                                        <p:tav tm="100000">
                                          <p:val>
                                            <p:strVal val="#ppt_x"/>
                                          </p:val>
                                        </p:tav>
                                      </p:tavLst>
                                    </p:anim>
                                    <p:anim calcmode="lin" valueType="num">
                                      <p:cBhvr additive="base">
                                        <p:cTn id="26" dur="10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1000" fill="hold"/>
                                        <p:tgtEl>
                                          <p:spTgt spid="17"/>
                                        </p:tgtEl>
                                        <p:attrNameLst>
                                          <p:attrName>ppt_x</p:attrName>
                                        </p:attrNameLst>
                                      </p:cBhvr>
                                      <p:tavLst>
                                        <p:tav tm="0">
                                          <p:val>
                                            <p:strVal val="#ppt_x"/>
                                          </p:val>
                                        </p:tav>
                                        <p:tav tm="100000">
                                          <p:val>
                                            <p:strVal val="#ppt_x"/>
                                          </p:val>
                                        </p:tav>
                                      </p:tavLst>
                                    </p:anim>
                                    <p:anim calcmode="lin" valueType="num">
                                      <p:cBhvr additive="base">
                                        <p:cTn id="32" dur="10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15" grpId="0"/>
      <p:bldP spid="16" grpId="0"/>
      <p:bldP spid="1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323528" y="379372"/>
            <a:ext cx="8640960" cy="6145971"/>
          </a:xfrm>
        </p:spPr>
        <p:txBody>
          <a:bodyPr>
            <a:noAutofit/>
          </a:bodyPr>
          <a:lstStyle/>
          <a:p>
            <a:pPr>
              <a:buNone/>
            </a:pPr>
            <a:r>
              <a:rPr lang="hr-HR" sz="2000" b="1" dirty="0" smtClean="0">
                <a:solidFill>
                  <a:schemeClr val="tx1"/>
                </a:solidFill>
                <a:latin typeface="Arial" pitchFamily="34" charset="0"/>
                <a:cs typeface="Arial" pitchFamily="34" charset="0"/>
              </a:rPr>
              <a:t>Ispravi pogreške u sljedećim rečenicama:</a:t>
            </a:r>
          </a:p>
          <a:p>
            <a:pPr>
              <a:buNone/>
            </a:pPr>
            <a:r>
              <a:rPr lang="hr-HR" sz="2000" b="1" dirty="0" smtClean="0">
                <a:solidFill>
                  <a:schemeClr val="tx1"/>
                </a:solidFill>
                <a:latin typeface="Arial" pitchFamily="34" charset="0"/>
                <a:cs typeface="Arial" pitchFamily="34" charset="0"/>
              </a:rPr>
              <a:t> </a:t>
            </a:r>
          </a:p>
          <a:p>
            <a:pPr>
              <a:buNone/>
            </a:pPr>
            <a:r>
              <a:rPr lang="hr-HR" sz="2000" dirty="0" smtClean="0">
                <a:solidFill>
                  <a:schemeClr val="tx1"/>
                </a:solidFill>
                <a:latin typeface="Arial" pitchFamily="34" charset="0"/>
                <a:cs typeface="Arial" pitchFamily="34" charset="0"/>
              </a:rPr>
              <a:t>a) Da li si bio u trgovini?             _______________________________</a:t>
            </a:r>
          </a:p>
          <a:p>
            <a:pPr>
              <a:lnSpc>
                <a:spcPct val="250000"/>
              </a:lnSpc>
              <a:buNone/>
            </a:pPr>
            <a:r>
              <a:rPr lang="hr-HR" sz="2000" dirty="0" smtClean="0">
                <a:solidFill>
                  <a:schemeClr val="tx1"/>
                </a:solidFill>
                <a:latin typeface="Arial" pitchFamily="34" charset="0"/>
                <a:cs typeface="Arial" pitchFamily="34" charset="0"/>
              </a:rPr>
              <a:t>b) </a:t>
            </a:r>
            <a:r>
              <a:rPr lang="hr-HR" sz="2000" dirty="0" err="1" smtClean="0">
                <a:solidFill>
                  <a:schemeClr val="tx1"/>
                </a:solidFill>
                <a:latin typeface="Arial" pitchFamily="34" charset="0"/>
                <a:cs typeface="Arial" pitchFamily="34" charset="0"/>
              </a:rPr>
              <a:t>Neznam</a:t>
            </a:r>
            <a:r>
              <a:rPr lang="hr-HR" sz="2000" dirty="0" smtClean="0">
                <a:solidFill>
                  <a:schemeClr val="tx1"/>
                </a:solidFill>
                <a:latin typeface="Arial" pitchFamily="34" charset="0"/>
                <a:cs typeface="Arial" pitchFamily="34" charset="0"/>
              </a:rPr>
              <a:t> što se dogodilo.        _______________________________</a:t>
            </a:r>
          </a:p>
          <a:p>
            <a:pPr>
              <a:lnSpc>
                <a:spcPct val="250000"/>
              </a:lnSpc>
              <a:buNone/>
            </a:pPr>
            <a:r>
              <a:rPr lang="hr-HR" sz="2000" dirty="0" smtClean="0">
                <a:solidFill>
                  <a:schemeClr val="tx1"/>
                </a:solidFill>
                <a:latin typeface="Arial" pitchFamily="34" charset="0"/>
                <a:cs typeface="Arial" pitchFamily="34" charset="0"/>
              </a:rPr>
              <a:t>c) </a:t>
            </a:r>
            <a:r>
              <a:rPr lang="hr-HR" dirty="0">
                <a:solidFill>
                  <a:schemeClr val="tx1"/>
                </a:solidFill>
                <a:latin typeface="Arial" pitchFamily="34" charset="0"/>
                <a:cs typeface="Arial" pitchFamily="34" charset="0"/>
              </a:rPr>
              <a:t>O</a:t>
            </a:r>
            <a:r>
              <a:rPr lang="hr-HR" dirty="0" smtClean="0">
                <a:solidFill>
                  <a:schemeClr val="tx1"/>
                </a:solidFill>
                <a:latin typeface="Arial" pitchFamily="34" charset="0"/>
                <a:cs typeface="Arial" pitchFamily="34" charset="0"/>
              </a:rPr>
              <a:t>dveo je baku</a:t>
            </a:r>
            <a:r>
              <a:rPr lang="hr-HR" sz="2000" dirty="0" smtClean="0">
                <a:solidFill>
                  <a:schemeClr val="tx1"/>
                </a:solidFill>
                <a:latin typeface="Arial" pitchFamily="34" charset="0"/>
                <a:cs typeface="Arial" pitchFamily="34" charset="0"/>
              </a:rPr>
              <a:t> kod liječnika.   _______________________________</a:t>
            </a:r>
          </a:p>
          <a:p>
            <a:pPr>
              <a:lnSpc>
                <a:spcPct val="250000"/>
              </a:lnSpc>
              <a:buNone/>
            </a:pPr>
            <a:r>
              <a:rPr lang="hr-HR" sz="2000" dirty="0" smtClean="0">
                <a:solidFill>
                  <a:schemeClr val="tx1"/>
                </a:solidFill>
                <a:latin typeface="Arial" pitchFamily="34" charset="0"/>
                <a:cs typeface="Arial" pitchFamily="34" charset="0"/>
              </a:rPr>
              <a:t>d) Uh što je ovo teško.	             _______________________________</a:t>
            </a:r>
          </a:p>
          <a:p>
            <a:pPr>
              <a:lnSpc>
                <a:spcPct val="250000"/>
              </a:lnSpc>
              <a:buNone/>
            </a:pPr>
            <a:r>
              <a:rPr lang="hr-HR" sz="2000" dirty="0" smtClean="0">
                <a:solidFill>
                  <a:schemeClr val="tx1"/>
                </a:solidFill>
                <a:latin typeface="Arial" pitchFamily="34" charset="0"/>
                <a:cs typeface="Arial" pitchFamily="34" charset="0"/>
              </a:rPr>
              <a:t>e) Srela sam brata od Marka.     _______________________________</a:t>
            </a:r>
          </a:p>
          <a:p>
            <a:pPr>
              <a:lnSpc>
                <a:spcPct val="250000"/>
              </a:lnSpc>
              <a:buNone/>
            </a:pPr>
            <a:r>
              <a:rPr lang="hr-HR" sz="2000" dirty="0" smtClean="0">
                <a:solidFill>
                  <a:schemeClr val="tx1"/>
                </a:solidFill>
                <a:latin typeface="Arial" pitchFamily="34" charset="0"/>
                <a:cs typeface="Arial" pitchFamily="34" charset="0"/>
              </a:rPr>
              <a:t>f) Obriši ruke s krpom.                _______________________________</a:t>
            </a:r>
          </a:p>
          <a:p>
            <a:pPr>
              <a:buNone/>
            </a:pPr>
            <a:endParaRPr lang="hr-HR" sz="2000" dirty="0">
              <a:solidFill>
                <a:schemeClr val="tx1"/>
              </a:solidFill>
              <a:latin typeface="Arial" pitchFamily="34" charset="0"/>
              <a:cs typeface="Arial" pitchFamily="34" charset="0"/>
            </a:endParaRPr>
          </a:p>
        </p:txBody>
      </p:sp>
      <p:sp>
        <p:nvSpPr>
          <p:cNvPr id="4" name="Pravokutnik 3"/>
          <p:cNvSpPr/>
          <p:nvPr/>
        </p:nvSpPr>
        <p:spPr>
          <a:xfrm>
            <a:off x="4714876" y="1124744"/>
            <a:ext cx="2565126" cy="400110"/>
          </a:xfrm>
          <a:prstGeom prst="rect">
            <a:avLst/>
          </a:prstGeom>
        </p:spPr>
        <p:txBody>
          <a:bodyPr wrap="none">
            <a:spAutoFit/>
          </a:bodyPr>
          <a:lstStyle/>
          <a:p>
            <a:r>
              <a:rPr lang="hr-HR" sz="2000" dirty="0" smtClean="0">
                <a:solidFill>
                  <a:srgbClr val="0070C0"/>
                </a:solidFill>
                <a:latin typeface="Arial" pitchFamily="34" charset="0"/>
                <a:ea typeface="Times New Roman" pitchFamily="18" charset="0"/>
                <a:cs typeface="Arial" pitchFamily="34" charset="0"/>
              </a:rPr>
              <a:t>Jesi li bio u trgovini? </a:t>
            </a:r>
            <a:endParaRPr lang="hr-HR" sz="2000" dirty="0">
              <a:solidFill>
                <a:srgbClr val="0070C0"/>
              </a:solidFill>
            </a:endParaRPr>
          </a:p>
        </p:txBody>
      </p:sp>
      <p:sp>
        <p:nvSpPr>
          <p:cNvPr id="5" name="Pravokutnik 4"/>
          <p:cNvSpPr/>
          <p:nvPr/>
        </p:nvSpPr>
        <p:spPr>
          <a:xfrm>
            <a:off x="4572000" y="1874464"/>
            <a:ext cx="3147015" cy="400110"/>
          </a:xfrm>
          <a:prstGeom prst="rect">
            <a:avLst/>
          </a:prstGeom>
        </p:spPr>
        <p:txBody>
          <a:bodyPr wrap="none">
            <a:spAutoFit/>
          </a:bodyPr>
          <a:lstStyle/>
          <a:p>
            <a:r>
              <a:rPr lang="hr-HR" sz="2000" dirty="0" smtClean="0">
                <a:solidFill>
                  <a:srgbClr val="0070C0"/>
                </a:solidFill>
                <a:latin typeface="Arial" pitchFamily="34" charset="0"/>
                <a:ea typeface="Times New Roman" pitchFamily="18" charset="0"/>
                <a:cs typeface="Arial" pitchFamily="34" charset="0"/>
              </a:rPr>
              <a:t>Ne znam što se dogodilo. </a:t>
            </a:r>
            <a:endParaRPr lang="hr-HR" sz="2000" dirty="0">
              <a:solidFill>
                <a:srgbClr val="0070C0"/>
              </a:solidFill>
            </a:endParaRPr>
          </a:p>
        </p:txBody>
      </p:sp>
      <p:sp>
        <p:nvSpPr>
          <p:cNvPr id="6" name="Pravokutnik 5"/>
          <p:cNvSpPr/>
          <p:nvPr/>
        </p:nvSpPr>
        <p:spPr>
          <a:xfrm>
            <a:off x="4499992" y="2780928"/>
            <a:ext cx="3600970" cy="400110"/>
          </a:xfrm>
          <a:prstGeom prst="rect">
            <a:avLst/>
          </a:prstGeom>
        </p:spPr>
        <p:txBody>
          <a:bodyPr wrap="square">
            <a:spAutoFit/>
          </a:bodyPr>
          <a:lstStyle/>
          <a:p>
            <a:r>
              <a:rPr lang="hr-HR" sz="2000" dirty="0" smtClean="0">
                <a:solidFill>
                  <a:srgbClr val="0070C0"/>
                </a:solidFill>
                <a:latin typeface="Arial" pitchFamily="34" charset="0"/>
                <a:ea typeface="Times New Roman" pitchFamily="18" charset="0"/>
                <a:cs typeface="Arial" pitchFamily="34" charset="0"/>
              </a:rPr>
              <a:t>Odveo je baku (k) liječniku. </a:t>
            </a:r>
            <a:endParaRPr lang="hr-HR" sz="2000" dirty="0">
              <a:solidFill>
                <a:srgbClr val="0070C0"/>
              </a:solidFill>
            </a:endParaRPr>
          </a:p>
        </p:txBody>
      </p:sp>
      <p:sp>
        <p:nvSpPr>
          <p:cNvPr id="7" name="Pravokutnik 6"/>
          <p:cNvSpPr/>
          <p:nvPr/>
        </p:nvSpPr>
        <p:spPr>
          <a:xfrm>
            <a:off x="4786314" y="3573016"/>
            <a:ext cx="2603598" cy="461665"/>
          </a:xfrm>
          <a:prstGeom prst="rect">
            <a:avLst/>
          </a:prstGeom>
        </p:spPr>
        <p:txBody>
          <a:bodyPr wrap="none">
            <a:spAutoFit/>
          </a:bodyPr>
          <a:lstStyle/>
          <a:p>
            <a:r>
              <a:rPr lang="hr-HR" sz="2000" dirty="0" smtClean="0">
                <a:solidFill>
                  <a:srgbClr val="0070C0"/>
                </a:solidFill>
                <a:latin typeface="Arial" pitchFamily="34" charset="0"/>
                <a:ea typeface="Times New Roman" pitchFamily="18" charset="0"/>
                <a:cs typeface="Arial" pitchFamily="34" charset="0"/>
              </a:rPr>
              <a:t>Uh</a:t>
            </a:r>
            <a:r>
              <a:rPr lang="hr-HR" sz="2400" b="1" dirty="0" smtClean="0">
                <a:solidFill>
                  <a:srgbClr val="FF0000"/>
                </a:solidFill>
                <a:latin typeface="Arial" pitchFamily="34" charset="0"/>
                <a:ea typeface="Times New Roman" pitchFamily="18" charset="0"/>
                <a:cs typeface="Arial" pitchFamily="34" charset="0"/>
              </a:rPr>
              <a:t>, </a:t>
            </a:r>
            <a:r>
              <a:rPr lang="hr-HR" sz="2000" dirty="0" smtClean="0">
                <a:solidFill>
                  <a:srgbClr val="0070C0"/>
                </a:solidFill>
                <a:latin typeface="Arial" pitchFamily="34" charset="0"/>
                <a:ea typeface="Times New Roman" pitchFamily="18" charset="0"/>
                <a:cs typeface="Arial" pitchFamily="34" charset="0"/>
              </a:rPr>
              <a:t>što je ovo teško. </a:t>
            </a:r>
            <a:endParaRPr lang="hr-HR" sz="2000" dirty="0">
              <a:solidFill>
                <a:srgbClr val="0070C0"/>
              </a:solidFill>
            </a:endParaRPr>
          </a:p>
        </p:txBody>
      </p:sp>
      <p:sp>
        <p:nvSpPr>
          <p:cNvPr id="8" name="Pravokutnik 7"/>
          <p:cNvSpPr/>
          <p:nvPr/>
        </p:nvSpPr>
        <p:spPr>
          <a:xfrm>
            <a:off x="3643306" y="5929330"/>
            <a:ext cx="325730" cy="400110"/>
          </a:xfrm>
          <a:prstGeom prst="rect">
            <a:avLst/>
          </a:prstGeom>
        </p:spPr>
        <p:txBody>
          <a:bodyPr wrap="none">
            <a:spAutoFit/>
          </a:bodyPr>
          <a:lstStyle/>
          <a:p>
            <a:r>
              <a:rPr lang="hr-HR" sz="2000" dirty="0" smtClean="0">
                <a:solidFill>
                  <a:schemeClr val="accent1">
                    <a:lumMod val="75000"/>
                  </a:schemeClr>
                </a:solidFill>
                <a:latin typeface="Arial" pitchFamily="34" charset="0"/>
                <a:ea typeface="Times New Roman" pitchFamily="18" charset="0"/>
                <a:cs typeface="Arial" pitchFamily="34" charset="0"/>
              </a:rPr>
              <a:t>. </a:t>
            </a:r>
            <a:endParaRPr lang="hr-HR" sz="2000" dirty="0">
              <a:solidFill>
                <a:schemeClr val="accent1">
                  <a:lumMod val="75000"/>
                </a:schemeClr>
              </a:solidFill>
            </a:endParaRPr>
          </a:p>
        </p:txBody>
      </p:sp>
      <p:sp>
        <p:nvSpPr>
          <p:cNvPr id="9" name="Pravokutnik 8"/>
          <p:cNvSpPr/>
          <p:nvPr/>
        </p:nvSpPr>
        <p:spPr>
          <a:xfrm>
            <a:off x="4572000" y="4519380"/>
            <a:ext cx="3187091" cy="400110"/>
          </a:xfrm>
          <a:prstGeom prst="rect">
            <a:avLst/>
          </a:prstGeom>
        </p:spPr>
        <p:txBody>
          <a:bodyPr wrap="none">
            <a:spAutoFit/>
          </a:bodyPr>
          <a:lstStyle/>
          <a:p>
            <a:r>
              <a:rPr lang="hr-HR" sz="2000" dirty="0" smtClean="0">
                <a:solidFill>
                  <a:srgbClr val="0070C0"/>
                </a:solidFill>
                <a:latin typeface="Arial" pitchFamily="34" charset="0"/>
                <a:ea typeface="Times New Roman" pitchFamily="18" charset="0"/>
                <a:cs typeface="Arial" pitchFamily="34" charset="0"/>
              </a:rPr>
              <a:t>Srela sam Markova brata. </a:t>
            </a:r>
            <a:endParaRPr lang="hr-HR" sz="2000" dirty="0">
              <a:solidFill>
                <a:srgbClr val="0070C0"/>
              </a:solidFill>
            </a:endParaRPr>
          </a:p>
        </p:txBody>
      </p:sp>
      <p:sp>
        <p:nvSpPr>
          <p:cNvPr id="10" name="Pravokutnik 9"/>
          <p:cNvSpPr/>
          <p:nvPr/>
        </p:nvSpPr>
        <p:spPr>
          <a:xfrm>
            <a:off x="4929190" y="5405154"/>
            <a:ext cx="2347117" cy="400110"/>
          </a:xfrm>
          <a:prstGeom prst="rect">
            <a:avLst/>
          </a:prstGeom>
        </p:spPr>
        <p:txBody>
          <a:bodyPr wrap="none">
            <a:spAutoFit/>
          </a:bodyPr>
          <a:lstStyle/>
          <a:p>
            <a:r>
              <a:rPr lang="hr-HR" sz="2000" dirty="0" smtClean="0">
                <a:solidFill>
                  <a:srgbClr val="0070C0"/>
                </a:solidFill>
                <a:latin typeface="Arial" pitchFamily="34" charset="0"/>
                <a:ea typeface="Times New Roman" pitchFamily="18" charset="0"/>
                <a:cs typeface="Arial" pitchFamily="34" charset="0"/>
              </a:rPr>
              <a:t>Obriši ruke krpom. </a:t>
            </a:r>
            <a:endParaRPr lang="hr-HR" sz="20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9" grpId="0"/>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07179" y="374647"/>
            <a:ext cx="7472386" cy="5768997"/>
          </a:xfrm>
        </p:spPr>
        <p:txBody>
          <a:bodyPr>
            <a:normAutofit/>
          </a:bodyPr>
          <a:lstStyle/>
          <a:p>
            <a:pPr>
              <a:lnSpc>
                <a:spcPct val="100000"/>
              </a:lnSpc>
              <a:buNone/>
            </a:pPr>
            <a:r>
              <a:rPr lang="hr-HR" b="1" dirty="0" smtClean="0">
                <a:solidFill>
                  <a:schemeClr val="tx1"/>
                </a:solidFill>
                <a:latin typeface="Arial" pitchFamily="34" charset="0"/>
                <a:cs typeface="Arial" pitchFamily="34" charset="0"/>
              </a:rPr>
              <a:t>Zaokruži odgovarajući prijedlog.</a:t>
            </a:r>
          </a:p>
          <a:p>
            <a:pPr>
              <a:lnSpc>
                <a:spcPct val="100000"/>
              </a:lnSpc>
              <a:buNone/>
            </a:pPr>
            <a:endParaRPr lang="hr-HR" sz="800" b="1" dirty="0" smtClean="0">
              <a:solidFill>
                <a:schemeClr val="tx1"/>
              </a:solidFill>
              <a:latin typeface="Arial" pitchFamily="34" charset="0"/>
              <a:cs typeface="Arial" pitchFamily="34" charset="0"/>
            </a:endParaRPr>
          </a:p>
          <a:p>
            <a:pPr>
              <a:buNone/>
            </a:pPr>
            <a:r>
              <a:rPr lang="hr-HR" dirty="0" smtClean="0">
                <a:solidFill>
                  <a:schemeClr val="tx1"/>
                </a:solidFill>
                <a:latin typeface="Arial" pitchFamily="34" charset="0"/>
                <a:cs typeface="Arial" pitchFamily="34" charset="0"/>
              </a:rPr>
              <a:t>a)</a:t>
            </a:r>
            <a:r>
              <a:rPr lang="hr-HR" b="1" dirty="0" smtClean="0">
                <a:solidFill>
                  <a:schemeClr val="tx1"/>
                </a:solidFill>
                <a:latin typeface="Arial" pitchFamily="34" charset="0"/>
                <a:cs typeface="Arial" pitchFamily="34" charset="0"/>
              </a:rPr>
              <a:t> Kroz</a:t>
            </a:r>
            <a:r>
              <a:rPr lang="hr-HR" dirty="0" smtClean="0">
                <a:solidFill>
                  <a:schemeClr val="tx1"/>
                </a:solidFill>
                <a:latin typeface="Arial" pitchFamily="34" charset="0"/>
                <a:cs typeface="Arial" pitchFamily="34" charset="0"/>
              </a:rPr>
              <a:t> / </a:t>
            </a:r>
            <a:r>
              <a:rPr lang="hr-HR" b="1" dirty="0" smtClean="0">
                <a:solidFill>
                  <a:schemeClr val="tx1"/>
                </a:solidFill>
                <a:latin typeface="Arial" pitchFamily="34" charset="0"/>
                <a:cs typeface="Arial" pitchFamily="34" charset="0"/>
              </a:rPr>
              <a:t>za</a:t>
            </a:r>
            <a:r>
              <a:rPr lang="hr-HR" dirty="0" smtClean="0">
                <a:solidFill>
                  <a:schemeClr val="tx1"/>
                </a:solidFill>
                <a:latin typeface="Arial" pitchFamily="34" charset="0"/>
                <a:cs typeface="Arial" pitchFamily="34" charset="0"/>
              </a:rPr>
              <a:t>  to  vrijeme  mi  smo  završili  natjecanje.</a:t>
            </a:r>
          </a:p>
          <a:p>
            <a:pPr>
              <a:lnSpc>
                <a:spcPct val="150000"/>
              </a:lnSpc>
              <a:buNone/>
            </a:pPr>
            <a:r>
              <a:rPr lang="hr-HR" dirty="0" smtClean="0">
                <a:solidFill>
                  <a:schemeClr val="tx1"/>
                </a:solidFill>
                <a:latin typeface="Arial" pitchFamily="34" charset="0"/>
                <a:cs typeface="Arial" pitchFamily="34" charset="0"/>
              </a:rPr>
              <a:t>b) Vidimo se </a:t>
            </a:r>
            <a:r>
              <a:rPr lang="hr-HR" b="1" dirty="0" smtClean="0">
                <a:solidFill>
                  <a:schemeClr val="tx1"/>
                </a:solidFill>
                <a:latin typeface="Arial" pitchFamily="34" charset="0"/>
                <a:cs typeface="Arial" pitchFamily="34" charset="0"/>
              </a:rPr>
              <a:t>kroz</a:t>
            </a:r>
            <a:r>
              <a:rPr lang="hr-HR" dirty="0" smtClean="0">
                <a:solidFill>
                  <a:schemeClr val="tx1"/>
                </a:solidFill>
                <a:latin typeface="Arial" pitchFamily="34" charset="0"/>
                <a:cs typeface="Arial" pitchFamily="34" charset="0"/>
              </a:rPr>
              <a:t> / </a:t>
            </a:r>
            <a:r>
              <a:rPr lang="hr-HR" b="1" dirty="0" smtClean="0">
                <a:solidFill>
                  <a:schemeClr val="tx1"/>
                </a:solidFill>
                <a:latin typeface="Arial" pitchFamily="34" charset="0"/>
                <a:cs typeface="Arial" pitchFamily="34" charset="0"/>
              </a:rPr>
              <a:t>za</a:t>
            </a:r>
            <a:r>
              <a:rPr lang="hr-HR" dirty="0" smtClean="0">
                <a:solidFill>
                  <a:schemeClr val="tx1"/>
                </a:solidFill>
                <a:latin typeface="Arial" pitchFamily="34" charset="0"/>
                <a:cs typeface="Arial" pitchFamily="34" charset="0"/>
              </a:rPr>
              <a:t> dva sata.</a:t>
            </a:r>
          </a:p>
          <a:p>
            <a:pPr>
              <a:lnSpc>
                <a:spcPct val="150000"/>
              </a:lnSpc>
              <a:buNone/>
            </a:pPr>
            <a:r>
              <a:rPr lang="hr-HR" dirty="0" smtClean="0">
                <a:solidFill>
                  <a:schemeClr val="tx1"/>
                </a:solidFill>
                <a:latin typeface="Arial" pitchFamily="34" charset="0"/>
                <a:cs typeface="Arial" pitchFamily="34" charset="0"/>
              </a:rPr>
              <a:t>c) Idemo na more </a:t>
            </a:r>
            <a:r>
              <a:rPr lang="hr-HR" b="1" dirty="0" smtClean="0">
                <a:solidFill>
                  <a:schemeClr val="tx1"/>
                </a:solidFill>
                <a:latin typeface="Arial" pitchFamily="34" charset="0"/>
                <a:cs typeface="Arial" pitchFamily="34" charset="0"/>
              </a:rPr>
              <a:t>kroz</a:t>
            </a:r>
            <a:r>
              <a:rPr lang="hr-HR" dirty="0" smtClean="0">
                <a:solidFill>
                  <a:schemeClr val="tx1"/>
                </a:solidFill>
                <a:latin typeface="Arial" pitchFamily="34" charset="0"/>
                <a:cs typeface="Arial" pitchFamily="34" charset="0"/>
              </a:rPr>
              <a:t> / </a:t>
            </a:r>
            <a:r>
              <a:rPr lang="hr-HR" b="1" dirty="0" smtClean="0">
                <a:solidFill>
                  <a:schemeClr val="tx1"/>
                </a:solidFill>
                <a:latin typeface="Arial" pitchFamily="34" charset="0"/>
                <a:cs typeface="Arial" pitchFamily="34" charset="0"/>
              </a:rPr>
              <a:t>za</a:t>
            </a:r>
            <a:r>
              <a:rPr lang="hr-HR" dirty="0" smtClean="0">
                <a:solidFill>
                  <a:schemeClr val="tx1"/>
                </a:solidFill>
                <a:latin typeface="Arial" pitchFamily="34" charset="0"/>
                <a:cs typeface="Arial" pitchFamily="34" charset="0"/>
              </a:rPr>
              <a:t> dva tjedna.</a:t>
            </a:r>
          </a:p>
          <a:p>
            <a:pPr>
              <a:lnSpc>
                <a:spcPct val="150000"/>
              </a:lnSpc>
              <a:buNone/>
            </a:pPr>
            <a:r>
              <a:rPr lang="hr-HR" dirty="0" smtClean="0">
                <a:solidFill>
                  <a:schemeClr val="tx1"/>
                </a:solidFill>
                <a:latin typeface="Arial" pitchFamily="34" charset="0"/>
                <a:cs typeface="Arial" pitchFamily="34" charset="0"/>
              </a:rPr>
              <a:t>d) Ne idem u školu </a:t>
            </a:r>
            <a:r>
              <a:rPr lang="hr-HR" b="1" dirty="0" smtClean="0">
                <a:solidFill>
                  <a:schemeClr val="tx1"/>
                </a:solidFill>
                <a:latin typeface="Arial" pitchFamily="34" charset="0"/>
                <a:cs typeface="Arial" pitchFamily="34" charset="0"/>
              </a:rPr>
              <a:t>radi</a:t>
            </a:r>
            <a:r>
              <a:rPr lang="hr-HR" dirty="0" smtClean="0">
                <a:solidFill>
                  <a:schemeClr val="tx1"/>
                </a:solidFill>
                <a:latin typeface="Arial" pitchFamily="34" charset="0"/>
                <a:cs typeface="Arial" pitchFamily="34" charset="0"/>
              </a:rPr>
              <a:t> / </a:t>
            </a:r>
            <a:r>
              <a:rPr lang="hr-HR" b="1" dirty="0" smtClean="0">
                <a:solidFill>
                  <a:schemeClr val="tx1"/>
                </a:solidFill>
                <a:latin typeface="Arial" pitchFamily="34" charset="0"/>
                <a:cs typeface="Arial" pitchFamily="34" charset="0"/>
              </a:rPr>
              <a:t>zbog</a:t>
            </a:r>
            <a:r>
              <a:rPr lang="hr-HR" dirty="0" smtClean="0">
                <a:solidFill>
                  <a:schemeClr val="tx1"/>
                </a:solidFill>
                <a:latin typeface="Arial" pitchFamily="34" charset="0"/>
                <a:cs typeface="Arial" pitchFamily="34" charset="0"/>
              </a:rPr>
              <a:t> bolesti.</a:t>
            </a:r>
          </a:p>
          <a:p>
            <a:pPr>
              <a:lnSpc>
                <a:spcPct val="150000"/>
              </a:lnSpc>
              <a:buNone/>
            </a:pPr>
            <a:r>
              <a:rPr lang="hr-HR" dirty="0" smtClean="0">
                <a:solidFill>
                  <a:schemeClr val="tx1"/>
                </a:solidFill>
                <a:latin typeface="Arial" pitchFamily="34" charset="0"/>
                <a:cs typeface="Arial" pitchFamily="34" charset="0"/>
              </a:rPr>
              <a:t>e) Idem u školu </a:t>
            </a:r>
            <a:r>
              <a:rPr lang="hr-HR" b="1" dirty="0" smtClean="0">
                <a:solidFill>
                  <a:schemeClr val="tx1"/>
                </a:solidFill>
                <a:latin typeface="Arial" pitchFamily="34" charset="0"/>
                <a:cs typeface="Arial" pitchFamily="34" charset="0"/>
              </a:rPr>
              <a:t>radi</a:t>
            </a:r>
            <a:r>
              <a:rPr lang="hr-HR" dirty="0" smtClean="0">
                <a:solidFill>
                  <a:schemeClr val="tx1"/>
                </a:solidFill>
                <a:latin typeface="Arial" pitchFamily="34" charset="0"/>
                <a:cs typeface="Arial" pitchFamily="34" charset="0"/>
              </a:rPr>
              <a:t> / </a:t>
            </a:r>
            <a:r>
              <a:rPr lang="hr-HR" b="1" dirty="0" smtClean="0">
                <a:solidFill>
                  <a:schemeClr val="tx1"/>
                </a:solidFill>
                <a:latin typeface="Arial" pitchFamily="34" charset="0"/>
                <a:cs typeface="Arial" pitchFamily="34" charset="0"/>
              </a:rPr>
              <a:t>zbog</a:t>
            </a:r>
            <a:r>
              <a:rPr lang="hr-HR" dirty="0" smtClean="0">
                <a:solidFill>
                  <a:schemeClr val="tx1"/>
                </a:solidFill>
                <a:latin typeface="Arial" pitchFamily="34" charset="0"/>
                <a:cs typeface="Arial" pitchFamily="34" charset="0"/>
              </a:rPr>
              <a:t> učenja.</a:t>
            </a:r>
          </a:p>
          <a:p>
            <a:pPr>
              <a:lnSpc>
                <a:spcPct val="150000"/>
              </a:lnSpc>
              <a:buNone/>
            </a:pPr>
            <a:r>
              <a:rPr lang="hr-HR" dirty="0" smtClean="0">
                <a:solidFill>
                  <a:schemeClr val="tx1"/>
                </a:solidFill>
                <a:latin typeface="Arial" pitchFamily="34" charset="0"/>
                <a:cs typeface="Arial" pitchFamily="34" charset="0"/>
              </a:rPr>
              <a:t>f) Volim ići s prijateljima u kino </a:t>
            </a:r>
            <a:r>
              <a:rPr lang="hr-HR" b="1" dirty="0" smtClean="0">
                <a:solidFill>
                  <a:schemeClr val="tx1"/>
                </a:solidFill>
                <a:latin typeface="Arial" pitchFamily="34" charset="0"/>
                <a:cs typeface="Arial" pitchFamily="34" charset="0"/>
              </a:rPr>
              <a:t>radi</a:t>
            </a:r>
            <a:r>
              <a:rPr lang="hr-HR" dirty="0" smtClean="0">
                <a:solidFill>
                  <a:schemeClr val="tx1"/>
                </a:solidFill>
                <a:latin typeface="Arial" pitchFamily="34" charset="0"/>
                <a:cs typeface="Arial" pitchFamily="34" charset="0"/>
              </a:rPr>
              <a:t> / </a:t>
            </a:r>
            <a:r>
              <a:rPr lang="hr-HR" b="1" dirty="0" smtClean="0">
                <a:solidFill>
                  <a:schemeClr val="tx1"/>
                </a:solidFill>
                <a:latin typeface="Arial" pitchFamily="34" charset="0"/>
                <a:cs typeface="Arial" pitchFamily="34" charset="0"/>
              </a:rPr>
              <a:t>zbog</a:t>
            </a:r>
            <a:r>
              <a:rPr lang="hr-HR" dirty="0" smtClean="0">
                <a:solidFill>
                  <a:schemeClr val="tx1"/>
                </a:solidFill>
                <a:latin typeface="Arial" pitchFamily="34" charset="0"/>
                <a:cs typeface="Arial" pitchFamily="34" charset="0"/>
              </a:rPr>
              <a:t> dobre zabave.</a:t>
            </a:r>
          </a:p>
          <a:p>
            <a:pPr marL="34290" indent="0">
              <a:lnSpc>
                <a:spcPct val="150000"/>
              </a:lnSpc>
              <a:buNone/>
            </a:pPr>
            <a:r>
              <a:rPr lang="pl-PL" dirty="0" smtClean="0">
                <a:solidFill>
                  <a:schemeClr val="tx1"/>
                </a:solidFill>
                <a:latin typeface="Arial" pitchFamily="34" charset="0"/>
                <a:cs typeface="Arial" pitchFamily="34" charset="0"/>
              </a:rPr>
              <a:t>g) Djed </a:t>
            </a:r>
            <a:r>
              <a:rPr lang="pl-PL" dirty="0">
                <a:solidFill>
                  <a:schemeClr val="tx1"/>
                </a:solidFill>
                <a:latin typeface="Arial" pitchFamily="34" charset="0"/>
                <a:cs typeface="Arial" pitchFamily="34" charset="0"/>
              </a:rPr>
              <a:t>mi je napravio frulu </a:t>
            </a:r>
            <a:r>
              <a:rPr lang="pl-PL" b="1" dirty="0">
                <a:solidFill>
                  <a:schemeClr val="tx1"/>
                </a:solidFill>
                <a:latin typeface="Arial" pitchFamily="34" charset="0"/>
                <a:cs typeface="Arial" pitchFamily="34" charset="0"/>
              </a:rPr>
              <a:t>iz</a:t>
            </a:r>
            <a:r>
              <a:rPr lang="pl-PL" dirty="0">
                <a:solidFill>
                  <a:schemeClr val="tx1"/>
                </a:solidFill>
                <a:latin typeface="Arial" pitchFamily="34" charset="0"/>
                <a:cs typeface="Arial" pitchFamily="34" charset="0"/>
              </a:rPr>
              <a:t> / </a:t>
            </a:r>
            <a:r>
              <a:rPr lang="pl-PL" b="1" dirty="0">
                <a:solidFill>
                  <a:schemeClr val="tx1"/>
                </a:solidFill>
                <a:latin typeface="Arial" pitchFamily="34" charset="0"/>
                <a:cs typeface="Arial" pitchFamily="34" charset="0"/>
              </a:rPr>
              <a:t>od</a:t>
            </a:r>
            <a:r>
              <a:rPr lang="pl-PL" dirty="0">
                <a:solidFill>
                  <a:schemeClr val="tx1"/>
                </a:solidFill>
                <a:latin typeface="Arial" pitchFamily="34" charset="0"/>
                <a:cs typeface="Arial" pitchFamily="34" charset="0"/>
              </a:rPr>
              <a:t> trske</a:t>
            </a:r>
            <a:r>
              <a:rPr lang="pl-PL" dirty="0" smtClean="0">
                <a:solidFill>
                  <a:schemeClr val="tx1"/>
                </a:solidFill>
                <a:latin typeface="Arial" pitchFamily="34" charset="0"/>
                <a:cs typeface="Arial" pitchFamily="34" charset="0"/>
              </a:rPr>
              <a:t>.</a:t>
            </a:r>
          </a:p>
          <a:p>
            <a:pPr marL="34290" indent="0">
              <a:lnSpc>
                <a:spcPct val="150000"/>
              </a:lnSpc>
              <a:buNone/>
            </a:pPr>
            <a:r>
              <a:rPr lang="pl-PL" dirty="0" smtClean="0">
                <a:solidFill>
                  <a:schemeClr val="tx1"/>
                </a:solidFill>
                <a:latin typeface="Arial" pitchFamily="34" charset="0"/>
                <a:cs typeface="Arial" pitchFamily="34" charset="0"/>
              </a:rPr>
              <a:t>h) Vidimo </a:t>
            </a:r>
            <a:r>
              <a:rPr lang="pl-PL" dirty="0">
                <a:solidFill>
                  <a:schemeClr val="tx1"/>
                </a:solidFill>
                <a:latin typeface="Arial" pitchFamily="34" charset="0"/>
                <a:cs typeface="Arial" pitchFamily="34" charset="0"/>
              </a:rPr>
              <a:t>se </a:t>
            </a:r>
            <a:r>
              <a:rPr lang="pl-PL" b="1" dirty="0">
                <a:solidFill>
                  <a:schemeClr val="tx1"/>
                </a:solidFill>
                <a:latin typeface="Arial" pitchFamily="34" charset="0"/>
                <a:cs typeface="Arial" pitchFamily="34" charset="0"/>
              </a:rPr>
              <a:t>iza</a:t>
            </a:r>
            <a:r>
              <a:rPr lang="pl-PL" dirty="0">
                <a:solidFill>
                  <a:schemeClr val="tx1"/>
                </a:solidFill>
                <a:latin typeface="Arial" pitchFamily="34" charset="0"/>
                <a:cs typeface="Arial" pitchFamily="34" charset="0"/>
              </a:rPr>
              <a:t> / </a:t>
            </a:r>
            <a:r>
              <a:rPr lang="pl-PL" b="1" dirty="0">
                <a:solidFill>
                  <a:schemeClr val="tx1"/>
                </a:solidFill>
                <a:latin typeface="Arial" pitchFamily="34" charset="0"/>
                <a:cs typeface="Arial" pitchFamily="34" charset="0"/>
              </a:rPr>
              <a:t>poslije</a:t>
            </a:r>
            <a:r>
              <a:rPr lang="pl-PL" dirty="0">
                <a:solidFill>
                  <a:schemeClr val="tx1"/>
                </a:solidFill>
                <a:latin typeface="Arial" pitchFamily="34" charset="0"/>
                <a:cs typeface="Arial" pitchFamily="34" charset="0"/>
              </a:rPr>
              <a:t> predstave</a:t>
            </a:r>
            <a:r>
              <a:rPr lang="pl-PL" dirty="0" smtClean="0">
                <a:solidFill>
                  <a:schemeClr val="tx1"/>
                </a:solidFill>
                <a:latin typeface="Arial" pitchFamily="34" charset="0"/>
                <a:cs typeface="Arial" pitchFamily="34" charset="0"/>
              </a:rPr>
              <a:t>.</a:t>
            </a:r>
          </a:p>
          <a:p>
            <a:pPr marL="34290" indent="0">
              <a:lnSpc>
                <a:spcPct val="150000"/>
              </a:lnSpc>
              <a:buNone/>
            </a:pPr>
            <a:r>
              <a:rPr lang="pl-PL" dirty="0" smtClean="0">
                <a:solidFill>
                  <a:schemeClr val="tx1"/>
                </a:solidFill>
                <a:latin typeface="Arial" pitchFamily="34" charset="0"/>
                <a:cs typeface="Arial" pitchFamily="34" charset="0"/>
              </a:rPr>
              <a:t>i) </a:t>
            </a:r>
            <a:r>
              <a:rPr lang="hr-HR" dirty="0">
                <a:solidFill>
                  <a:schemeClr val="tx1"/>
                </a:solidFill>
                <a:latin typeface="Arial" pitchFamily="34" charset="0"/>
                <a:cs typeface="Arial" pitchFamily="34" charset="0"/>
              </a:rPr>
              <a:t>Brzim vlakom otputovao je </a:t>
            </a:r>
            <a:r>
              <a:rPr lang="hr-HR" b="1" dirty="0">
                <a:solidFill>
                  <a:schemeClr val="tx1"/>
                </a:solidFill>
                <a:latin typeface="Arial" pitchFamily="34" charset="0"/>
                <a:cs typeface="Arial" pitchFamily="34" charset="0"/>
              </a:rPr>
              <a:t>za</a:t>
            </a:r>
            <a:r>
              <a:rPr lang="hr-HR" dirty="0">
                <a:solidFill>
                  <a:schemeClr val="tx1"/>
                </a:solidFill>
                <a:latin typeface="Arial" pitchFamily="34" charset="0"/>
                <a:cs typeface="Arial" pitchFamily="34" charset="0"/>
              </a:rPr>
              <a:t> / </a:t>
            </a:r>
            <a:r>
              <a:rPr lang="hr-HR" b="1" dirty="0">
                <a:solidFill>
                  <a:schemeClr val="tx1"/>
                </a:solidFill>
                <a:latin typeface="Arial" pitchFamily="34" charset="0"/>
                <a:cs typeface="Arial" pitchFamily="34" charset="0"/>
              </a:rPr>
              <a:t>u</a:t>
            </a:r>
            <a:r>
              <a:rPr lang="hr-HR" dirty="0">
                <a:solidFill>
                  <a:schemeClr val="tx1"/>
                </a:solidFill>
                <a:latin typeface="Arial" pitchFamily="34" charset="0"/>
                <a:cs typeface="Arial" pitchFamily="34" charset="0"/>
              </a:rPr>
              <a:t>  Split.</a:t>
            </a:r>
          </a:p>
          <a:p>
            <a:pPr marL="34290" indent="0">
              <a:lnSpc>
                <a:spcPct val="150000"/>
              </a:lnSpc>
              <a:buNone/>
            </a:pPr>
            <a:endParaRPr lang="pl-PL" dirty="0">
              <a:solidFill>
                <a:schemeClr val="tx1"/>
              </a:solidFill>
              <a:latin typeface="Arial" pitchFamily="34" charset="0"/>
              <a:cs typeface="Arial" pitchFamily="34" charset="0"/>
            </a:endParaRPr>
          </a:p>
          <a:p>
            <a:pPr marL="34290" indent="0">
              <a:lnSpc>
                <a:spcPct val="150000"/>
              </a:lnSpc>
              <a:buNone/>
            </a:pPr>
            <a:endParaRPr lang="pl-PL" dirty="0">
              <a:solidFill>
                <a:schemeClr val="tx1"/>
              </a:solidFill>
              <a:latin typeface="Arial" pitchFamily="34" charset="0"/>
              <a:cs typeface="Arial" pitchFamily="34" charset="0"/>
            </a:endParaRPr>
          </a:p>
          <a:p>
            <a:pPr>
              <a:lnSpc>
                <a:spcPct val="150000"/>
              </a:lnSpc>
            </a:pPr>
            <a:endParaRPr lang="hr-HR" dirty="0">
              <a:solidFill>
                <a:schemeClr val="tx1"/>
              </a:solidFill>
              <a:latin typeface="Arial" pitchFamily="34" charset="0"/>
              <a:cs typeface="Arial" pitchFamily="34" charset="0"/>
            </a:endParaRPr>
          </a:p>
        </p:txBody>
      </p:sp>
      <p:sp>
        <p:nvSpPr>
          <p:cNvPr id="4" name="Elipsa 3"/>
          <p:cNvSpPr/>
          <p:nvPr/>
        </p:nvSpPr>
        <p:spPr>
          <a:xfrm>
            <a:off x="1475656" y="980728"/>
            <a:ext cx="576064" cy="504056"/>
          </a:xfrm>
          <a:prstGeom prst="ellipse">
            <a:avLst/>
          </a:prstGeom>
          <a:noFill/>
          <a:ln>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srgbClr val="C00000"/>
              </a:solidFill>
            </a:endParaRPr>
          </a:p>
        </p:txBody>
      </p:sp>
      <p:sp>
        <p:nvSpPr>
          <p:cNvPr id="5" name="Elipsa 4"/>
          <p:cNvSpPr/>
          <p:nvPr/>
        </p:nvSpPr>
        <p:spPr>
          <a:xfrm>
            <a:off x="2627784" y="1511571"/>
            <a:ext cx="566944" cy="495506"/>
          </a:xfrm>
          <a:prstGeom prst="ellipse">
            <a:avLst/>
          </a:prstGeom>
          <a:noFill/>
          <a:ln>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srgbClr val="C00000"/>
              </a:solidFill>
            </a:endParaRPr>
          </a:p>
        </p:txBody>
      </p:sp>
      <p:sp>
        <p:nvSpPr>
          <p:cNvPr id="6" name="Elipsa 5"/>
          <p:cNvSpPr/>
          <p:nvPr/>
        </p:nvSpPr>
        <p:spPr>
          <a:xfrm>
            <a:off x="3142100" y="2078709"/>
            <a:ext cx="573784" cy="501776"/>
          </a:xfrm>
          <a:prstGeom prst="ellipse">
            <a:avLst/>
          </a:prstGeom>
          <a:noFill/>
          <a:ln>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srgbClr val="C00000"/>
              </a:solidFill>
            </a:endParaRPr>
          </a:p>
        </p:txBody>
      </p:sp>
      <p:sp>
        <p:nvSpPr>
          <p:cNvPr id="7" name="Elipsa 6"/>
          <p:cNvSpPr/>
          <p:nvPr/>
        </p:nvSpPr>
        <p:spPr>
          <a:xfrm>
            <a:off x="3280416" y="2708920"/>
            <a:ext cx="845681" cy="459780"/>
          </a:xfrm>
          <a:prstGeom prst="ellipse">
            <a:avLst/>
          </a:prstGeom>
          <a:noFill/>
          <a:ln>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srgbClr val="C00000"/>
              </a:solidFill>
            </a:endParaRPr>
          </a:p>
        </p:txBody>
      </p:sp>
      <p:sp>
        <p:nvSpPr>
          <p:cNvPr id="8" name="Elipsa 7"/>
          <p:cNvSpPr/>
          <p:nvPr/>
        </p:nvSpPr>
        <p:spPr>
          <a:xfrm>
            <a:off x="2231740" y="3284984"/>
            <a:ext cx="684076" cy="432048"/>
          </a:xfrm>
          <a:prstGeom prst="ellipse">
            <a:avLst/>
          </a:prstGeom>
          <a:noFill/>
          <a:ln>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srgbClr val="C00000"/>
              </a:solidFill>
            </a:endParaRPr>
          </a:p>
        </p:txBody>
      </p:sp>
      <p:sp>
        <p:nvSpPr>
          <p:cNvPr id="9" name="Elipsa 8"/>
          <p:cNvSpPr/>
          <p:nvPr/>
        </p:nvSpPr>
        <p:spPr>
          <a:xfrm>
            <a:off x="3923928" y="3892750"/>
            <a:ext cx="648072" cy="400346"/>
          </a:xfrm>
          <a:prstGeom prst="ellipse">
            <a:avLst/>
          </a:prstGeom>
          <a:noFill/>
          <a:ln>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srgbClr val="C00000"/>
              </a:solidFill>
            </a:endParaRPr>
          </a:p>
        </p:txBody>
      </p:sp>
      <p:sp>
        <p:nvSpPr>
          <p:cNvPr id="10" name="Elipsa 9"/>
          <p:cNvSpPr/>
          <p:nvPr/>
        </p:nvSpPr>
        <p:spPr>
          <a:xfrm>
            <a:off x="3951637" y="4472680"/>
            <a:ext cx="495672" cy="463970"/>
          </a:xfrm>
          <a:prstGeom prst="ellipse">
            <a:avLst/>
          </a:prstGeom>
          <a:noFill/>
          <a:ln>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srgbClr val="C00000"/>
              </a:solidFill>
            </a:endParaRPr>
          </a:p>
        </p:txBody>
      </p:sp>
      <p:sp>
        <p:nvSpPr>
          <p:cNvPr id="11" name="Elipsa 10"/>
          <p:cNvSpPr/>
          <p:nvPr/>
        </p:nvSpPr>
        <p:spPr>
          <a:xfrm>
            <a:off x="2466108" y="5064637"/>
            <a:ext cx="1025772" cy="400346"/>
          </a:xfrm>
          <a:prstGeom prst="ellipse">
            <a:avLst/>
          </a:prstGeom>
          <a:noFill/>
          <a:ln>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srgbClr val="C00000"/>
              </a:solidFill>
            </a:endParaRPr>
          </a:p>
        </p:txBody>
      </p:sp>
      <p:sp>
        <p:nvSpPr>
          <p:cNvPr id="12" name="Elipsa 11"/>
          <p:cNvSpPr/>
          <p:nvPr/>
        </p:nvSpPr>
        <p:spPr>
          <a:xfrm>
            <a:off x="4126097" y="5628688"/>
            <a:ext cx="495672" cy="463970"/>
          </a:xfrm>
          <a:prstGeom prst="ellipse">
            <a:avLst/>
          </a:prstGeom>
          <a:noFill/>
          <a:ln>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srgbClr val="C00000"/>
              </a:solidFill>
            </a:endParaRPr>
          </a:p>
        </p:txBody>
      </p:sp>
    </p:spTree>
    <p:extLst>
      <p:ext uri="{BB962C8B-B14F-4D97-AF65-F5344CB8AC3E}">
        <p14:creationId xmlns:p14="http://schemas.microsoft.com/office/powerpoint/2010/main" val="2298758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360000" y="360000"/>
            <a:ext cx="8176422" cy="51706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Dopuni rečenice.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hr-HR" sz="1000" b="0" i="0" u="none" strike="noStrike" cap="none" normalizeH="0" baseline="0" dirty="0" smtClean="0">
              <a:ln>
                <a:noFill/>
              </a:ln>
              <a:solidFill>
                <a:schemeClr val="tx1"/>
              </a:solidFill>
              <a:effectLst/>
              <a:latin typeface="Arial" pitchFamily="34" charset="0"/>
              <a:cs typeface="Arial" pitchFamily="34" charset="0"/>
            </a:endParaRPr>
          </a:p>
          <a:p>
            <a:pPr marL="457200" indent="-457200" defTabSz="914400" eaLnBrk="0" fontAlgn="base" hangingPunct="0">
              <a:lnSpc>
                <a:spcPct val="150000"/>
              </a:lnSpc>
              <a:spcBef>
                <a:spcPct val="0"/>
              </a:spcBef>
              <a:spcAft>
                <a:spcPct val="0"/>
              </a:spcAft>
              <a:buFont typeface="+mj-lt"/>
              <a:buAutoNum type="alphaLcParenR"/>
            </a:pPr>
            <a:r>
              <a:rPr lang="hr-HR" sz="2000" dirty="0" smtClean="0">
                <a:latin typeface="Arial" pitchFamily="34" charset="0"/>
                <a:ea typeface="Times New Roman" pitchFamily="18" charset="0"/>
                <a:cs typeface="Arial" pitchFamily="34" charset="0"/>
              </a:rPr>
              <a:t>______________ </a:t>
            </a:r>
            <a:r>
              <a:rPr lang="hr-HR" sz="2000" dirty="0">
                <a:latin typeface="Arial" pitchFamily="34" charset="0"/>
                <a:ea typeface="Times New Roman" pitchFamily="18" charset="0"/>
                <a:cs typeface="Arial" pitchFamily="34" charset="0"/>
              </a:rPr>
              <a:t>su samostalne riječi, stoga ih odjeljujemo </a:t>
            </a:r>
            <a:r>
              <a:rPr lang="hr-HR" sz="2000" dirty="0" smtClean="0">
                <a:latin typeface="Arial" pitchFamily="34" charset="0"/>
                <a:ea typeface="Times New Roman" pitchFamily="18" charset="0"/>
                <a:cs typeface="Arial" pitchFamily="34" charset="0"/>
              </a:rPr>
              <a:t>______________ </a:t>
            </a:r>
            <a:r>
              <a:rPr lang="hr-HR" sz="2000" dirty="0">
                <a:latin typeface="Arial" pitchFamily="34" charset="0"/>
                <a:ea typeface="Times New Roman" pitchFamily="18" charset="0"/>
                <a:cs typeface="Arial" pitchFamily="34" charset="0"/>
              </a:rPr>
              <a:t>ili </a:t>
            </a:r>
            <a:r>
              <a:rPr lang="hr-HR" sz="2000" dirty="0" smtClean="0">
                <a:latin typeface="Arial" pitchFamily="34" charset="0"/>
                <a:ea typeface="Times New Roman" pitchFamily="18" charset="0"/>
                <a:cs typeface="Arial" pitchFamily="34" charset="0"/>
              </a:rPr>
              <a:t>uskličnikom od ostalih riječi ili rečenice.</a:t>
            </a:r>
          </a:p>
          <a:p>
            <a:pPr marL="457200" indent="-457200" defTabSz="914400" eaLnBrk="0" fontAlgn="base" hangingPunct="0">
              <a:lnSpc>
                <a:spcPct val="150000"/>
              </a:lnSpc>
              <a:spcBef>
                <a:spcPct val="0"/>
              </a:spcBef>
              <a:spcAft>
                <a:spcPct val="0"/>
              </a:spcAft>
              <a:buFont typeface="+mj-lt"/>
              <a:buAutoNum type="alphaLcParenR"/>
            </a:pPr>
            <a:endParaRPr lang="hr-HR" sz="2000" dirty="0">
              <a:latin typeface="Arial" pitchFamily="34" charset="0"/>
              <a:ea typeface="Times New Roman" pitchFamily="18" charset="0"/>
              <a:cs typeface="Arial" pitchFamily="34" charset="0"/>
            </a:endParaRPr>
          </a:p>
          <a:p>
            <a:pPr marL="457200" marR="0" lvl="0" indent="-457200" algn="l" defTabSz="914400" rtl="0" eaLnBrk="0" fontAlgn="base" latinLnBrk="0" hangingPunct="0">
              <a:lnSpc>
                <a:spcPct val="150000"/>
              </a:lnSpc>
              <a:spcBef>
                <a:spcPct val="0"/>
              </a:spcBef>
              <a:spcAft>
                <a:spcPct val="0"/>
              </a:spcAft>
              <a:buClrTx/>
              <a:buSzTx/>
              <a:buFont typeface="+mj-lt"/>
              <a:buAutoNum type="alphaLcParenR"/>
              <a:tabLst/>
            </a:pP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Prilozi su nepromjenjive riječi koje prilažemo ______________ ,    a izriču različite okolnosti u kojima se događa radnja kao što su _____________, _____________ i _____________.</a:t>
            </a:r>
          </a:p>
          <a:p>
            <a:pPr marL="457200" marR="0" lvl="0" indent="-457200" algn="l" defTabSz="914400" rtl="0" eaLnBrk="0" fontAlgn="base" latinLnBrk="0" hangingPunct="0">
              <a:lnSpc>
                <a:spcPct val="150000"/>
              </a:lnSpc>
              <a:spcBef>
                <a:spcPct val="0"/>
              </a:spcBef>
              <a:spcAft>
                <a:spcPct val="0"/>
              </a:spcAft>
              <a:buClrTx/>
              <a:buSzTx/>
              <a:tabLst/>
            </a:pPr>
            <a:endParaRPr kumimoji="0" lang="hr-HR"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457200" marR="0" lvl="0" indent="-457200" algn="l" defTabSz="914400" rtl="0" eaLnBrk="0" fontAlgn="base" latinLnBrk="0" hangingPunct="0">
              <a:lnSpc>
                <a:spcPct val="150000"/>
              </a:lnSpc>
              <a:spcBef>
                <a:spcPct val="0"/>
              </a:spcBef>
              <a:spcAft>
                <a:spcPct val="0"/>
              </a:spcAft>
              <a:buClrTx/>
              <a:buSzTx/>
              <a:buAutoNum type="alphaLcParenR" startAt="2"/>
              <a:tabLst/>
            </a:pPr>
            <a:endParaRPr kumimoji="0" lang="hr-HR"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457200" marR="0" lvl="0" indent="-457200" algn="l" defTabSz="914400" rtl="0" eaLnBrk="0" fontAlgn="base" latinLnBrk="0" hangingPunct="0">
              <a:lnSpc>
                <a:spcPct val="150000"/>
              </a:lnSpc>
              <a:spcBef>
                <a:spcPct val="0"/>
              </a:spcBef>
              <a:spcAft>
                <a:spcPct val="0"/>
              </a:spcAft>
              <a:buClrTx/>
              <a:buSzTx/>
              <a:tabLst/>
            </a:pP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    Čestice su ____________________ riječi kojima _____________ ili</a:t>
            </a:r>
            <a:r>
              <a:rPr kumimoji="0" lang="hr-HR" sz="20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_______________</a:t>
            </a:r>
            <a:r>
              <a:rPr kumimoji="0" lang="hr-HR" sz="2000" b="0" i="0" u="none" strike="noStrike" cap="none" normalizeH="0" dirty="0" smtClean="0">
                <a:ln>
                  <a:noFill/>
                </a:ln>
                <a:solidFill>
                  <a:schemeClr val="tx1"/>
                </a:solidFill>
                <a:effectLst/>
                <a:latin typeface="Arial" pitchFamily="34" charset="0"/>
                <a:ea typeface="Times New Roman" pitchFamily="18" charset="0"/>
                <a:cs typeface="Arial" pitchFamily="34" charset="0"/>
              </a:rPr>
              <a:t> sadržaj</a:t>
            </a: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rečenice, a najčešće su to riječi: ________, _______, _______, ________.</a:t>
            </a:r>
            <a:endParaRPr kumimoji="0" lang="hr-H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Pravokutnik 6"/>
          <p:cNvSpPr/>
          <p:nvPr/>
        </p:nvSpPr>
        <p:spPr>
          <a:xfrm>
            <a:off x="6096406" y="2276872"/>
            <a:ext cx="1284326"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glagolima</a:t>
            </a:r>
            <a:endParaRPr lang="hr-HR" sz="2000" dirty="0">
              <a:solidFill>
                <a:srgbClr val="0070C0"/>
              </a:solidFill>
              <a:latin typeface="Arial" pitchFamily="34" charset="0"/>
              <a:cs typeface="Arial" pitchFamily="34" charset="0"/>
            </a:endParaRPr>
          </a:p>
        </p:txBody>
      </p:sp>
      <p:sp>
        <p:nvSpPr>
          <p:cNvPr id="8" name="Pravokutnik 7"/>
          <p:cNvSpPr/>
          <p:nvPr/>
        </p:nvSpPr>
        <p:spPr>
          <a:xfrm>
            <a:off x="1402376" y="3199537"/>
            <a:ext cx="939681"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mjesto</a:t>
            </a:r>
            <a:endParaRPr lang="hr-HR" sz="2000" dirty="0">
              <a:solidFill>
                <a:srgbClr val="0070C0"/>
              </a:solidFill>
            </a:endParaRPr>
          </a:p>
        </p:txBody>
      </p:sp>
      <p:sp>
        <p:nvSpPr>
          <p:cNvPr id="9" name="Pravokutnik 8"/>
          <p:cNvSpPr/>
          <p:nvPr/>
        </p:nvSpPr>
        <p:spPr>
          <a:xfrm>
            <a:off x="3237837" y="3212976"/>
            <a:ext cx="1011815"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vrijeme</a:t>
            </a:r>
            <a:endParaRPr lang="hr-HR" sz="2000" dirty="0">
              <a:solidFill>
                <a:srgbClr val="0070C0"/>
              </a:solidFill>
            </a:endParaRPr>
          </a:p>
        </p:txBody>
      </p:sp>
      <p:sp>
        <p:nvSpPr>
          <p:cNvPr id="10" name="Pravokutnik 9"/>
          <p:cNvSpPr/>
          <p:nvPr/>
        </p:nvSpPr>
        <p:spPr>
          <a:xfrm>
            <a:off x="1406017" y="908720"/>
            <a:ext cx="928459"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Usklici</a:t>
            </a:r>
            <a:endParaRPr lang="hr-HR" sz="2000" dirty="0">
              <a:solidFill>
                <a:srgbClr val="0070C0"/>
              </a:solidFill>
            </a:endParaRPr>
          </a:p>
        </p:txBody>
      </p:sp>
      <p:sp>
        <p:nvSpPr>
          <p:cNvPr id="11" name="Pravokutnik 10"/>
          <p:cNvSpPr/>
          <p:nvPr/>
        </p:nvSpPr>
        <p:spPr>
          <a:xfrm>
            <a:off x="5285971" y="3212976"/>
            <a:ext cx="798617"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način</a:t>
            </a:r>
            <a:endParaRPr lang="hr-HR" sz="2000" dirty="0">
              <a:solidFill>
                <a:srgbClr val="0070C0"/>
              </a:solidFill>
            </a:endParaRPr>
          </a:p>
        </p:txBody>
      </p:sp>
      <p:sp>
        <p:nvSpPr>
          <p:cNvPr id="12" name="Pravokutnik 11"/>
          <p:cNvSpPr/>
          <p:nvPr/>
        </p:nvSpPr>
        <p:spPr>
          <a:xfrm>
            <a:off x="1316461" y="1412776"/>
            <a:ext cx="1167307"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zarezom</a:t>
            </a:r>
            <a:endParaRPr lang="hr-HR" sz="2000" dirty="0">
              <a:solidFill>
                <a:srgbClr val="0070C0"/>
              </a:solidFill>
            </a:endParaRPr>
          </a:p>
        </p:txBody>
      </p:sp>
      <p:sp>
        <p:nvSpPr>
          <p:cNvPr id="14" name="Pravokutnik 13"/>
          <p:cNvSpPr/>
          <p:nvPr/>
        </p:nvSpPr>
        <p:spPr>
          <a:xfrm>
            <a:off x="2753327" y="4117142"/>
            <a:ext cx="1782860"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nepromjenjive</a:t>
            </a:r>
            <a:endParaRPr lang="hr-HR" sz="2000" dirty="0">
              <a:solidFill>
                <a:srgbClr val="0070C0"/>
              </a:solidFill>
            </a:endParaRPr>
          </a:p>
        </p:txBody>
      </p:sp>
      <p:sp>
        <p:nvSpPr>
          <p:cNvPr id="15" name="Pravokutnik 14"/>
          <p:cNvSpPr/>
          <p:nvPr/>
        </p:nvSpPr>
        <p:spPr>
          <a:xfrm>
            <a:off x="6668442" y="4125806"/>
            <a:ext cx="1412566"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oblikujemo</a:t>
            </a:r>
            <a:endParaRPr lang="hr-HR" sz="2000" dirty="0">
              <a:solidFill>
                <a:srgbClr val="0070C0"/>
              </a:solidFill>
            </a:endParaRPr>
          </a:p>
        </p:txBody>
      </p:sp>
      <p:sp>
        <p:nvSpPr>
          <p:cNvPr id="16" name="Pravokutnik 15"/>
          <p:cNvSpPr/>
          <p:nvPr/>
        </p:nvSpPr>
        <p:spPr>
          <a:xfrm>
            <a:off x="1377871" y="4586188"/>
            <a:ext cx="1782860"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preoblikujemo</a:t>
            </a:r>
            <a:endParaRPr lang="hr-HR" sz="2000" dirty="0">
              <a:solidFill>
                <a:srgbClr val="0070C0"/>
              </a:solidFill>
            </a:endParaRPr>
          </a:p>
        </p:txBody>
      </p:sp>
      <p:sp>
        <p:nvSpPr>
          <p:cNvPr id="17" name="Pravokutnik 16"/>
          <p:cNvSpPr/>
          <p:nvPr/>
        </p:nvSpPr>
        <p:spPr>
          <a:xfrm>
            <a:off x="1178172" y="5056666"/>
            <a:ext cx="540533"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zar</a:t>
            </a:r>
            <a:endParaRPr lang="hr-HR" sz="2000" dirty="0">
              <a:solidFill>
                <a:srgbClr val="0070C0"/>
              </a:solidFill>
            </a:endParaRPr>
          </a:p>
        </p:txBody>
      </p:sp>
      <p:sp>
        <p:nvSpPr>
          <p:cNvPr id="18" name="Pravokutnik 17"/>
          <p:cNvSpPr/>
          <p:nvPr/>
        </p:nvSpPr>
        <p:spPr>
          <a:xfrm>
            <a:off x="2606932" y="5053246"/>
            <a:ext cx="300082"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li</a:t>
            </a:r>
            <a:endParaRPr lang="hr-HR" sz="2000" dirty="0">
              <a:solidFill>
                <a:srgbClr val="0070C0"/>
              </a:solidFill>
            </a:endParaRPr>
          </a:p>
        </p:txBody>
      </p:sp>
      <p:sp>
        <p:nvSpPr>
          <p:cNvPr id="19" name="Pravokutnik 18"/>
          <p:cNvSpPr/>
          <p:nvPr/>
        </p:nvSpPr>
        <p:spPr>
          <a:xfrm>
            <a:off x="3535626" y="5053246"/>
            <a:ext cx="470000"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ne</a:t>
            </a:r>
            <a:endParaRPr lang="hr-HR" sz="2000" dirty="0">
              <a:solidFill>
                <a:srgbClr val="0070C0"/>
              </a:solidFill>
            </a:endParaRPr>
          </a:p>
        </p:txBody>
      </p:sp>
      <p:sp>
        <p:nvSpPr>
          <p:cNvPr id="20" name="Pravokutnik 19"/>
          <p:cNvSpPr/>
          <p:nvPr/>
        </p:nvSpPr>
        <p:spPr>
          <a:xfrm>
            <a:off x="4750072" y="5053246"/>
            <a:ext cx="470000"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da</a:t>
            </a:r>
            <a:endParaRPr lang="hr-HR" sz="20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ppt_x"/>
                                          </p:val>
                                        </p:tav>
                                        <p:tav tm="100000">
                                          <p:val>
                                            <p:strVal val="#ppt_x"/>
                                          </p:val>
                                        </p:tav>
                                      </p:tavLst>
                                    </p:anim>
                                    <p:anim calcmode="lin" valueType="num">
                                      <p:cBhvr additive="base">
                                        <p:cTn id="8" dur="1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1000" fill="hold"/>
                                        <p:tgtEl>
                                          <p:spTgt spid="12"/>
                                        </p:tgtEl>
                                        <p:attrNameLst>
                                          <p:attrName>ppt_x</p:attrName>
                                        </p:attrNameLst>
                                      </p:cBhvr>
                                      <p:tavLst>
                                        <p:tav tm="0">
                                          <p:val>
                                            <p:strVal val="#ppt_x"/>
                                          </p:val>
                                        </p:tav>
                                        <p:tav tm="100000">
                                          <p:val>
                                            <p:strVal val="#ppt_x"/>
                                          </p:val>
                                        </p:tav>
                                      </p:tavLst>
                                    </p:anim>
                                    <p:anim calcmode="lin" valueType="num">
                                      <p:cBhvr additive="base">
                                        <p:cTn id="14" dur="10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1000" fill="hold"/>
                                        <p:tgtEl>
                                          <p:spTgt spid="7"/>
                                        </p:tgtEl>
                                        <p:attrNameLst>
                                          <p:attrName>ppt_x</p:attrName>
                                        </p:attrNameLst>
                                      </p:cBhvr>
                                      <p:tavLst>
                                        <p:tav tm="0">
                                          <p:val>
                                            <p:strVal val="#ppt_x"/>
                                          </p:val>
                                        </p:tav>
                                        <p:tav tm="100000">
                                          <p:val>
                                            <p:strVal val="#ppt_x"/>
                                          </p:val>
                                        </p:tav>
                                      </p:tavLst>
                                    </p:anim>
                                    <p:anim calcmode="lin" valueType="num">
                                      <p:cBhvr additive="base">
                                        <p:cTn id="20"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1000" fill="hold"/>
                                        <p:tgtEl>
                                          <p:spTgt spid="8"/>
                                        </p:tgtEl>
                                        <p:attrNameLst>
                                          <p:attrName>ppt_x</p:attrName>
                                        </p:attrNameLst>
                                      </p:cBhvr>
                                      <p:tavLst>
                                        <p:tav tm="0">
                                          <p:val>
                                            <p:strVal val="#ppt_x"/>
                                          </p:val>
                                        </p:tav>
                                        <p:tav tm="100000">
                                          <p:val>
                                            <p:strVal val="#ppt_x"/>
                                          </p:val>
                                        </p:tav>
                                      </p:tavLst>
                                    </p:anim>
                                    <p:anim calcmode="lin" valueType="num">
                                      <p:cBhvr additive="base">
                                        <p:cTn id="26" dur="1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1000" fill="hold"/>
                                        <p:tgtEl>
                                          <p:spTgt spid="9"/>
                                        </p:tgtEl>
                                        <p:attrNameLst>
                                          <p:attrName>ppt_x</p:attrName>
                                        </p:attrNameLst>
                                      </p:cBhvr>
                                      <p:tavLst>
                                        <p:tav tm="0">
                                          <p:val>
                                            <p:strVal val="#ppt_x"/>
                                          </p:val>
                                        </p:tav>
                                        <p:tav tm="100000">
                                          <p:val>
                                            <p:strVal val="#ppt_x"/>
                                          </p:val>
                                        </p:tav>
                                      </p:tavLst>
                                    </p:anim>
                                    <p:anim calcmode="lin" valueType="num">
                                      <p:cBhvr additive="base">
                                        <p:cTn id="32"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1000" fill="hold"/>
                                        <p:tgtEl>
                                          <p:spTgt spid="11"/>
                                        </p:tgtEl>
                                        <p:attrNameLst>
                                          <p:attrName>ppt_x</p:attrName>
                                        </p:attrNameLst>
                                      </p:cBhvr>
                                      <p:tavLst>
                                        <p:tav tm="0">
                                          <p:val>
                                            <p:strVal val="#ppt_x"/>
                                          </p:val>
                                        </p:tav>
                                        <p:tav tm="100000">
                                          <p:val>
                                            <p:strVal val="#ppt_x"/>
                                          </p:val>
                                        </p:tav>
                                      </p:tavLst>
                                    </p:anim>
                                    <p:anim calcmode="lin" valueType="num">
                                      <p:cBhvr additive="base">
                                        <p:cTn id="38" dur="10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1000" fill="hold"/>
                                        <p:tgtEl>
                                          <p:spTgt spid="14"/>
                                        </p:tgtEl>
                                        <p:attrNameLst>
                                          <p:attrName>ppt_x</p:attrName>
                                        </p:attrNameLst>
                                      </p:cBhvr>
                                      <p:tavLst>
                                        <p:tav tm="0">
                                          <p:val>
                                            <p:strVal val="#ppt_x"/>
                                          </p:val>
                                        </p:tav>
                                        <p:tav tm="100000">
                                          <p:val>
                                            <p:strVal val="#ppt_x"/>
                                          </p:val>
                                        </p:tav>
                                      </p:tavLst>
                                    </p:anim>
                                    <p:anim calcmode="lin" valueType="num">
                                      <p:cBhvr additive="base">
                                        <p:cTn id="44" dur="10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1000" fill="hold"/>
                                        <p:tgtEl>
                                          <p:spTgt spid="15"/>
                                        </p:tgtEl>
                                        <p:attrNameLst>
                                          <p:attrName>ppt_x</p:attrName>
                                        </p:attrNameLst>
                                      </p:cBhvr>
                                      <p:tavLst>
                                        <p:tav tm="0">
                                          <p:val>
                                            <p:strVal val="#ppt_x"/>
                                          </p:val>
                                        </p:tav>
                                        <p:tav tm="100000">
                                          <p:val>
                                            <p:strVal val="#ppt_x"/>
                                          </p:val>
                                        </p:tav>
                                      </p:tavLst>
                                    </p:anim>
                                    <p:anim calcmode="lin" valueType="num">
                                      <p:cBhvr additive="base">
                                        <p:cTn id="50" dur="10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additive="base">
                                        <p:cTn id="55" dur="1000" fill="hold"/>
                                        <p:tgtEl>
                                          <p:spTgt spid="16"/>
                                        </p:tgtEl>
                                        <p:attrNameLst>
                                          <p:attrName>ppt_x</p:attrName>
                                        </p:attrNameLst>
                                      </p:cBhvr>
                                      <p:tavLst>
                                        <p:tav tm="0">
                                          <p:val>
                                            <p:strVal val="#ppt_x"/>
                                          </p:val>
                                        </p:tav>
                                        <p:tav tm="100000">
                                          <p:val>
                                            <p:strVal val="#ppt_x"/>
                                          </p:val>
                                        </p:tav>
                                      </p:tavLst>
                                    </p:anim>
                                    <p:anim calcmode="lin" valueType="num">
                                      <p:cBhvr additive="base">
                                        <p:cTn id="56" dur="10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7"/>
                                        </p:tgtEl>
                                        <p:attrNameLst>
                                          <p:attrName>style.visibility</p:attrName>
                                        </p:attrNameLst>
                                      </p:cBhvr>
                                      <p:to>
                                        <p:strVal val="visible"/>
                                      </p:to>
                                    </p:set>
                                    <p:anim calcmode="lin" valueType="num">
                                      <p:cBhvr additive="base">
                                        <p:cTn id="61" dur="1000" fill="hold"/>
                                        <p:tgtEl>
                                          <p:spTgt spid="17"/>
                                        </p:tgtEl>
                                        <p:attrNameLst>
                                          <p:attrName>ppt_x</p:attrName>
                                        </p:attrNameLst>
                                      </p:cBhvr>
                                      <p:tavLst>
                                        <p:tav tm="0">
                                          <p:val>
                                            <p:strVal val="#ppt_x"/>
                                          </p:val>
                                        </p:tav>
                                        <p:tav tm="100000">
                                          <p:val>
                                            <p:strVal val="#ppt_x"/>
                                          </p:val>
                                        </p:tav>
                                      </p:tavLst>
                                    </p:anim>
                                    <p:anim calcmode="lin" valueType="num">
                                      <p:cBhvr additive="base">
                                        <p:cTn id="62" dur="10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additive="base">
                                        <p:cTn id="67" dur="1000" fill="hold"/>
                                        <p:tgtEl>
                                          <p:spTgt spid="18"/>
                                        </p:tgtEl>
                                        <p:attrNameLst>
                                          <p:attrName>ppt_x</p:attrName>
                                        </p:attrNameLst>
                                      </p:cBhvr>
                                      <p:tavLst>
                                        <p:tav tm="0">
                                          <p:val>
                                            <p:strVal val="#ppt_x"/>
                                          </p:val>
                                        </p:tav>
                                        <p:tav tm="100000">
                                          <p:val>
                                            <p:strVal val="#ppt_x"/>
                                          </p:val>
                                        </p:tav>
                                      </p:tavLst>
                                    </p:anim>
                                    <p:anim calcmode="lin" valueType="num">
                                      <p:cBhvr additive="base">
                                        <p:cTn id="68" dur="10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9"/>
                                        </p:tgtEl>
                                        <p:attrNameLst>
                                          <p:attrName>style.visibility</p:attrName>
                                        </p:attrNameLst>
                                      </p:cBhvr>
                                      <p:to>
                                        <p:strVal val="visible"/>
                                      </p:to>
                                    </p:set>
                                    <p:anim calcmode="lin" valueType="num">
                                      <p:cBhvr additive="base">
                                        <p:cTn id="73" dur="1000" fill="hold"/>
                                        <p:tgtEl>
                                          <p:spTgt spid="19"/>
                                        </p:tgtEl>
                                        <p:attrNameLst>
                                          <p:attrName>ppt_x</p:attrName>
                                        </p:attrNameLst>
                                      </p:cBhvr>
                                      <p:tavLst>
                                        <p:tav tm="0">
                                          <p:val>
                                            <p:strVal val="#ppt_x"/>
                                          </p:val>
                                        </p:tav>
                                        <p:tav tm="100000">
                                          <p:val>
                                            <p:strVal val="#ppt_x"/>
                                          </p:val>
                                        </p:tav>
                                      </p:tavLst>
                                    </p:anim>
                                    <p:anim calcmode="lin" valueType="num">
                                      <p:cBhvr additive="base">
                                        <p:cTn id="74" dur="10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additive="base">
                                        <p:cTn id="79" dur="1000" fill="hold"/>
                                        <p:tgtEl>
                                          <p:spTgt spid="20"/>
                                        </p:tgtEl>
                                        <p:attrNameLst>
                                          <p:attrName>ppt_x</p:attrName>
                                        </p:attrNameLst>
                                      </p:cBhvr>
                                      <p:tavLst>
                                        <p:tav tm="0">
                                          <p:val>
                                            <p:strVal val="#ppt_x"/>
                                          </p:val>
                                        </p:tav>
                                        <p:tav tm="100000">
                                          <p:val>
                                            <p:strVal val="#ppt_x"/>
                                          </p:val>
                                        </p:tav>
                                      </p:tavLst>
                                    </p:anim>
                                    <p:anim calcmode="lin" valueType="num">
                                      <p:cBhvr additive="base">
                                        <p:cTn id="80" dur="10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4" grpId="0"/>
      <p:bldP spid="15" grpId="0"/>
      <p:bldP spid="16" grpId="0"/>
      <p:bldP spid="17" grpId="0"/>
      <p:bldP spid="18" grpId="0"/>
      <p:bldP spid="19" grpId="0"/>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1"/>
          <p:cNvSpPr>
            <a:spLocks noChangeArrowheads="1"/>
          </p:cNvSpPr>
          <p:nvPr/>
        </p:nvSpPr>
        <p:spPr bwMode="auto">
          <a:xfrm>
            <a:off x="360000" y="360000"/>
            <a:ext cx="8640496" cy="58631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spcBef>
                <a:spcPct val="0"/>
              </a:spcBef>
              <a:spcAft>
                <a:spcPct val="0"/>
              </a:spcAft>
              <a:buClrTx/>
              <a:buSzTx/>
              <a:buFontTx/>
              <a:buNone/>
              <a:tabLst/>
            </a:pPr>
            <a:r>
              <a:rPr kumimoji="0" lang="hr-HR" sz="20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Uz točne tvrdnje napiši T, a uz netočne N.</a:t>
            </a:r>
          </a:p>
          <a:p>
            <a:pPr marL="0" marR="0" lvl="0" indent="0" algn="l" defTabSz="914400" rtl="0" eaLnBrk="1" fontAlgn="base" latinLnBrk="0" hangingPunct="1">
              <a:lnSpc>
                <a:spcPct val="150000"/>
              </a:lnSpc>
              <a:spcBef>
                <a:spcPct val="0"/>
              </a:spcBef>
              <a:spcAft>
                <a:spcPct val="0"/>
              </a:spcAft>
              <a:buClrTx/>
              <a:buSzTx/>
              <a:buFontTx/>
              <a:buNone/>
              <a:tabLst/>
            </a:pPr>
            <a:endParaRPr kumimoji="0" lang="hr-H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200000"/>
              </a:lnSpc>
              <a:spcBef>
                <a:spcPct val="0"/>
              </a:spcBef>
              <a:spcAft>
                <a:spcPct val="0"/>
              </a:spcAft>
              <a:buClrTx/>
              <a:buSzTx/>
              <a:buFontTx/>
              <a:buNone/>
              <a:tabLst/>
            </a:pP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U hrvatskome jeziku postoji devet vrsta riječi.                       ________</a:t>
            </a:r>
            <a:endParaRPr kumimoji="0" lang="hr-H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200000"/>
              </a:lnSpc>
              <a:spcBef>
                <a:spcPct val="0"/>
              </a:spcBef>
              <a:spcAft>
                <a:spcPct val="0"/>
              </a:spcAft>
              <a:buClrTx/>
              <a:buSzTx/>
              <a:buFontTx/>
              <a:buNone/>
              <a:tabLst/>
            </a:pP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 Prijedlozi utječu na oblik imenice uz koju stoje.                     ________</a:t>
            </a:r>
          </a:p>
          <a:p>
            <a:pPr marL="0" marR="0" lvl="0" indent="0" algn="l" defTabSz="914400" rtl="0" eaLnBrk="0" fontAlgn="base" latinLnBrk="0" hangingPunct="0">
              <a:lnSpc>
                <a:spcPct val="200000"/>
              </a:lnSpc>
              <a:spcBef>
                <a:spcPct val="0"/>
              </a:spcBef>
              <a:spcAft>
                <a:spcPct val="0"/>
              </a:spcAft>
              <a:buClrTx/>
              <a:buSzTx/>
              <a:buFontTx/>
              <a:buNone/>
              <a:tabLst/>
            </a:pPr>
            <a:r>
              <a:rPr lang="hr-HR" sz="2000" dirty="0" smtClean="0">
                <a:latin typeface="Arial" pitchFamily="34" charset="0"/>
                <a:cs typeface="Arial" pitchFamily="34" charset="0"/>
              </a:rPr>
              <a:t>c) Prijedlozi u rečenici najčešće stoje ispred glagola.                ________</a:t>
            </a:r>
            <a:endParaRPr kumimoji="0" lang="hr-H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200000"/>
              </a:lnSpc>
              <a:spcBef>
                <a:spcPct val="0"/>
              </a:spcBef>
              <a:spcAft>
                <a:spcPct val="0"/>
              </a:spcAft>
              <a:buClrTx/>
              <a:buSzTx/>
              <a:buFontTx/>
              <a:buNone/>
              <a:tabLst/>
            </a:pPr>
            <a:r>
              <a:rPr lang="hr-HR" sz="2000" dirty="0">
                <a:latin typeface="Arial" pitchFamily="34" charset="0"/>
                <a:ea typeface="Times New Roman" pitchFamily="18" charset="0"/>
                <a:cs typeface="Arial" pitchFamily="34" charset="0"/>
              </a:rPr>
              <a:t>d</a:t>
            </a: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U rečenici </a:t>
            </a:r>
            <a:r>
              <a:rPr kumimoji="0" lang="hr-HR" sz="20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Sjedim </a:t>
            </a:r>
            <a:r>
              <a:rPr kumimoji="0" lang="hr-HR" sz="2000" b="0"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u parku</a:t>
            </a:r>
            <a:r>
              <a:rPr kumimoji="0" lang="hr-HR" sz="20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podvučeni su mjesni prilozi.        ________</a:t>
            </a:r>
            <a:endParaRPr kumimoji="0" lang="hr-H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200000"/>
              </a:lnSpc>
              <a:spcBef>
                <a:spcPct val="0"/>
              </a:spcBef>
              <a:spcAft>
                <a:spcPct val="0"/>
              </a:spcAft>
              <a:buClrTx/>
              <a:buSzTx/>
              <a:buFontTx/>
              <a:buNone/>
              <a:tabLst/>
            </a:pPr>
            <a:r>
              <a:rPr lang="hr-HR" sz="2000" dirty="0">
                <a:latin typeface="Arial" pitchFamily="34" charset="0"/>
                <a:ea typeface="Times New Roman" pitchFamily="18" charset="0"/>
                <a:cs typeface="Arial" pitchFamily="34" charset="0"/>
              </a:rPr>
              <a:t>e</a:t>
            </a: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Prilozi su nepromjenjive riječi koje označavaju </a:t>
            </a:r>
          </a:p>
          <a:p>
            <a:pPr marL="0" marR="0" lvl="0" indent="0" algn="l" defTabSz="914400" rtl="0" eaLnBrk="0" fontAlgn="base" latinLnBrk="0" hangingPunct="0">
              <a:spcBef>
                <a:spcPct val="0"/>
              </a:spcBef>
              <a:spcAft>
                <a:spcPct val="0"/>
              </a:spcAft>
              <a:buClrTx/>
              <a:buSzTx/>
              <a:buFontTx/>
              <a:buNone/>
              <a:tabLst/>
            </a:pPr>
            <a:r>
              <a:rPr lang="hr-HR" sz="2000" dirty="0" smtClean="0">
                <a:latin typeface="Arial" pitchFamily="34" charset="0"/>
                <a:ea typeface="Times New Roman" pitchFamily="18" charset="0"/>
                <a:cs typeface="Arial" pitchFamily="34" charset="0"/>
              </a:rPr>
              <a:t>    </a:t>
            </a: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odnose među bićima, stvarima i pojavama.                           ________ </a:t>
            </a:r>
          </a:p>
          <a:p>
            <a:pPr lvl="0" eaLnBrk="0" fontAlgn="base" hangingPunct="0">
              <a:lnSpc>
                <a:spcPct val="200000"/>
              </a:lnSpc>
              <a:spcBef>
                <a:spcPct val="0"/>
              </a:spcBef>
              <a:spcAft>
                <a:spcPct val="0"/>
              </a:spcAft>
            </a:pPr>
            <a:r>
              <a:rPr lang="hr-HR" sz="2000" dirty="0">
                <a:latin typeface="Arial" pitchFamily="34" charset="0"/>
                <a:cs typeface="Arial" pitchFamily="34" charset="0"/>
              </a:rPr>
              <a:t>f</a:t>
            </a:r>
            <a:r>
              <a:rPr lang="hr-HR" sz="2000" dirty="0" smtClean="0">
                <a:latin typeface="Arial" pitchFamily="34" charset="0"/>
                <a:cs typeface="Arial" pitchFamily="34" charset="0"/>
              </a:rPr>
              <a:t>) </a:t>
            </a:r>
            <a:r>
              <a:rPr lang="hr-HR" sz="2000" dirty="0">
                <a:latin typeface="Arial" pitchFamily="34" charset="0"/>
                <a:cs typeface="Arial" pitchFamily="34" charset="0"/>
              </a:rPr>
              <a:t>Osnova je dio </a:t>
            </a:r>
            <a:r>
              <a:rPr lang="hr-HR" sz="2000" dirty="0" smtClean="0">
                <a:latin typeface="Arial" pitchFamily="34" charset="0"/>
                <a:cs typeface="Arial" pitchFamily="34" charset="0"/>
              </a:rPr>
              <a:t>promjenjive riječi </a:t>
            </a:r>
            <a:r>
              <a:rPr lang="hr-HR" sz="2000" dirty="0">
                <a:latin typeface="Arial" pitchFamily="34" charset="0"/>
                <a:cs typeface="Arial" pitchFamily="34" charset="0"/>
              </a:rPr>
              <a:t>koji se </a:t>
            </a:r>
            <a:r>
              <a:rPr lang="hr-HR" sz="2000" dirty="0" smtClean="0">
                <a:latin typeface="Arial" pitchFamily="34" charset="0"/>
                <a:cs typeface="Arial" pitchFamily="34" charset="0"/>
              </a:rPr>
              <a:t>ne mijenja.                ________</a:t>
            </a:r>
          </a:p>
          <a:p>
            <a:pPr lvl="0" eaLnBrk="0" fontAlgn="base" hangingPunct="0">
              <a:lnSpc>
                <a:spcPct val="200000"/>
              </a:lnSpc>
              <a:spcBef>
                <a:spcPct val="0"/>
              </a:spcBef>
              <a:spcAft>
                <a:spcPct val="0"/>
              </a:spcAft>
            </a:pPr>
            <a:r>
              <a:rPr lang="hr-HR" sz="2000" dirty="0" smtClean="0">
                <a:latin typeface="Arial" pitchFamily="34" charset="0"/>
                <a:cs typeface="Arial" pitchFamily="34" charset="0"/>
              </a:rPr>
              <a:t>g) Usklici </a:t>
            </a:r>
            <a:r>
              <a:rPr lang="hr-HR" sz="2000" dirty="0">
                <a:latin typeface="Arial" pitchFamily="34" charset="0"/>
                <a:cs typeface="Arial" pitchFamily="34" charset="0"/>
              </a:rPr>
              <a:t>nisu samostalne riječi</a:t>
            </a:r>
            <a:r>
              <a:rPr lang="hr-HR" sz="2000" dirty="0" smtClean="0">
                <a:latin typeface="Arial" pitchFamily="34" charset="0"/>
                <a:cs typeface="Arial" pitchFamily="34" charset="0"/>
              </a:rPr>
              <a:t>.                                                ________</a:t>
            </a:r>
          </a:p>
          <a:p>
            <a:pPr lvl="0" eaLnBrk="0" fontAlgn="base" hangingPunct="0">
              <a:lnSpc>
                <a:spcPct val="200000"/>
              </a:lnSpc>
              <a:spcBef>
                <a:spcPct val="0"/>
              </a:spcBef>
              <a:spcAft>
                <a:spcPct val="0"/>
              </a:spcAft>
            </a:pPr>
            <a:r>
              <a:rPr kumimoji="0" lang="hr-HR" sz="2000" b="0" i="0" u="none" strike="noStrike" cap="none" normalizeH="0" baseline="0" dirty="0" smtClean="0">
                <a:ln>
                  <a:noFill/>
                </a:ln>
                <a:solidFill>
                  <a:schemeClr val="tx1"/>
                </a:solidFill>
                <a:effectLst/>
                <a:latin typeface="Arial" pitchFamily="34" charset="0"/>
                <a:cs typeface="Arial" pitchFamily="34" charset="0"/>
              </a:rPr>
              <a:t>h) Veznici su promjenjive riječi koje povezuju riječi i rečenice.  </a:t>
            </a:r>
            <a:r>
              <a:rPr lang="hr-HR" sz="2000" dirty="0" smtClean="0">
                <a:latin typeface="Arial" pitchFamily="34" charset="0"/>
                <a:cs typeface="Arial" pitchFamily="34" charset="0"/>
              </a:rPr>
              <a:t>________</a:t>
            </a:r>
            <a:endParaRPr kumimoji="0" lang="hr-H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Pravokutnik 3"/>
          <p:cNvSpPr/>
          <p:nvPr/>
        </p:nvSpPr>
        <p:spPr>
          <a:xfrm>
            <a:off x="7702605" y="3892986"/>
            <a:ext cx="370614" cy="400110"/>
          </a:xfrm>
          <a:prstGeom prst="rect">
            <a:avLst/>
          </a:prstGeom>
        </p:spPr>
        <p:txBody>
          <a:bodyPr wrap="none">
            <a:spAutoFit/>
          </a:bodyPr>
          <a:lstStyle/>
          <a:p>
            <a:r>
              <a:rPr lang="hr-HR" sz="2000" b="1" dirty="0" smtClean="0">
                <a:solidFill>
                  <a:srgbClr val="0070C0"/>
                </a:solidFill>
                <a:latin typeface="Arial" pitchFamily="34" charset="0"/>
                <a:cs typeface="Arial" pitchFamily="34" charset="0"/>
              </a:rPr>
              <a:t>N</a:t>
            </a:r>
            <a:endParaRPr lang="hr-HR" sz="2000" b="1" dirty="0">
              <a:solidFill>
                <a:srgbClr val="0070C0"/>
              </a:solidFill>
            </a:endParaRPr>
          </a:p>
        </p:txBody>
      </p:sp>
      <p:sp>
        <p:nvSpPr>
          <p:cNvPr id="6" name="Pravokutnik 5"/>
          <p:cNvSpPr/>
          <p:nvPr/>
        </p:nvSpPr>
        <p:spPr>
          <a:xfrm>
            <a:off x="7717032" y="1674409"/>
            <a:ext cx="341760" cy="400110"/>
          </a:xfrm>
          <a:prstGeom prst="rect">
            <a:avLst/>
          </a:prstGeom>
        </p:spPr>
        <p:txBody>
          <a:bodyPr wrap="none">
            <a:spAutoFit/>
          </a:bodyPr>
          <a:lstStyle/>
          <a:p>
            <a:r>
              <a:rPr lang="hr-HR" sz="2000" b="1" dirty="0">
                <a:solidFill>
                  <a:srgbClr val="0070C0"/>
                </a:solidFill>
                <a:latin typeface="Arial" pitchFamily="34" charset="0"/>
                <a:cs typeface="Arial" pitchFamily="34" charset="0"/>
              </a:rPr>
              <a:t>T</a:t>
            </a:r>
            <a:endParaRPr lang="hr-HR" sz="2000" b="1" dirty="0">
              <a:solidFill>
                <a:srgbClr val="0070C0"/>
              </a:solidFill>
            </a:endParaRPr>
          </a:p>
        </p:txBody>
      </p:sp>
      <p:sp>
        <p:nvSpPr>
          <p:cNvPr id="8" name="Pravokutnik 7"/>
          <p:cNvSpPr/>
          <p:nvPr/>
        </p:nvSpPr>
        <p:spPr>
          <a:xfrm>
            <a:off x="7717032" y="2313848"/>
            <a:ext cx="370614" cy="400110"/>
          </a:xfrm>
          <a:prstGeom prst="rect">
            <a:avLst/>
          </a:prstGeom>
        </p:spPr>
        <p:txBody>
          <a:bodyPr wrap="none">
            <a:spAutoFit/>
          </a:bodyPr>
          <a:lstStyle/>
          <a:p>
            <a:r>
              <a:rPr lang="hr-HR" sz="2000" b="1" dirty="0" smtClean="0">
                <a:solidFill>
                  <a:srgbClr val="0070C0"/>
                </a:solidFill>
                <a:latin typeface="Arial" pitchFamily="34" charset="0"/>
                <a:cs typeface="Arial" pitchFamily="34" charset="0"/>
              </a:rPr>
              <a:t>N</a:t>
            </a:r>
            <a:endParaRPr lang="hr-HR" sz="2000" b="1" dirty="0">
              <a:solidFill>
                <a:srgbClr val="0070C0"/>
              </a:solidFill>
            </a:endParaRPr>
          </a:p>
        </p:txBody>
      </p:sp>
      <p:sp>
        <p:nvSpPr>
          <p:cNvPr id="9" name="Pravokutnik 8"/>
          <p:cNvSpPr/>
          <p:nvPr/>
        </p:nvSpPr>
        <p:spPr>
          <a:xfrm>
            <a:off x="7729778" y="2884874"/>
            <a:ext cx="370614" cy="400110"/>
          </a:xfrm>
          <a:prstGeom prst="rect">
            <a:avLst/>
          </a:prstGeom>
        </p:spPr>
        <p:txBody>
          <a:bodyPr wrap="none">
            <a:spAutoFit/>
          </a:bodyPr>
          <a:lstStyle/>
          <a:p>
            <a:r>
              <a:rPr lang="hr-HR" sz="2000" b="1" dirty="0" smtClean="0">
                <a:solidFill>
                  <a:srgbClr val="0070C0"/>
                </a:solidFill>
                <a:latin typeface="Arial" pitchFamily="34" charset="0"/>
                <a:cs typeface="Arial" pitchFamily="34" charset="0"/>
              </a:rPr>
              <a:t>N</a:t>
            </a:r>
            <a:endParaRPr lang="hr-HR" sz="2000" b="1" dirty="0">
              <a:solidFill>
                <a:srgbClr val="0070C0"/>
              </a:solidFill>
            </a:endParaRPr>
          </a:p>
        </p:txBody>
      </p:sp>
      <p:sp>
        <p:nvSpPr>
          <p:cNvPr id="10" name="Pravokutnik 9"/>
          <p:cNvSpPr/>
          <p:nvPr/>
        </p:nvSpPr>
        <p:spPr>
          <a:xfrm>
            <a:off x="7717032" y="1117164"/>
            <a:ext cx="370614" cy="400110"/>
          </a:xfrm>
          <a:prstGeom prst="rect">
            <a:avLst/>
          </a:prstGeom>
        </p:spPr>
        <p:txBody>
          <a:bodyPr wrap="none">
            <a:spAutoFit/>
          </a:bodyPr>
          <a:lstStyle/>
          <a:p>
            <a:r>
              <a:rPr lang="hr-HR" sz="2000" b="1" dirty="0" smtClean="0">
                <a:solidFill>
                  <a:srgbClr val="0070C0"/>
                </a:solidFill>
                <a:latin typeface="Arial" pitchFamily="34" charset="0"/>
                <a:cs typeface="Arial" pitchFamily="34" charset="0"/>
              </a:rPr>
              <a:t>N</a:t>
            </a:r>
            <a:endParaRPr lang="hr-HR" sz="2000" b="1" dirty="0">
              <a:solidFill>
                <a:srgbClr val="0070C0"/>
              </a:solidFill>
            </a:endParaRPr>
          </a:p>
        </p:txBody>
      </p:sp>
      <p:sp>
        <p:nvSpPr>
          <p:cNvPr id="11" name="Pravokutnik 10"/>
          <p:cNvSpPr/>
          <p:nvPr/>
        </p:nvSpPr>
        <p:spPr>
          <a:xfrm>
            <a:off x="7717032" y="5038360"/>
            <a:ext cx="370614" cy="400110"/>
          </a:xfrm>
          <a:prstGeom prst="rect">
            <a:avLst/>
          </a:prstGeom>
        </p:spPr>
        <p:txBody>
          <a:bodyPr wrap="none">
            <a:spAutoFit/>
          </a:bodyPr>
          <a:lstStyle/>
          <a:p>
            <a:r>
              <a:rPr lang="hr-HR" sz="2000" b="1" dirty="0" smtClean="0">
                <a:solidFill>
                  <a:srgbClr val="0070C0"/>
                </a:solidFill>
                <a:latin typeface="Arial" pitchFamily="34" charset="0"/>
                <a:cs typeface="Arial" pitchFamily="34" charset="0"/>
              </a:rPr>
              <a:t>N</a:t>
            </a:r>
            <a:endParaRPr lang="hr-HR" sz="2000" b="1" dirty="0">
              <a:solidFill>
                <a:srgbClr val="0070C0"/>
              </a:solidFill>
            </a:endParaRPr>
          </a:p>
        </p:txBody>
      </p:sp>
      <p:sp>
        <p:nvSpPr>
          <p:cNvPr id="12" name="Pravokutnik 11"/>
          <p:cNvSpPr/>
          <p:nvPr/>
        </p:nvSpPr>
        <p:spPr>
          <a:xfrm>
            <a:off x="7702605" y="5646358"/>
            <a:ext cx="370614" cy="400110"/>
          </a:xfrm>
          <a:prstGeom prst="rect">
            <a:avLst/>
          </a:prstGeom>
        </p:spPr>
        <p:txBody>
          <a:bodyPr wrap="none">
            <a:spAutoFit/>
          </a:bodyPr>
          <a:lstStyle/>
          <a:p>
            <a:r>
              <a:rPr lang="hr-HR" sz="2000" b="1" dirty="0" smtClean="0">
                <a:solidFill>
                  <a:srgbClr val="0070C0"/>
                </a:solidFill>
                <a:latin typeface="Arial" pitchFamily="34" charset="0"/>
                <a:cs typeface="Arial" pitchFamily="34" charset="0"/>
              </a:rPr>
              <a:t>N</a:t>
            </a:r>
            <a:endParaRPr lang="hr-HR" sz="2000" b="1" dirty="0">
              <a:solidFill>
                <a:srgbClr val="0070C0"/>
              </a:solidFill>
            </a:endParaRPr>
          </a:p>
        </p:txBody>
      </p:sp>
      <p:sp>
        <p:nvSpPr>
          <p:cNvPr id="13" name="Pravokutnik 12"/>
          <p:cNvSpPr/>
          <p:nvPr/>
        </p:nvSpPr>
        <p:spPr>
          <a:xfrm>
            <a:off x="7698874" y="4469050"/>
            <a:ext cx="341760" cy="400110"/>
          </a:xfrm>
          <a:prstGeom prst="rect">
            <a:avLst/>
          </a:prstGeom>
        </p:spPr>
        <p:txBody>
          <a:bodyPr wrap="none">
            <a:spAutoFit/>
          </a:bodyPr>
          <a:lstStyle/>
          <a:p>
            <a:r>
              <a:rPr lang="hr-HR" sz="2000" b="1" dirty="0" smtClean="0">
                <a:solidFill>
                  <a:srgbClr val="0070C0"/>
                </a:solidFill>
                <a:latin typeface="Arial" pitchFamily="34" charset="0"/>
                <a:cs typeface="Arial" pitchFamily="34" charset="0"/>
              </a:rPr>
              <a:t>T</a:t>
            </a:r>
            <a:endParaRPr lang="hr-HR" sz="2000" b="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ppt_x"/>
                                          </p:val>
                                        </p:tav>
                                        <p:tav tm="100000">
                                          <p:val>
                                            <p:strVal val="#ppt_x"/>
                                          </p:val>
                                        </p:tav>
                                      </p:tavLst>
                                    </p:anim>
                                    <p:anim calcmode="lin" valueType="num">
                                      <p:cBhvr additive="base">
                                        <p:cTn id="8" dur="1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1000" fill="hold"/>
                                        <p:tgtEl>
                                          <p:spTgt spid="6"/>
                                        </p:tgtEl>
                                        <p:attrNameLst>
                                          <p:attrName>ppt_x</p:attrName>
                                        </p:attrNameLst>
                                      </p:cBhvr>
                                      <p:tavLst>
                                        <p:tav tm="0">
                                          <p:val>
                                            <p:strVal val="#ppt_x"/>
                                          </p:val>
                                        </p:tav>
                                        <p:tav tm="100000">
                                          <p:val>
                                            <p:strVal val="#ppt_x"/>
                                          </p:val>
                                        </p:tav>
                                      </p:tavLst>
                                    </p:anim>
                                    <p:anim calcmode="lin" valueType="num">
                                      <p:cBhvr additive="base">
                                        <p:cTn id="14"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1000" fill="hold"/>
                                        <p:tgtEl>
                                          <p:spTgt spid="8"/>
                                        </p:tgtEl>
                                        <p:attrNameLst>
                                          <p:attrName>ppt_x</p:attrName>
                                        </p:attrNameLst>
                                      </p:cBhvr>
                                      <p:tavLst>
                                        <p:tav tm="0">
                                          <p:val>
                                            <p:strVal val="#ppt_x"/>
                                          </p:val>
                                        </p:tav>
                                        <p:tav tm="100000">
                                          <p:val>
                                            <p:strVal val="#ppt_x"/>
                                          </p:val>
                                        </p:tav>
                                      </p:tavLst>
                                    </p:anim>
                                    <p:anim calcmode="lin" valueType="num">
                                      <p:cBhvr additive="base">
                                        <p:cTn id="20" dur="1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1000" fill="hold"/>
                                        <p:tgtEl>
                                          <p:spTgt spid="9"/>
                                        </p:tgtEl>
                                        <p:attrNameLst>
                                          <p:attrName>ppt_x</p:attrName>
                                        </p:attrNameLst>
                                      </p:cBhvr>
                                      <p:tavLst>
                                        <p:tav tm="0">
                                          <p:val>
                                            <p:strVal val="#ppt_x"/>
                                          </p:val>
                                        </p:tav>
                                        <p:tav tm="100000">
                                          <p:val>
                                            <p:strVal val="#ppt_x"/>
                                          </p:val>
                                        </p:tav>
                                      </p:tavLst>
                                    </p:anim>
                                    <p:anim calcmode="lin" valueType="num">
                                      <p:cBhvr additive="base">
                                        <p:cTn id="26"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1000" fill="hold"/>
                                        <p:tgtEl>
                                          <p:spTgt spid="4"/>
                                        </p:tgtEl>
                                        <p:attrNameLst>
                                          <p:attrName>ppt_x</p:attrName>
                                        </p:attrNameLst>
                                      </p:cBhvr>
                                      <p:tavLst>
                                        <p:tav tm="0">
                                          <p:val>
                                            <p:strVal val="#ppt_x"/>
                                          </p:val>
                                        </p:tav>
                                        <p:tav tm="100000">
                                          <p:val>
                                            <p:strVal val="#ppt_x"/>
                                          </p:val>
                                        </p:tav>
                                      </p:tavLst>
                                    </p:anim>
                                    <p:anim calcmode="lin" valueType="num">
                                      <p:cBhvr additive="base">
                                        <p:cTn id="32"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1000" fill="hold"/>
                                        <p:tgtEl>
                                          <p:spTgt spid="13"/>
                                        </p:tgtEl>
                                        <p:attrNameLst>
                                          <p:attrName>ppt_x</p:attrName>
                                        </p:attrNameLst>
                                      </p:cBhvr>
                                      <p:tavLst>
                                        <p:tav tm="0">
                                          <p:val>
                                            <p:strVal val="#ppt_x"/>
                                          </p:val>
                                        </p:tav>
                                        <p:tav tm="100000">
                                          <p:val>
                                            <p:strVal val="#ppt_x"/>
                                          </p:val>
                                        </p:tav>
                                      </p:tavLst>
                                    </p:anim>
                                    <p:anim calcmode="lin" valueType="num">
                                      <p:cBhvr additive="base">
                                        <p:cTn id="38" dur="10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1000" fill="hold"/>
                                        <p:tgtEl>
                                          <p:spTgt spid="11"/>
                                        </p:tgtEl>
                                        <p:attrNameLst>
                                          <p:attrName>ppt_x</p:attrName>
                                        </p:attrNameLst>
                                      </p:cBhvr>
                                      <p:tavLst>
                                        <p:tav tm="0">
                                          <p:val>
                                            <p:strVal val="#ppt_x"/>
                                          </p:val>
                                        </p:tav>
                                        <p:tav tm="100000">
                                          <p:val>
                                            <p:strVal val="#ppt_x"/>
                                          </p:val>
                                        </p:tav>
                                      </p:tavLst>
                                    </p:anim>
                                    <p:anim calcmode="lin" valueType="num">
                                      <p:cBhvr additive="base">
                                        <p:cTn id="44" dur="10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1000" fill="hold"/>
                                        <p:tgtEl>
                                          <p:spTgt spid="12"/>
                                        </p:tgtEl>
                                        <p:attrNameLst>
                                          <p:attrName>ppt_x</p:attrName>
                                        </p:attrNameLst>
                                      </p:cBhvr>
                                      <p:tavLst>
                                        <p:tav tm="0">
                                          <p:val>
                                            <p:strVal val="#ppt_x"/>
                                          </p:val>
                                        </p:tav>
                                        <p:tav tm="100000">
                                          <p:val>
                                            <p:strVal val="#ppt_x"/>
                                          </p:val>
                                        </p:tav>
                                      </p:tavLst>
                                    </p:anim>
                                    <p:anim calcmode="lin" valueType="num">
                                      <p:cBhvr additive="base">
                                        <p:cTn id="50" dur="10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9" grpId="0"/>
      <p:bldP spid="10" grpId="0"/>
      <p:bldP spid="11" grpId="0"/>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1"/>
          <p:cNvSpPr>
            <a:spLocks noChangeArrowheads="1"/>
          </p:cNvSpPr>
          <p:nvPr/>
        </p:nvSpPr>
        <p:spPr bwMode="auto">
          <a:xfrm>
            <a:off x="360000" y="260648"/>
            <a:ext cx="8143932" cy="66325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spcBef>
                <a:spcPct val="0"/>
              </a:spcBef>
              <a:spcAft>
                <a:spcPct val="0"/>
              </a:spcAft>
              <a:buClrTx/>
              <a:buSzTx/>
              <a:buFontTx/>
              <a:buNone/>
              <a:tabLst/>
            </a:pPr>
            <a:r>
              <a:rPr lang="hr-HR" sz="2000" b="1" dirty="0" smtClean="0">
                <a:solidFill>
                  <a:srgbClr val="0070C0"/>
                </a:solidFill>
                <a:latin typeface="Arial" pitchFamily="34" charset="0"/>
                <a:ea typeface="Times New Roman" pitchFamily="18" charset="0"/>
                <a:cs typeface="Arial" pitchFamily="34" charset="0"/>
              </a:rPr>
              <a:t>Objašnjenja:</a:t>
            </a:r>
            <a:endParaRPr kumimoji="0" lang="hr-HR" sz="20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50000"/>
              </a:lnSpc>
              <a:spcBef>
                <a:spcPct val="0"/>
              </a:spcBef>
              <a:spcAft>
                <a:spcPct val="0"/>
              </a:spcAft>
              <a:buClrTx/>
              <a:buSzTx/>
              <a:buFontTx/>
              <a:buNone/>
              <a:tabLst/>
            </a:pPr>
            <a:endParaRPr kumimoji="0" lang="hr-HR"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200000"/>
              </a:lnSpc>
              <a:spcBef>
                <a:spcPct val="0"/>
              </a:spcBef>
              <a:spcAft>
                <a:spcPct val="0"/>
              </a:spcAft>
              <a:buClrTx/>
              <a:buSzTx/>
              <a:buFontTx/>
              <a:buNone/>
              <a:tabLst/>
            </a:pP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U hrvatskome jeziku postoji </a:t>
            </a:r>
            <a:r>
              <a:rPr kumimoji="0" lang="hr-HR" sz="20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deset</a:t>
            </a: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vrsta riječi. </a:t>
            </a:r>
          </a:p>
          <a:p>
            <a:pPr marL="0" marR="0" lvl="0" indent="0" algn="l" defTabSz="914400" rtl="0" eaLnBrk="0" fontAlgn="base" latinLnBrk="0" hangingPunct="0">
              <a:lnSpc>
                <a:spcPct val="200000"/>
              </a:lnSpc>
              <a:spcBef>
                <a:spcPct val="0"/>
              </a:spcBef>
              <a:spcAft>
                <a:spcPct val="0"/>
              </a:spcAft>
              <a:buClrTx/>
              <a:buSzTx/>
              <a:buFontTx/>
              <a:buNone/>
              <a:tabLst/>
            </a:pP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 Prijedlozi utječu na oblik imenice uz koju stoje.   </a:t>
            </a:r>
            <a:r>
              <a:rPr kumimoji="0" lang="hr-HR" sz="2000" b="1" i="0" u="none" strike="noStrike" cap="none" normalizeH="0" baseline="0" dirty="0" smtClean="0">
                <a:ln>
                  <a:noFill/>
                </a:ln>
                <a:solidFill>
                  <a:schemeClr val="accent2"/>
                </a:solidFill>
                <a:effectLst/>
                <a:latin typeface="Arial" pitchFamily="34" charset="0"/>
                <a:ea typeface="Times New Roman" pitchFamily="18" charset="0"/>
                <a:cs typeface="Arial" pitchFamily="34" charset="0"/>
              </a:rPr>
              <a:t> </a:t>
            </a:r>
            <a:r>
              <a:rPr kumimoji="0" lang="hr-HR" sz="20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T   </a:t>
            </a:r>
            <a:r>
              <a:rPr kumimoji="0" lang="hr-HR" sz="2000" b="1" i="0" u="none" strike="noStrike" cap="none" normalizeH="0" baseline="0" dirty="0" smtClean="0">
                <a:ln>
                  <a:noFill/>
                </a:ln>
                <a:solidFill>
                  <a:schemeClr val="accent2"/>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200000"/>
              </a:lnSpc>
              <a:spcBef>
                <a:spcPct val="0"/>
              </a:spcBef>
              <a:spcAft>
                <a:spcPct val="0"/>
              </a:spcAft>
              <a:buClrTx/>
              <a:buSzTx/>
              <a:buFontTx/>
              <a:buNone/>
              <a:tabLst/>
            </a:pPr>
            <a:r>
              <a:rPr lang="hr-HR" sz="2000" dirty="0" smtClean="0">
                <a:latin typeface="Arial" pitchFamily="34" charset="0"/>
                <a:cs typeface="Arial" pitchFamily="34" charset="0"/>
              </a:rPr>
              <a:t>c) Prijedlozi u rečenici najčešće stoje ispred </a:t>
            </a:r>
            <a:r>
              <a:rPr lang="hr-HR" sz="2000" dirty="0" smtClean="0">
                <a:solidFill>
                  <a:srgbClr val="0070C0"/>
                </a:solidFill>
                <a:latin typeface="Arial" pitchFamily="34" charset="0"/>
                <a:cs typeface="Arial" pitchFamily="34" charset="0"/>
              </a:rPr>
              <a:t>imenica</a:t>
            </a:r>
            <a:r>
              <a:rPr lang="hr-HR" sz="2000" dirty="0" smtClean="0">
                <a:latin typeface="Arial" pitchFamily="34" charset="0"/>
                <a:cs typeface="Arial" pitchFamily="34" charset="0"/>
              </a:rPr>
              <a:t>.                  </a:t>
            </a:r>
            <a:endParaRPr kumimoji="0" lang="hr-H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200000"/>
              </a:lnSpc>
              <a:spcBef>
                <a:spcPct val="0"/>
              </a:spcBef>
              <a:spcAft>
                <a:spcPct val="0"/>
              </a:spcAft>
              <a:buClrTx/>
              <a:buSzTx/>
              <a:buFontTx/>
              <a:buNone/>
              <a:tabLst/>
            </a:pPr>
            <a:r>
              <a:rPr lang="hr-HR" sz="2000" dirty="0">
                <a:latin typeface="Arial" pitchFamily="34" charset="0"/>
                <a:ea typeface="Times New Roman" pitchFamily="18" charset="0"/>
                <a:cs typeface="Arial" pitchFamily="34" charset="0"/>
              </a:rPr>
              <a:t>d</a:t>
            </a: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U rečenici </a:t>
            </a:r>
            <a:r>
              <a:rPr kumimoji="0" lang="hr-HR" sz="20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Sjedim </a:t>
            </a:r>
            <a:r>
              <a:rPr kumimoji="0" lang="hr-HR" sz="2000" b="0"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u parku</a:t>
            </a:r>
            <a:r>
              <a:rPr kumimoji="0" lang="hr-HR" sz="20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podvučeni su </a:t>
            </a:r>
            <a:r>
              <a:rPr kumimoji="0" lang="hr-HR" sz="20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prijedlog</a:t>
            </a: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 </a:t>
            </a:r>
            <a:r>
              <a:rPr kumimoji="0" lang="hr-HR" sz="20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imenica</a:t>
            </a: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hr-H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200000"/>
              </a:lnSpc>
              <a:spcBef>
                <a:spcPct val="0"/>
              </a:spcBef>
              <a:spcAft>
                <a:spcPct val="0"/>
              </a:spcAft>
              <a:buClrTx/>
              <a:buSzTx/>
              <a:buFontTx/>
              <a:buNone/>
              <a:tabLst/>
            </a:pPr>
            <a:r>
              <a:rPr lang="hr-HR" sz="2000" dirty="0" smtClean="0">
                <a:latin typeface="Arial" pitchFamily="34" charset="0"/>
                <a:ea typeface="Times New Roman" pitchFamily="18" charset="0"/>
                <a:cs typeface="Arial" pitchFamily="34" charset="0"/>
              </a:rPr>
              <a:t>e</a:t>
            </a: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r-HR" sz="20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Prijedlozi</a:t>
            </a: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su nepromjenjive riječi koje označavaju odnose među   </a:t>
            </a:r>
          </a:p>
          <a:p>
            <a:pPr marL="0" marR="0" lvl="0" indent="0" algn="l" defTabSz="914400" rtl="0" eaLnBrk="0" fontAlgn="base" latinLnBrk="0" hangingPunct="0">
              <a:lnSpc>
                <a:spcPct val="200000"/>
              </a:lnSpc>
              <a:spcBef>
                <a:spcPct val="0"/>
              </a:spcBef>
              <a:spcAft>
                <a:spcPct val="0"/>
              </a:spcAft>
              <a:buClrTx/>
              <a:buSzTx/>
              <a:buFontTx/>
              <a:buNone/>
              <a:tabLst/>
            </a:pPr>
            <a:r>
              <a:rPr lang="hr-HR" sz="2000" dirty="0" smtClean="0">
                <a:latin typeface="Arial" pitchFamily="34" charset="0"/>
                <a:ea typeface="Times New Roman" pitchFamily="18" charset="0"/>
                <a:cs typeface="Arial" pitchFamily="34" charset="0"/>
              </a:rPr>
              <a:t>    bićima, stvarima i pojavama</a:t>
            </a: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lvl="0" eaLnBrk="0" fontAlgn="base" hangingPunct="0">
              <a:lnSpc>
                <a:spcPct val="200000"/>
              </a:lnSpc>
              <a:spcBef>
                <a:spcPct val="0"/>
              </a:spcBef>
              <a:spcAft>
                <a:spcPct val="0"/>
              </a:spcAft>
            </a:pPr>
            <a:r>
              <a:rPr lang="hr-HR" sz="2000" dirty="0" smtClean="0">
                <a:latin typeface="Arial" pitchFamily="34" charset="0"/>
                <a:cs typeface="Arial" pitchFamily="34" charset="0"/>
              </a:rPr>
              <a:t>f) Osnova je dio riječi koji se ne mijenja.      </a:t>
            </a:r>
            <a:r>
              <a:rPr lang="hr-HR" sz="2000" b="1" dirty="0" smtClean="0">
                <a:solidFill>
                  <a:srgbClr val="0070C0"/>
                </a:solidFill>
                <a:latin typeface="Arial" pitchFamily="34" charset="0"/>
                <a:cs typeface="Arial" pitchFamily="34" charset="0"/>
              </a:rPr>
              <a:t>T   </a:t>
            </a:r>
            <a:r>
              <a:rPr lang="hr-HR" sz="2000" b="1" dirty="0" smtClean="0">
                <a:solidFill>
                  <a:schemeClr val="accent2"/>
                </a:solidFill>
                <a:latin typeface="Arial" pitchFamily="34" charset="0"/>
                <a:cs typeface="Arial" pitchFamily="34" charset="0"/>
              </a:rPr>
              <a:t>                       </a:t>
            </a:r>
          </a:p>
          <a:p>
            <a:pPr lvl="0" eaLnBrk="0" fontAlgn="base" hangingPunct="0">
              <a:lnSpc>
                <a:spcPct val="200000"/>
              </a:lnSpc>
              <a:spcBef>
                <a:spcPct val="0"/>
              </a:spcBef>
              <a:spcAft>
                <a:spcPct val="0"/>
              </a:spcAft>
            </a:pPr>
            <a:r>
              <a:rPr lang="hr-HR" sz="2000" dirty="0" smtClean="0">
                <a:latin typeface="Arial" pitchFamily="34" charset="0"/>
                <a:cs typeface="Arial" pitchFamily="34" charset="0"/>
              </a:rPr>
              <a:t>g) Usklici </a:t>
            </a:r>
            <a:r>
              <a:rPr lang="hr-HR" sz="2000" dirty="0" smtClean="0">
                <a:solidFill>
                  <a:srgbClr val="0070C0"/>
                </a:solidFill>
                <a:latin typeface="Arial" pitchFamily="34" charset="0"/>
                <a:cs typeface="Arial" pitchFamily="34" charset="0"/>
              </a:rPr>
              <a:t>jesu</a:t>
            </a:r>
            <a:r>
              <a:rPr lang="hr-HR" sz="2000" dirty="0" smtClean="0">
                <a:latin typeface="Arial" pitchFamily="34" charset="0"/>
                <a:cs typeface="Arial" pitchFamily="34" charset="0"/>
              </a:rPr>
              <a:t> </a:t>
            </a:r>
            <a:r>
              <a:rPr lang="hr-HR" sz="2000" dirty="0">
                <a:latin typeface="Arial" pitchFamily="34" charset="0"/>
                <a:cs typeface="Arial" pitchFamily="34" charset="0"/>
              </a:rPr>
              <a:t>samostalne riječi</a:t>
            </a:r>
            <a:r>
              <a:rPr lang="hr-HR" sz="2000" dirty="0" smtClean="0">
                <a:latin typeface="Arial" pitchFamily="34" charset="0"/>
                <a:cs typeface="Arial" pitchFamily="34" charset="0"/>
              </a:rPr>
              <a:t>.                                            </a:t>
            </a:r>
          </a:p>
          <a:p>
            <a:pPr lvl="0" eaLnBrk="0" fontAlgn="base" hangingPunct="0">
              <a:lnSpc>
                <a:spcPct val="200000"/>
              </a:lnSpc>
              <a:spcBef>
                <a:spcPct val="0"/>
              </a:spcBef>
              <a:spcAft>
                <a:spcPct val="0"/>
              </a:spcAft>
            </a:pPr>
            <a:r>
              <a:rPr kumimoji="0" lang="hr-HR" sz="2000" b="0" i="0" u="none" strike="noStrike" cap="none" normalizeH="0" baseline="0" dirty="0" smtClean="0">
                <a:ln>
                  <a:noFill/>
                </a:ln>
                <a:solidFill>
                  <a:schemeClr val="tx1"/>
                </a:solidFill>
                <a:effectLst/>
                <a:latin typeface="Arial" pitchFamily="34" charset="0"/>
                <a:cs typeface="Arial" pitchFamily="34" charset="0"/>
              </a:rPr>
              <a:t>h) Veznici su </a:t>
            </a:r>
            <a:r>
              <a:rPr kumimoji="0" lang="hr-HR" sz="2000" b="0" i="0" u="none" strike="noStrike" cap="none" normalizeH="0" baseline="0" dirty="0" smtClean="0">
                <a:ln>
                  <a:noFill/>
                </a:ln>
                <a:solidFill>
                  <a:srgbClr val="0070C0"/>
                </a:solidFill>
                <a:effectLst/>
                <a:latin typeface="Arial" pitchFamily="34" charset="0"/>
                <a:cs typeface="Arial" pitchFamily="34" charset="0"/>
              </a:rPr>
              <a:t>nepromjenjive</a:t>
            </a:r>
            <a:r>
              <a:rPr kumimoji="0" lang="hr-HR" sz="2000" b="0" i="0" u="none" strike="noStrike" cap="none" normalizeH="0" baseline="0" dirty="0" smtClean="0">
                <a:ln>
                  <a:noFill/>
                </a:ln>
                <a:solidFill>
                  <a:schemeClr val="tx1"/>
                </a:solidFill>
                <a:effectLst/>
                <a:latin typeface="Arial" pitchFamily="34" charset="0"/>
                <a:cs typeface="Arial" pitchFamily="34" charset="0"/>
              </a:rPr>
              <a:t> riječi koje povezuju riječi i rečenice.</a:t>
            </a:r>
          </a:p>
          <a:p>
            <a:pPr lvl="0" algn="r" eaLnBrk="0" fontAlgn="base" hangingPunct="0">
              <a:lnSpc>
                <a:spcPct val="150000"/>
              </a:lnSpc>
              <a:spcBef>
                <a:spcPct val="0"/>
              </a:spcBef>
              <a:spcAft>
                <a:spcPct val="0"/>
              </a:spcAft>
            </a:pPr>
            <a:endParaRPr kumimoji="0" lang="hr-HR"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1168604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niOkvir 1"/>
          <p:cNvSpPr txBox="1"/>
          <p:nvPr/>
        </p:nvSpPr>
        <p:spPr>
          <a:xfrm>
            <a:off x="360000" y="360000"/>
            <a:ext cx="8460472" cy="6278642"/>
          </a:xfrm>
          <a:prstGeom prst="rect">
            <a:avLst/>
          </a:prstGeom>
          <a:noFill/>
        </p:spPr>
        <p:txBody>
          <a:bodyPr wrap="square" rtlCol="0">
            <a:spAutoFit/>
          </a:bodyPr>
          <a:lstStyle/>
          <a:p>
            <a:r>
              <a:rPr lang="hr-HR" sz="2000" b="1" dirty="0" smtClean="0">
                <a:solidFill>
                  <a:srgbClr val="0070C0"/>
                </a:solidFill>
                <a:latin typeface="Arial" pitchFamily="34" charset="0"/>
                <a:cs typeface="Arial" pitchFamily="34" charset="0"/>
              </a:rPr>
              <a:t>Zaokruži u tekstu prijedloge.</a:t>
            </a:r>
          </a:p>
          <a:p>
            <a:endParaRPr lang="hr-HR" sz="800" b="1" dirty="0" smtClean="0">
              <a:solidFill>
                <a:schemeClr val="accent1">
                  <a:lumMod val="75000"/>
                </a:schemeClr>
              </a:solidFill>
              <a:latin typeface="Arial" pitchFamily="34" charset="0"/>
              <a:cs typeface="Arial" pitchFamily="34" charset="0"/>
            </a:endParaRPr>
          </a:p>
          <a:p>
            <a:pPr>
              <a:lnSpc>
                <a:spcPct val="200000"/>
              </a:lnSpc>
            </a:pPr>
            <a:r>
              <a:rPr lang="hr-HR" sz="2000" dirty="0" smtClean="0">
                <a:latin typeface="Arial" pitchFamily="34" charset="0"/>
                <a:cs typeface="Arial" pitchFamily="34" charset="0"/>
              </a:rPr>
              <a:t>Otac je zaključio da je u kući vruće i sparno, pa je odnio svoj stalak za slikanje u šumu. Postavio ga je u sjenu pod borovu krošnju te sjeo na svoj tronožac. Kad odjednom neki bolni, slabašni cvilež dopro mu do uha. Okrenuo glavu pa prešao pogledom po grmlju. Zaključio je da tihi cvilež dopire iz gustiša pod visokom smrekom. Ustao je s tronošca, probio se kroz grmlje i razmaknuo rukama granje. Na tlu ispod lista ležala je malena beba vjeverica. Sagnuo se i podigao nemoćno stvorenje te požurio s njim puteljkom prema kući. </a:t>
            </a:r>
          </a:p>
          <a:p>
            <a:pPr>
              <a:lnSpc>
                <a:spcPct val="150000"/>
              </a:lnSpc>
            </a:pPr>
            <a:endParaRPr lang="hr-HR" sz="1400" dirty="0" smtClean="0">
              <a:latin typeface="Arial" pitchFamily="34" charset="0"/>
              <a:cs typeface="Arial" pitchFamily="34" charset="0"/>
            </a:endParaRPr>
          </a:p>
          <a:p>
            <a:pPr algn="r">
              <a:lnSpc>
                <a:spcPct val="150000"/>
              </a:lnSpc>
            </a:pPr>
            <a:r>
              <a:rPr lang="hr-HR" sz="1400" dirty="0" smtClean="0">
                <a:latin typeface="Arial" pitchFamily="34" charset="0"/>
                <a:cs typeface="Arial" pitchFamily="34" charset="0"/>
              </a:rPr>
              <a:t>(prema ulomku iz romana </a:t>
            </a:r>
            <a:r>
              <a:rPr lang="hr-HR" sz="1400" dirty="0">
                <a:latin typeface="Arial" pitchFamily="34" charset="0"/>
                <a:cs typeface="Arial" pitchFamily="34" charset="0"/>
              </a:rPr>
              <a:t>Maje </a:t>
            </a:r>
            <a:r>
              <a:rPr lang="hr-HR" sz="1400" dirty="0" err="1" smtClean="0">
                <a:latin typeface="Arial" pitchFamily="34" charset="0"/>
                <a:cs typeface="Arial" pitchFamily="34" charset="0"/>
              </a:rPr>
              <a:t>Gluščević</a:t>
            </a:r>
            <a:r>
              <a:rPr lang="hr-HR" sz="1400" dirty="0" smtClean="0">
                <a:latin typeface="Arial" pitchFamily="34" charset="0"/>
                <a:cs typeface="Arial" pitchFamily="34" charset="0"/>
              </a:rPr>
              <a:t> </a:t>
            </a:r>
            <a:r>
              <a:rPr lang="hr-HR" sz="1400" i="1" dirty="0" smtClean="0">
                <a:latin typeface="Arial" pitchFamily="34" charset="0"/>
                <a:cs typeface="Arial" pitchFamily="34" charset="0"/>
              </a:rPr>
              <a:t>Odrastanje</a:t>
            </a:r>
            <a:r>
              <a:rPr lang="hr-HR" sz="1400" dirty="0" smtClean="0">
                <a:latin typeface="Arial" pitchFamily="34" charset="0"/>
                <a:cs typeface="Arial" pitchFamily="34" charset="0"/>
              </a:rPr>
              <a:t>)</a:t>
            </a:r>
            <a:endParaRPr lang="hr-HR" sz="2200" dirty="0">
              <a:latin typeface="Arial" pitchFamily="34" charset="0"/>
              <a:cs typeface="Arial" pitchFamily="34" charset="0"/>
            </a:endParaRPr>
          </a:p>
        </p:txBody>
      </p:sp>
      <p:sp>
        <p:nvSpPr>
          <p:cNvPr id="14" name="Elipsa 13"/>
          <p:cNvSpPr/>
          <p:nvPr/>
        </p:nvSpPr>
        <p:spPr>
          <a:xfrm>
            <a:off x="2893207" y="1005176"/>
            <a:ext cx="357190" cy="35719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22" name="Elipsa 21"/>
          <p:cNvSpPr/>
          <p:nvPr/>
        </p:nvSpPr>
        <p:spPr>
          <a:xfrm>
            <a:off x="7956376" y="1005176"/>
            <a:ext cx="432048" cy="35719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24" name="Elipsa 23"/>
          <p:cNvSpPr/>
          <p:nvPr/>
        </p:nvSpPr>
        <p:spPr>
          <a:xfrm>
            <a:off x="1280431" y="1629953"/>
            <a:ext cx="339241" cy="35719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25" name="Elipsa 24"/>
          <p:cNvSpPr/>
          <p:nvPr/>
        </p:nvSpPr>
        <p:spPr>
          <a:xfrm>
            <a:off x="3857620" y="1629953"/>
            <a:ext cx="357190" cy="35719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26" name="Elipsa 25"/>
          <p:cNvSpPr/>
          <p:nvPr/>
        </p:nvSpPr>
        <p:spPr>
          <a:xfrm>
            <a:off x="4822033" y="1644467"/>
            <a:ext cx="642942" cy="35719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27" name="Elipsa 26"/>
          <p:cNvSpPr/>
          <p:nvPr/>
        </p:nvSpPr>
        <p:spPr>
          <a:xfrm>
            <a:off x="7885964" y="1616090"/>
            <a:ext cx="502460" cy="385567"/>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28" name="Elipsa 27"/>
          <p:cNvSpPr/>
          <p:nvPr/>
        </p:nvSpPr>
        <p:spPr>
          <a:xfrm>
            <a:off x="7740352" y="2224566"/>
            <a:ext cx="504056" cy="42862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29" name="Elipsa 28"/>
          <p:cNvSpPr/>
          <p:nvPr/>
        </p:nvSpPr>
        <p:spPr>
          <a:xfrm>
            <a:off x="4480847" y="2857496"/>
            <a:ext cx="428628" cy="42862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30" name="Elipsa 29"/>
          <p:cNvSpPr/>
          <p:nvPr/>
        </p:nvSpPr>
        <p:spPr>
          <a:xfrm>
            <a:off x="1115615" y="3460354"/>
            <a:ext cx="436094" cy="392909"/>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31" name="Elipsa 30"/>
          <p:cNvSpPr/>
          <p:nvPr/>
        </p:nvSpPr>
        <p:spPr>
          <a:xfrm>
            <a:off x="2257696" y="3429000"/>
            <a:ext cx="635511" cy="42862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32" name="Elipsa 31"/>
          <p:cNvSpPr/>
          <p:nvPr/>
        </p:nvSpPr>
        <p:spPr>
          <a:xfrm>
            <a:off x="5959620" y="3496073"/>
            <a:ext cx="357190" cy="35719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33" name="Elipsa 32"/>
          <p:cNvSpPr/>
          <p:nvPr/>
        </p:nvSpPr>
        <p:spPr>
          <a:xfrm>
            <a:off x="356311" y="4080492"/>
            <a:ext cx="611600" cy="42862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34" name="Elipsa 33"/>
          <p:cNvSpPr/>
          <p:nvPr/>
        </p:nvSpPr>
        <p:spPr>
          <a:xfrm>
            <a:off x="4857752" y="4083327"/>
            <a:ext cx="571504" cy="42862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35" name="Elipsa 34"/>
          <p:cNvSpPr/>
          <p:nvPr/>
        </p:nvSpPr>
        <p:spPr>
          <a:xfrm>
            <a:off x="1205737" y="5340088"/>
            <a:ext cx="428628" cy="35719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36" name="Elipsa 35"/>
          <p:cNvSpPr/>
          <p:nvPr/>
        </p:nvSpPr>
        <p:spPr>
          <a:xfrm>
            <a:off x="3157095" y="5322350"/>
            <a:ext cx="928694" cy="35719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8" name="Elipsa 17"/>
          <p:cNvSpPr/>
          <p:nvPr/>
        </p:nvSpPr>
        <p:spPr>
          <a:xfrm>
            <a:off x="5652120" y="4080492"/>
            <a:ext cx="720081" cy="42862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1000" fill="hold"/>
                                        <p:tgtEl>
                                          <p:spTgt spid="14"/>
                                        </p:tgtEl>
                                        <p:attrNameLst>
                                          <p:attrName>ppt_x</p:attrName>
                                        </p:attrNameLst>
                                      </p:cBhvr>
                                      <p:tavLst>
                                        <p:tav tm="0">
                                          <p:val>
                                            <p:strVal val="#ppt_x"/>
                                          </p:val>
                                        </p:tav>
                                        <p:tav tm="100000">
                                          <p:val>
                                            <p:strVal val="#ppt_x"/>
                                          </p:val>
                                        </p:tav>
                                      </p:tavLst>
                                    </p:anim>
                                    <p:anim calcmode="lin" valueType="num">
                                      <p:cBhvr additive="base">
                                        <p:cTn id="8" dur="10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
                                        </p:tgtEl>
                                        <p:attrNameLst>
                                          <p:attrName>style.visibility</p:attrName>
                                        </p:attrNameLst>
                                      </p:cBhvr>
                                      <p:to>
                                        <p:strVal val="visible"/>
                                      </p:to>
                                    </p:set>
                                    <p:anim calcmode="lin" valueType="num">
                                      <p:cBhvr additive="base">
                                        <p:cTn id="13" dur="1000" fill="hold"/>
                                        <p:tgtEl>
                                          <p:spTgt spid="22"/>
                                        </p:tgtEl>
                                        <p:attrNameLst>
                                          <p:attrName>ppt_x</p:attrName>
                                        </p:attrNameLst>
                                      </p:cBhvr>
                                      <p:tavLst>
                                        <p:tav tm="0">
                                          <p:val>
                                            <p:strVal val="#ppt_x"/>
                                          </p:val>
                                        </p:tav>
                                        <p:tav tm="100000">
                                          <p:val>
                                            <p:strVal val="#ppt_x"/>
                                          </p:val>
                                        </p:tav>
                                      </p:tavLst>
                                    </p:anim>
                                    <p:anim calcmode="lin" valueType="num">
                                      <p:cBhvr additive="base">
                                        <p:cTn id="14" dur="10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additive="base">
                                        <p:cTn id="19" dur="1000" fill="hold"/>
                                        <p:tgtEl>
                                          <p:spTgt spid="24"/>
                                        </p:tgtEl>
                                        <p:attrNameLst>
                                          <p:attrName>ppt_x</p:attrName>
                                        </p:attrNameLst>
                                      </p:cBhvr>
                                      <p:tavLst>
                                        <p:tav tm="0">
                                          <p:val>
                                            <p:strVal val="#ppt_x"/>
                                          </p:val>
                                        </p:tav>
                                        <p:tav tm="100000">
                                          <p:val>
                                            <p:strVal val="#ppt_x"/>
                                          </p:val>
                                        </p:tav>
                                      </p:tavLst>
                                    </p:anim>
                                    <p:anim calcmode="lin" valueType="num">
                                      <p:cBhvr additive="base">
                                        <p:cTn id="20" dur="10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5"/>
                                        </p:tgtEl>
                                        <p:attrNameLst>
                                          <p:attrName>style.visibility</p:attrName>
                                        </p:attrNameLst>
                                      </p:cBhvr>
                                      <p:to>
                                        <p:strVal val="visible"/>
                                      </p:to>
                                    </p:set>
                                    <p:anim calcmode="lin" valueType="num">
                                      <p:cBhvr additive="base">
                                        <p:cTn id="25" dur="1000" fill="hold"/>
                                        <p:tgtEl>
                                          <p:spTgt spid="25"/>
                                        </p:tgtEl>
                                        <p:attrNameLst>
                                          <p:attrName>ppt_x</p:attrName>
                                        </p:attrNameLst>
                                      </p:cBhvr>
                                      <p:tavLst>
                                        <p:tav tm="0">
                                          <p:val>
                                            <p:strVal val="#ppt_x"/>
                                          </p:val>
                                        </p:tav>
                                        <p:tav tm="100000">
                                          <p:val>
                                            <p:strVal val="#ppt_x"/>
                                          </p:val>
                                        </p:tav>
                                      </p:tavLst>
                                    </p:anim>
                                    <p:anim calcmode="lin" valueType="num">
                                      <p:cBhvr additive="base">
                                        <p:cTn id="26" dur="10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anim calcmode="lin" valueType="num">
                                      <p:cBhvr additive="base">
                                        <p:cTn id="31" dur="1000" fill="hold"/>
                                        <p:tgtEl>
                                          <p:spTgt spid="26"/>
                                        </p:tgtEl>
                                        <p:attrNameLst>
                                          <p:attrName>ppt_x</p:attrName>
                                        </p:attrNameLst>
                                      </p:cBhvr>
                                      <p:tavLst>
                                        <p:tav tm="0">
                                          <p:val>
                                            <p:strVal val="#ppt_x"/>
                                          </p:val>
                                        </p:tav>
                                        <p:tav tm="100000">
                                          <p:val>
                                            <p:strVal val="#ppt_x"/>
                                          </p:val>
                                        </p:tav>
                                      </p:tavLst>
                                    </p:anim>
                                    <p:anim calcmode="lin" valueType="num">
                                      <p:cBhvr additive="base">
                                        <p:cTn id="32" dur="10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7"/>
                                        </p:tgtEl>
                                        <p:attrNameLst>
                                          <p:attrName>style.visibility</p:attrName>
                                        </p:attrNameLst>
                                      </p:cBhvr>
                                      <p:to>
                                        <p:strVal val="visible"/>
                                      </p:to>
                                    </p:set>
                                    <p:anim calcmode="lin" valueType="num">
                                      <p:cBhvr additive="base">
                                        <p:cTn id="37" dur="1000" fill="hold"/>
                                        <p:tgtEl>
                                          <p:spTgt spid="27"/>
                                        </p:tgtEl>
                                        <p:attrNameLst>
                                          <p:attrName>ppt_x</p:attrName>
                                        </p:attrNameLst>
                                      </p:cBhvr>
                                      <p:tavLst>
                                        <p:tav tm="0">
                                          <p:val>
                                            <p:strVal val="#ppt_x"/>
                                          </p:val>
                                        </p:tav>
                                        <p:tav tm="100000">
                                          <p:val>
                                            <p:strVal val="#ppt_x"/>
                                          </p:val>
                                        </p:tav>
                                      </p:tavLst>
                                    </p:anim>
                                    <p:anim calcmode="lin" valueType="num">
                                      <p:cBhvr additive="base">
                                        <p:cTn id="38" dur="10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anim calcmode="lin" valueType="num">
                                      <p:cBhvr additive="base">
                                        <p:cTn id="43" dur="1000" fill="hold"/>
                                        <p:tgtEl>
                                          <p:spTgt spid="28"/>
                                        </p:tgtEl>
                                        <p:attrNameLst>
                                          <p:attrName>ppt_x</p:attrName>
                                        </p:attrNameLst>
                                      </p:cBhvr>
                                      <p:tavLst>
                                        <p:tav tm="0">
                                          <p:val>
                                            <p:strVal val="#ppt_x"/>
                                          </p:val>
                                        </p:tav>
                                        <p:tav tm="100000">
                                          <p:val>
                                            <p:strVal val="#ppt_x"/>
                                          </p:val>
                                        </p:tav>
                                      </p:tavLst>
                                    </p:anim>
                                    <p:anim calcmode="lin" valueType="num">
                                      <p:cBhvr additive="base">
                                        <p:cTn id="44" dur="10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9"/>
                                        </p:tgtEl>
                                        <p:attrNameLst>
                                          <p:attrName>style.visibility</p:attrName>
                                        </p:attrNameLst>
                                      </p:cBhvr>
                                      <p:to>
                                        <p:strVal val="visible"/>
                                      </p:to>
                                    </p:set>
                                    <p:anim calcmode="lin" valueType="num">
                                      <p:cBhvr additive="base">
                                        <p:cTn id="49" dur="1000" fill="hold"/>
                                        <p:tgtEl>
                                          <p:spTgt spid="29"/>
                                        </p:tgtEl>
                                        <p:attrNameLst>
                                          <p:attrName>ppt_x</p:attrName>
                                        </p:attrNameLst>
                                      </p:cBhvr>
                                      <p:tavLst>
                                        <p:tav tm="0">
                                          <p:val>
                                            <p:strVal val="#ppt_x"/>
                                          </p:val>
                                        </p:tav>
                                        <p:tav tm="100000">
                                          <p:val>
                                            <p:strVal val="#ppt_x"/>
                                          </p:val>
                                        </p:tav>
                                      </p:tavLst>
                                    </p:anim>
                                    <p:anim calcmode="lin" valueType="num">
                                      <p:cBhvr additive="base">
                                        <p:cTn id="50" dur="10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0"/>
                                        </p:tgtEl>
                                        <p:attrNameLst>
                                          <p:attrName>style.visibility</p:attrName>
                                        </p:attrNameLst>
                                      </p:cBhvr>
                                      <p:to>
                                        <p:strVal val="visible"/>
                                      </p:to>
                                    </p:set>
                                    <p:anim calcmode="lin" valueType="num">
                                      <p:cBhvr additive="base">
                                        <p:cTn id="55" dur="1000" fill="hold"/>
                                        <p:tgtEl>
                                          <p:spTgt spid="30"/>
                                        </p:tgtEl>
                                        <p:attrNameLst>
                                          <p:attrName>ppt_x</p:attrName>
                                        </p:attrNameLst>
                                      </p:cBhvr>
                                      <p:tavLst>
                                        <p:tav tm="0">
                                          <p:val>
                                            <p:strVal val="#ppt_x"/>
                                          </p:val>
                                        </p:tav>
                                        <p:tav tm="100000">
                                          <p:val>
                                            <p:strVal val="#ppt_x"/>
                                          </p:val>
                                        </p:tav>
                                      </p:tavLst>
                                    </p:anim>
                                    <p:anim calcmode="lin" valueType="num">
                                      <p:cBhvr additive="base">
                                        <p:cTn id="56" dur="10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1"/>
                                        </p:tgtEl>
                                        <p:attrNameLst>
                                          <p:attrName>style.visibility</p:attrName>
                                        </p:attrNameLst>
                                      </p:cBhvr>
                                      <p:to>
                                        <p:strVal val="visible"/>
                                      </p:to>
                                    </p:set>
                                    <p:anim calcmode="lin" valueType="num">
                                      <p:cBhvr additive="base">
                                        <p:cTn id="61" dur="1000" fill="hold"/>
                                        <p:tgtEl>
                                          <p:spTgt spid="31"/>
                                        </p:tgtEl>
                                        <p:attrNameLst>
                                          <p:attrName>ppt_x</p:attrName>
                                        </p:attrNameLst>
                                      </p:cBhvr>
                                      <p:tavLst>
                                        <p:tav tm="0">
                                          <p:val>
                                            <p:strVal val="#ppt_x"/>
                                          </p:val>
                                        </p:tav>
                                        <p:tav tm="100000">
                                          <p:val>
                                            <p:strVal val="#ppt_x"/>
                                          </p:val>
                                        </p:tav>
                                      </p:tavLst>
                                    </p:anim>
                                    <p:anim calcmode="lin" valueType="num">
                                      <p:cBhvr additive="base">
                                        <p:cTn id="62" dur="10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2"/>
                                        </p:tgtEl>
                                        <p:attrNameLst>
                                          <p:attrName>style.visibility</p:attrName>
                                        </p:attrNameLst>
                                      </p:cBhvr>
                                      <p:to>
                                        <p:strVal val="visible"/>
                                      </p:to>
                                    </p:set>
                                    <p:anim calcmode="lin" valueType="num">
                                      <p:cBhvr additive="base">
                                        <p:cTn id="67" dur="1000" fill="hold"/>
                                        <p:tgtEl>
                                          <p:spTgt spid="32"/>
                                        </p:tgtEl>
                                        <p:attrNameLst>
                                          <p:attrName>ppt_x</p:attrName>
                                        </p:attrNameLst>
                                      </p:cBhvr>
                                      <p:tavLst>
                                        <p:tav tm="0">
                                          <p:val>
                                            <p:strVal val="#ppt_x"/>
                                          </p:val>
                                        </p:tav>
                                        <p:tav tm="100000">
                                          <p:val>
                                            <p:strVal val="#ppt_x"/>
                                          </p:val>
                                        </p:tav>
                                      </p:tavLst>
                                    </p:anim>
                                    <p:anim calcmode="lin" valueType="num">
                                      <p:cBhvr additive="base">
                                        <p:cTn id="68" dur="10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3"/>
                                        </p:tgtEl>
                                        <p:attrNameLst>
                                          <p:attrName>style.visibility</p:attrName>
                                        </p:attrNameLst>
                                      </p:cBhvr>
                                      <p:to>
                                        <p:strVal val="visible"/>
                                      </p:to>
                                    </p:set>
                                    <p:anim calcmode="lin" valueType="num">
                                      <p:cBhvr additive="base">
                                        <p:cTn id="73" dur="1000" fill="hold"/>
                                        <p:tgtEl>
                                          <p:spTgt spid="33"/>
                                        </p:tgtEl>
                                        <p:attrNameLst>
                                          <p:attrName>ppt_x</p:attrName>
                                        </p:attrNameLst>
                                      </p:cBhvr>
                                      <p:tavLst>
                                        <p:tav tm="0">
                                          <p:val>
                                            <p:strVal val="#ppt_x"/>
                                          </p:val>
                                        </p:tav>
                                        <p:tav tm="100000">
                                          <p:val>
                                            <p:strVal val="#ppt_x"/>
                                          </p:val>
                                        </p:tav>
                                      </p:tavLst>
                                    </p:anim>
                                    <p:anim calcmode="lin" valueType="num">
                                      <p:cBhvr additive="base">
                                        <p:cTn id="74" dur="10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4"/>
                                        </p:tgtEl>
                                        <p:attrNameLst>
                                          <p:attrName>style.visibility</p:attrName>
                                        </p:attrNameLst>
                                      </p:cBhvr>
                                      <p:to>
                                        <p:strVal val="visible"/>
                                      </p:to>
                                    </p:set>
                                    <p:anim calcmode="lin" valueType="num">
                                      <p:cBhvr additive="base">
                                        <p:cTn id="79" dur="1000" fill="hold"/>
                                        <p:tgtEl>
                                          <p:spTgt spid="34"/>
                                        </p:tgtEl>
                                        <p:attrNameLst>
                                          <p:attrName>ppt_x</p:attrName>
                                        </p:attrNameLst>
                                      </p:cBhvr>
                                      <p:tavLst>
                                        <p:tav tm="0">
                                          <p:val>
                                            <p:strVal val="#ppt_x"/>
                                          </p:val>
                                        </p:tav>
                                        <p:tav tm="100000">
                                          <p:val>
                                            <p:strVal val="#ppt_x"/>
                                          </p:val>
                                        </p:tav>
                                      </p:tavLst>
                                    </p:anim>
                                    <p:anim calcmode="lin" valueType="num">
                                      <p:cBhvr additive="base">
                                        <p:cTn id="80" dur="10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8"/>
                                        </p:tgtEl>
                                        <p:attrNameLst>
                                          <p:attrName>style.visibility</p:attrName>
                                        </p:attrNameLst>
                                      </p:cBhvr>
                                      <p:to>
                                        <p:strVal val="visible"/>
                                      </p:to>
                                    </p:set>
                                    <p:anim calcmode="lin" valueType="num">
                                      <p:cBhvr additive="base">
                                        <p:cTn id="85" dur="1000" fill="hold"/>
                                        <p:tgtEl>
                                          <p:spTgt spid="18"/>
                                        </p:tgtEl>
                                        <p:attrNameLst>
                                          <p:attrName>ppt_x</p:attrName>
                                        </p:attrNameLst>
                                      </p:cBhvr>
                                      <p:tavLst>
                                        <p:tav tm="0">
                                          <p:val>
                                            <p:strVal val="#ppt_x"/>
                                          </p:val>
                                        </p:tav>
                                        <p:tav tm="100000">
                                          <p:val>
                                            <p:strVal val="#ppt_x"/>
                                          </p:val>
                                        </p:tav>
                                      </p:tavLst>
                                    </p:anim>
                                    <p:anim calcmode="lin" valueType="num">
                                      <p:cBhvr additive="base">
                                        <p:cTn id="86" dur="10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5"/>
                                        </p:tgtEl>
                                        <p:attrNameLst>
                                          <p:attrName>style.visibility</p:attrName>
                                        </p:attrNameLst>
                                      </p:cBhvr>
                                      <p:to>
                                        <p:strVal val="visible"/>
                                      </p:to>
                                    </p:set>
                                    <p:anim calcmode="lin" valueType="num">
                                      <p:cBhvr additive="base">
                                        <p:cTn id="91" dur="1000" fill="hold"/>
                                        <p:tgtEl>
                                          <p:spTgt spid="35"/>
                                        </p:tgtEl>
                                        <p:attrNameLst>
                                          <p:attrName>ppt_x</p:attrName>
                                        </p:attrNameLst>
                                      </p:cBhvr>
                                      <p:tavLst>
                                        <p:tav tm="0">
                                          <p:val>
                                            <p:strVal val="#ppt_x"/>
                                          </p:val>
                                        </p:tav>
                                        <p:tav tm="100000">
                                          <p:val>
                                            <p:strVal val="#ppt_x"/>
                                          </p:val>
                                        </p:tav>
                                      </p:tavLst>
                                    </p:anim>
                                    <p:anim calcmode="lin" valueType="num">
                                      <p:cBhvr additive="base">
                                        <p:cTn id="92" dur="10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6"/>
                                        </p:tgtEl>
                                        <p:attrNameLst>
                                          <p:attrName>style.visibility</p:attrName>
                                        </p:attrNameLst>
                                      </p:cBhvr>
                                      <p:to>
                                        <p:strVal val="visible"/>
                                      </p:to>
                                    </p:set>
                                    <p:anim calcmode="lin" valueType="num">
                                      <p:cBhvr additive="base">
                                        <p:cTn id="97" dur="1000" fill="hold"/>
                                        <p:tgtEl>
                                          <p:spTgt spid="36"/>
                                        </p:tgtEl>
                                        <p:attrNameLst>
                                          <p:attrName>ppt_x</p:attrName>
                                        </p:attrNameLst>
                                      </p:cBhvr>
                                      <p:tavLst>
                                        <p:tav tm="0">
                                          <p:val>
                                            <p:strVal val="#ppt_x"/>
                                          </p:val>
                                        </p:tav>
                                        <p:tav tm="100000">
                                          <p:val>
                                            <p:strVal val="#ppt_x"/>
                                          </p:val>
                                        </p:tav>
                                      </p:tavLst>
                                    </p:anim>
                                    <p:anim calcmode="lin" valueType="num">
                                      <p:cBhvr additive="base">
                                        <p:cTn id="98" dur="10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2"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360000" y="360000"/>
            <a:ext cx="8678198" cy="6072230"/>
          </a:xfrm>
        </p:spPr>
        <p:txBody>
          <a:bodyPr>
            <a:normAutofit/>
          </a:bodyPr>
          <a:lstStyle/>
          <a:p>
            <a:pPr>
              <a:lnSpc>
                <a:spcPct val="100000"/>
              </a:lnSpc>
              <a:buNone/>
            </a:pPr>
            <a:r>
              <a:rPr lang="hr-HR" dirty="0" smtClean="0">
                <a:latin typeface="Arial" panose="020B0604020202020204" pitchFamily="34" charset="0"/>
                <a:cs typeface="Arial" pitchFamily="34" charset="0"/>
              </a:rPr>
              <a:t> </a:t>
            </a:r>
            <a:r>
              <a:rPr lang="hr-HR" b="1" dirty="0" smtClean="0">
                <a:solidFill>
                  <a:srgbClr val="0070C0"/>
                </a:solidFill>
                <a:latin typeface="Arial" pitchFamily="34" charset="0"/>
                <a:cs typeface="Arial" pitchFamily="34" charset="0"/>
              </a:rPr>
              <a:t>Dopuni tekst odgovarajućim prijedlozima.</a:t>
            </a:r>
          </a:p>
          <a:p>
            <a:pPr>
              <a:lnSpc>
                <a:spcPct val="200000"/>
              </a:lnSpc>
              <a:buNone/>
            </a:pPr>
            <a:r>
              <a:rPr lang="hr-HR" dirty="0" smtClean="0">
                <a:solidFill>
                  <a:schemeClr val="tx1"/>
                </a:solidFill>
                <a:latin typeface="Arial" pitchFamily="34" charset="0"/>
                <a:cs typeface="Arial" pitchFamily="34" charset="0"/>
              </a:rPr>
              <a:t> Majka je došla prerano______ školu. Došla je ______ sela koje je bilo udaljeno četiri sata hoda ______ škole. Hodala je ______ trgu i gledala ______ prozore škole koji blistahu ______ suncu.  Čekala ga je ______ prozora ______ podneva, a onda je krenula _______ </a:t>
            </a:r>
            <a:r>
              <a:rPr lang="hr-HR" dirty="0" err="1" smtClean="0">
                <a:solidFill>
                  <a:schemeClr val="tx1"/>
                </a:solidFill>
                <a:latin typeface="Arial" pitchFamily="34" charset="0"/>
                <a:cs typeface="Arial" pitchFamily="34" charset="0"/>
              </a:rPr>
              <a:t>Jožinu</a:t>
            </a:r>
            <a:r>
              <a:rPr lang="hr-HR" dirty="0" smtClean="0">
                <a:solidFill>
                  <a:schemeClr val="tx1"/>
                </a:solidFill>
                <a:latin typeface="Arial" pitchFamily="34" charset="0"/>
                <a:cs typeface="Arial" pitchFamily="34" charset="0"/>
              </a:rPr>
              <a:t> stanu. </a:t>
            </a:r>
          </a:p>
          <a:p>
            <a:pPr>
              <a:lnSpc>
                <a:spcPct val="200000"/>
              </a:lnSpc>
              <a:buNone/>
            </a:pPr>
            <a:r>
              <a:rPr lang="hr-HR" dirty="0" smtClean="0">
                <a:solidFill>
                  <a:schemeClr val="tx1"/>
                </a:solidFill>
                <a:latin typeface="Arial" pitchFamily="34" charset="0"/>
                <a:cs typeface="Arial" pitchFamily="34" charset="0"/>
              </a:rPr>
              <a:t>  </a:t>
            </a:r>
            <a:r>
              <a:rPr lang="hr-HR" dirty="0" err="1" smtClean="0">
                <a:solidFill>
                  <a:schemeClr val="tx1"/>
                </a:solidFill>
                <a:latin typeface="Arial" pitchFamily="34" charset="0"/>
                <a:cs typeface="Arial" pitchFamily="34" charset="0"/>
              </a:rPr>
              <a:t>Jože</a:t>
            </a:r>
            <a:r>
              <a:rPr lang="hr-HR" dirty="0" smtClean="0">
                <a:solidFill>
                  <a:schemeClr val="tx1"/>
                </a:solidFill>
                <a:latin typeface="Arial" pitchFamily="34" charset="0"/>
                <a:cs typeface="Arial" pitchFamily="34" charset="0"/>
              </a:rPr>
              <a:t> bijaše ______ kuće. Sjedio je ______ stolom ______ knjigom ______ sobom. Kad je ugledao majku ______ sebe, pođe ______ njoj.</a:t>
            </a:r>
          </a:p>
          <a:p>
            <a:pPr>
              <a:lnSpc>
                <a:spcPct val="200000"/>
              </a:lnSpc>
              <a:buNone/>
            </a:pPr>
            <a:r>
              <a:rPr lang="hr-HR" dirty="0" smtClean="0">
                <a:latin typeface="Arial" pitchFamily="34" charset="0"/>
                <a:cs typeface="Arial" pitchFamily="34" charset="0"/>
              </a:rPr>
              <a:t>                                                   </a:t>
            </a:r>
            <a:endParaRPr lang="hr-HR" dirty="0">
              <a:latin typeface="Arial" pitchFamily="34" charset="0"/>
              <a:cs typeface="Arial" pitchFamily="34" charset="0"/>
            </a:endParaRPr>
          </a:p>
        </p:txBody>
      </p:sp>
      <p:sp>
        <p:nvSpPr>
          <p:cNvPr id="8" name="Pravokutnik 7"/>
          <p:cNvSpPr/>
          <p:nvPr/>
        </p:nvSpPr>
        <p:spPr>
          <a:xfrm>
            <a:off x="683568" y="4149080"/>
            <a:ext cx="697627" cy="400110"/>
          </a:xfrm>
          <a:prstGeom prst="rect">
            <a:avLst/>
          </a:prstGeom>
        </p:spPr>
        <p:txBody>
          <a:bodyPr wrap="none">
            <a:spAutoFit/>
          </a:bodyPr>
          <a:lstStyle/>
          <a:p>
            <a:r>
              <a:rPr lang="hr-HR" sz="2000" dirty="0" smtClean="0">
                <a:solidFill>
                  <a:srgbClr val="0070C0"/>
                </a:solidFill>
                <a:latin typeface="Arial" panose="020B0604020202020204" pitchFamily="34" charset="0"/>
                <a:cs typeface="Arial" panose="020B0604020202020204" pitchFamily="34" charset="0"/>
              </a:rPr>
              <a:t>pred</a:t>
            </a:r>
            <a:endParaRPr lang="hr-HR" sz="2000" dirty="0">
              <a:solidFill>
                <a:srgbClr val="0070C0"/>
              </a:solidFill>
              <a:latin typeface="Arial" panose="020B0604020202020204" pitchFamily="34" charset="0"/>
              <a:cs typeface="Arial" panose="020B0604020202020204" pitchFamily="34" charset="0"/>
            </a:endParaRPr>
          </a:p>
        </p:txBody>
      </p:sp>
      <p:sp>
        <p:nvSpPr>
          <p:cNvPr id="16" name="Pravokutnik 15"/>
          <p:cNvSpPr/>
          <p:nvPr/>
        </p:nvSpPr>
        <p:spPr>
          <a:xfrm>
            <a:off x="5933638" y="980728"/>
            <a:ext cx="383438" cy="400110"/>
          </a:xfrm>
          <a:prstGeom prst="rect">
            <a:avLst/>
          </a:prstGeom>
        </p:spPr>
        <p:txBody>
          <a:bodyPr wrap="none">
            <a:spAutoFit/>
          </a:bodyPr>
          <a:lstStyle/>
          <a:p>
            <a:r>
              <a:rPr lang="hr-HR" sz="2000" dirty="0" smtClean="0">
                <a:solidFill>
                  <a:srgbClr val="0070C0"/>
                </a:solidFill>
                <a:latin typeface="Arial" panose="020B0604020202020204" pitchFamily="34" charset="0"/>
                <a:cs typeface="Arial" panose="020B0604020202020204" pitchFamily="34" charset="0"/>
              </a:rPr>
              <a:t>iz</a:t>
            </a:r>
            <a:endParaRPr lang="hr-HR" sz="2000" dirty="0">
              <a:solidFill>
                <a:srgbClr val="0070C0"/>
              </a:solidFill>
              <a:latin typeface="Arial" panose="020B0604020202020204" pitchFamily="34" charset="0"/>
              <a:cs typeface="Arial" panose="020B0604020202020204" pitchFamily="34" charset="0"/>
            </a:endParaRPr>
          </a:p>
        </p:txBody>
      </p:sp>
      <p:sp>
        <p:nvSpPr>
          <p:cNvPr id="17" name="Pravokutnik 16"/>
          <p:cNvSpPr/>
          <p:nvPr/>
        </p:nvSpPr>
        <p:spPr>
          <a:xfrm>
            <a:off x="3609115" y="1603387"/>
            <a:ext cx="470000" cy="400110"/>
          </a:xfrm>
          <a:prstGeom prst="rect">
            <a:avLst/>
          </a:prstGeom>
        </p:spPr>
        <p:txBody>
          <a:bodyPr wrap="none">
            <a:spAutoFit/>
          </a:bodyPr>
          <a:lstStyle/>
          <a:p>
            <a:r>
              <a:rPr lang="hr-HR" sz="2000" dirty="0" smtClean="0">
                <a:solidFill>
                  <a:srgbClr val="0070C0"/>
                </a:solidFill>
                <a:latin typeface="Arial" panose="020B0604020202020204" pitchFamily="34" charset="0"/>
                <a:cs typeface="Arial" panose="020B0604020202020204" pitchFamily="34" charset="0"/>
              </a:rPr>
              <a:t>od</a:t>
            </a:r>
            <a:endParaRPr lang="hr-HR" sz="2000" dirty="0">
              <a:solidFill>
                <a:srgbClr val="0070C0"/>
              </a:solidFill>
              <a:latin typeface="Arial" panose="020B0604020202020204" pitchFamily="34" charset="0"/>
              <a:cs typeface="Arial" panose="020B0604020202020204" pitchFamily="34" charset="0"/>
            </a:endParaRPr>
          </a:p>
        </p:txBody>
      </p:sp>
      <p:sp>
        <p:nvSpPr>
          <p:cNvPr id="18" name="Pravokutnik 17"/>
          <p:cNvSpPr/>
          <p:nvPr/>
        </p:nvSpPr>
        <p:spPr>
          <a:xfrm>
            <a:off x="6404187" y="1588730"/>
            <a:ext cx="470000" cy="400110"/>
          </a:xfrm>
          <a:prstGeom prst="rect">
            <a:avLst/>
          </a:prstGeom>
        </p:spPr>
        <p:txBody>
          <a:bodyPr wrap="none">
            <a:spAutoFit/>
          </a:bodyPr>
          <a:lstStyle/>
          <a:p>
            <a:r>
              <a:rPr lang="hr-HR" sz="2000" dirty="0" smtClean="0">
                <a:solidFill>
                  <a:srgbClr val="0070C0"/>
                </a:solidFill>
                <a:latin typeface="Arial" panose="020B0604020202020204" pitchFamily="34" charset="0"/>
                <a:cs typeface="Arial" panose="020B0604020202020204" pitchFamily="34" charset="0"/>
              </a:rPr>
              <a:t>po</a:t>
            </a:r>
            <a:endParaRPr lang="hr-HR" sz="2000" dirty="0">
              <a:solidFill>
                <a:srgbClr val="0070C0"/>
              </a:solidFill>
              <a:latin typeface="Arial" panose="020B0604020202020204" pitchFamily="34" charset="0"/>
              <a:cs typeface="Arial" panose="020B0604020202020204" pitchFamily="34" charset="0"/>
            </a:endParaRPr>
          </a:p>
        </p:txBody>
      </p:sp>
      <p:sp>
        <p:nvSpPr>
          <p:cNvPr id="19" name="Pravokutnik 18"/>
          <p:cNvSpPr/>
          <p:nvPr/>
        </p:nvSpPr>
        <p:spPr>
          <a:xfrm>
            <a:off x="850987" y="2132856"/>
            <a:ext cx="352982" cy="461665"/>
          </a:xfrm>
          <a:prstGeom prst="rect">
            <a:avLst/>
          </a:prstGeom>
        </p:spPr>
        <p:txBody>
          <a:bodyPr wrap="none">
            <a:spAutoFit/>
          </a:bodyPr>
          <a:lstStyle/>
          <a:p>
            <a:r>
              <a:rPr lang="hr-HR" sz="2400" dirty="0" smtClean="0">
                <a:solidFill>
                  <a:srgbClr val="0070C0"/>
                </a:solidFill>
              </a:rPr>
              <a:t>u</a:t>
            </a:r>
            <a:endParaRPr lang="hr-HR" sz="2400" dirty="0">
              <a:solidFill>
                <a:srgbClr val="0070C0"/>
              </a:solidFill>
            </a:endParaRPr>
          </a:p>
        </p:txBody>
      </p:sp>
      <p:sp>
        <p:nvSpPr>
          <p:cNvPr id="20" name="Pravokutnik 19"/>
          <p:cNvSpPr/>
          <p:nvPr/>
        </p:nvSpPr>
        <p:spPr>
          <a:xfrm>
            <a:off x="4701837" y="2194411"/>
            <a:ext cx="484428" cy="400110"/>
          </a:xfrm>
          <a:prstGeom prst="rect">
            <a:avLst/>
          </a:prstGeom>
        </p:spPr>
        <p:txBody>
          <a:bodyPr wrap="none">
            <a:spAutoFit/>
          </a:bodyPr>
          <a:lstStyle/>
          <a:p>
            <a:r>
              <a:rPr lang="hr-HR" sz="2000" dirty="0" smtClean="0">
                <a:solidFill>
                  <a:srgbClr val="0070C0"/>
                </a:solidFill>
                <a:latin typeface="Arial" panose="020B0604020202020204" pitchFamily="34" charset="0"/>
                <a:cs typeface="Arial" panose="020B0604020202020204" pitchFamily="34" charset="0"/>
              </a:rPr>
              <a:t>na</a:t>
            </a:r>
            <a:endParaRPr lang="hr-HR" sz="2000" dirty="0">
              <a:solidFill>
                <a:srgbClr val="0070C0"/>
              </a:solidFill>
              <a:latin typeface="Arial" panose="020B0604020202020204" pitchFamily="34" charset="0"/>
              <a:cs typeface="Arial" panose="020B0604020202020204" pitchFamily="34" charset="0"/>
            </a:endParaRPr>
          </a:p>
        </p:txBody>
      </p:sp>
      <p:sp>
        <p:nvSpPr>
          <p:cNvPr id="21" name="Pravokutnik 20"/>
          <p:cNvSpPr/>
          <p:nvPr/>
        </p:nvSpPr>
        <p:spPr>
          <a:xfrm>
            <a:off x="7814984" y="2190967"/>
            <a:ext cx="798617" cy="400110"/>
          </a:xfrm>
          <a:prstGeom prst="rect">
            <a:avLst/>
          </a:prstGeom>
        </p:spPr>
        <p:txBody>
          <a:bodyPr wrap="none">
            <a:spAutoFit/>
          </a:bodyPr>
          <a:lstStyle/>
          <a:p>
            <a:r>
              <a:rPr lang="hr-HR" sz="2000" dirty="0" smtClean="0">
                <a:solidFill>
                  <a:srgbClr val="0070C0"/>
                </a:solidFill>
                <a:latin typeface="Arial" panose="020B0604020202020204" pitchFamily="34" charset="0"/>
                <a:cs typeface="Arial" panose="020B0604020202020204" pitchFamily="34" charset="0"/>
              </a:rPr>
              <a:t>ispod</a:t>
            </a:r>
            <a:endParaRPr lang="hr-HR" sz="2000" dirty="0">
              <a:solidFill>
                <a:srgbClr val="0070C0"/>
              </a:solidFill>
              <a:latin typeface="Arial" panose="020B0604020202020204" pitchFamily="34" charset="0"/>
              <a:cs typeface="Arial" panose="020B0604020202020204" pitchFamily="34" charset="0"/>
            </a:endParaRPr>
          </a:p>
        </p:txBody>
      </p:sp>
      <p:sp>
        <p:nvSpPr>
          <p:cNvPr id="22" name="Pravokutnik 21"/>
          <p:cNvSpPr/>
          <p:nvPr/>
        </p:nvSpPr>
        <p:spPr>
          <a:xfrm>
            <a:off x="1727791" y="2812866"/>
            <a:ext cx="470000" cy="400110"/>
          </a:xfrm>
          <a:prstGeom prst="rect">
            <a:avLst/>
          </a:prstGeom>
        </p:spPr>
        <p:txBody>
          <a:bodyPr wrap="none">
            <a:spAutoFit/>
          </a:bodyPr>
          <a:lstStyle/>
          <a:p>
            <a:r>
              <a:rPr lang="hr-HR" sz="2000" dirty="0" smtClean="0">
                <a:solidFill>
                  <a:srgbClr val="0070C0"/>
                </a:solidFill>
                <a:latin typeface="Arial" panose="020B0604020202020204" pitchFamily="34" charset="0"/>
                <a:cs typeface="Arial" panose="020B0604020202020204" pitchFamily="34" charset="0"/>
              </a:rPr>
              <a:t>do</a:t>
            </a:r>
            <a:endParaRPr lang="hr-HR" sz="2000" dirty="0">
              <a:solidFill>
                <a:srgbClr val="0070C0"/>
              </a:solidFill>
              <a:latin typeface="Arial" panose="020B0604020202020204" pitchFamily="34" charset="0"/>
              <a:cs typeface="Arial" panose="020B0604020202020204" pitchFamily="34" charset="0"/>
            </a:endParaRPr>
          </a:p>
        </p:txBody>
      </p:sp>
      <p:sp>
        <p:nvSpPr>
          <p:cNvPr id="23" name="Pravokutnik 22"/>
          <p:cNvSpPr/>
          <p:nvPr/>
        </p:nvSpPr>
        <p:spPr>
          <a:xfrm>
            <a:off x="5634117" y="2812866"/>
            <a:ext cx="910827" cy="400110"/>
          </a:xfrm>
          <a:prstGeom prst="rect">
            <a:avLst/>
          </a:prstGeom>
        </p:spPr>
        <p:txBody>
          <a:bodyPr wrap="none">
            <a:spAutoFit/>
          </a:bodyPr>
          <a:lstStyle/>
          <a:p>
            <a:r>
              <a:rPr lang="hr-HR" sz="2000" dirty="0" smtClean="0">
                <a:solidFill>
                  <a:srgbClr val="0070C0"/>
                </a:solidFill>
                <a:latin typeface="Arial" panose="020B0604020202020204" pitchFamily="34" charset="0"/>
                <a:cs typeface="Arial" panose="020B0604020202020204" pitchFamily="34" charset="0"/>
              </a:rPr>
              <a:t>prema</a:t>
            </a:r>
            <a:endParaRPr lang="hr-HR" sz="2000" dirty="0">
              <a:solidFill>
                <a:srgbClr val="0070C0"/>
              </a:solidFill>
              <a:latin typeface="Arial" panose="020B0604020202020204" pitchFamily="34" charset="0"/>
              <a:cs typeface="Arial" panose="020B0604020202020204" pitchFamily="34" charset="0"/>
            </a:endParaRPr>
          </a:p>
        </p:txBody>
      </p:sp>
      <p:sp>
        <p:nvSpPr>
          <p:cNvPr id="24" name="Pravokutnik 23"/>
          <p:cNvSpPr/>
          <p:nvPr/>
        </p:nvSpPr>
        <p:spPr>
          <a:xfrm>
            <a:off x="2133512" y="3532946"/>
            <a:ext cx="598241" cy="400110"/>
          </a:xfrm>
          <a:prstGeom prst="rect">
            <a:avLst/>
          </a:prstGeom>
        </p:spPr>
        <p:txBody>
          <a:bodyPr wrap="none">
            <a:spAutoFit/>
          </a:bodyPr>
          <a:lstStyle/>
          <a:p>
            <a:r>
              <a:rPr lang="hr-HR" sz="2000" dirty="0" smtClean="0">
                <a:solidFill>
                  <a:srgbClr val="0070C0"/>
                </a:solidFill>
                <a:latin typeface="Arial" panose="020B0604020202020204" pitchFamily="34" charset="0"/>
                <a:cs typeface="Arial" panose="020B0604020202020204" pitchFamily="34" charset="0"/>
              </a:rPr>
              <a:t>kod</a:t>
            </a:r>
            <a:endParaRPr lang="hr-HR" sz="2000" dirty="0">
              <a:solidFill>
                <a:srgbClr val="0070C0"/>
              </a:solidFill>
              <a:latin typeface="Arial" panose="020B0604020202020204" pitchFamily="34" charset="0"/>
              <a:cs typeface="Arial" panose="020B0604020202020204" pitchFamily="34" charset="0"/>
            </a:endParaRPr>
          </a:p>
        </p:txBody>
      </p:sp>
      <p:sp>
        <p:nvSpPr>
          <p:cNvPr id="25" name="Pravokutnik 24"/>
          <p:cNvSpPr/>
          <p:nvPr/>
        </p:nvSpPr>
        <p:spPr>
          <a:xfrm>
            <a:off x="4785448" y="3549344"/>
            <a:ext cx="455574" cy="400110"/>
          </a:xfrm>
          <a:prstGeom prst="rect">
            <a:avLst/>
          </a:prstGeom>
        </p:spPr>
        <p:txBody>
          <a:bodyPr wrap="none">
            <a:spAutoFit/>
          </a:bodyPr>
          <a:lstStyle/>
          <a:p>
            <a:r>
              <a:rPr lang="hr-HR" sz="2000" dirty="0" smtClean="0">
                <a:solidFill>
                  <a:srgbClr val="0070C0"/>
                </a:solidFill>
                <a:latin typeface="Arial" panose="020B0604020202020204" pitchFamily="34" charset="0"/>
                <a:cs typeface="Arial" panose="020B0604020202020204" pitchFamily="34" charset="0"/>
              </a:rPr>
              <a:t>za</a:t>
            </a:r>
            <a:endParaRPr lang="hr-HR" sz="2000" dirty="0">
              <a:solidFill>
                <a:srgbClr val="0070C0"/>
              </a:solidFill>
              <a:latin typeface="Arial" panose="020B0604020202020204" pitchFamily="34" charset="0"/>
              <a:cs typeface="Arial" panose="020B0604020202020204" pitchFamily="34" charset="0"/>
            </a:endParaRPr>
          </a:p>
        </p:txBody>
      </p:sp>
      <p:sp>
        <p:nvSpPr>
          <p:cNvPr id="26" name="Pravokutnik 25"/>
          <p:cNvSpPr/>
          <p:nvPr/>
        </p:nvSpPr>
        <p:spPr>
          <a:xfrm>
            <a:off x="6575708" y="3532946"/>
            <a:ext cx="312906" cy="400110"/>
          </a:xfrm>
          <a:prstGeom prst="rect">
            <a:avLst/>
          </a:prstGeom>
        </p:spPr>
        <p:txBody>
          <a:bodyPr wrap="none">
            <a:spAutoFit/>
          </a:bodyPr>
          <a:lstStyle/>
          <a:p>
            <a:r>
              <a:rPr lang="hr-HR" sz="2000" dirty="0" smtClean="0">
                <a:solidFill>
                  <a:srgbClr val="0070C0"/>
                </a:solidFill>
                <a:latin typeface="Arial" panose="020B0604020202020204" pitchFamily="34" charset="0"/>
                <a:cs typeface="Arial" panose="020B0604020202020204" pitchFamily="34" charset="0"/>
              </a:rPr>
              <a:t>s</a:t>
            </a:r>
            <a:endParaRPr lang="hr-HR" sz="2000" dirty="0">
              <a:solidFill>
                <a:srgbClr val="0070C0"/>
              </a:solidFill>
              <a:latin typeface="Arial" panose="020B0604020202020204" pitchFamily="34" charset="0"/>
              <a:cs typeface="Arial" panose="020B0604020202020204" pitchFamily="34" charset="0"/>
            </a:endParaRPr>
          </a:p>
        </p:txBody>
      </p:sp>
      <p:sp>
        <p:nvSpPr>
          <p:cNvPr id="27" name="Pravokutnik 26"/>
          <p:cNvSpPr/>
          <p:nvPr/>
        </p:nvSpPr>
        <p:spPr>
          <a:xfrm>
            <a:off x="3183020" y="980728"/>
            <a:ext cx="697627" cy="400110"/>
          </a:xfrm>
          <a:prstGeom prst="rect">
            <a:avLst/>
          </a:prstGeom>
        </p:spPr>
        <p:txBody>
          <a:bodyPr wrap="none">
            <a:spAutoFit/>
          </a:bodyPr>
          <a:lstStyle/>
          <a:p>
            <a:r>
              <a:rPr lang="hr-HR" sz="2000" dirty="0" smtClean="0">
                <a:solidFill>
                  <a:srgbClr val="0070C0"/>
                </a:solidFill>
                <a:latin typeface="Arial" panose="020B0604020202020204" pitchFamily="34" charset="0"/>
                <a:cs typeface="Arial" panose="020B0604020202020204" pitchFamily="34" charset="0"/>
              </a:rPr>
              <a:t>pred</a:t>
            </a:r>
            <a:endParaRPr lang="hr-HR" sz="2000" dirty="0">
              <a:solidFill>
                <a:srgbClr val="0070C0"/>
              </a:solidFill>
              <a:latin typeface="Arial" panose="020B0604020202020204" pitchFamily="34" charset="0"/>
              <a:cs typeface="Arial" panose="020B0604020202020204" pitchFamily="34" charset="0"/>
            </a:endParaRPr>
          </a:p>
        </p:txBody>
      </p:sp>
      <p:sp>
        <p:nvSpPr>
          <p:cNvPr id="28" name="Pravokutnik 27"/>
          <p:cNvSpPr/>
          <p:nvPr/>
        </p:nvSpPr>
        <p:spPr>
          <a:xfrm>
            <a:off x="4918563" y="4153858"/>
            <a:ext cx="883575" cy="400110"/>
          </a:xfrm>
          <a:prstGeom prst="rect">
            <a:avLst/>
          </a:prstGeom>
        </p:spPr>
        <p:txBody>
          <a:bodyPr wrap="none">
            <a:spAutoFit/>
          </a:bodyPr>
          <a:lstStyle/>
          <a:p>
            <a:r>
              <a:rPr lang="hr-HR" sz="2000" dirty="0" smtClean="0">
                <a:solidFill>
                  <a:srgbClr val="0070C0"/>
                </a:solidFill>
                <a:latin typeface="Arial" panose="020B0604020202020204" pitchFamily="34" charset="0"/>
                <a:cs typeface="Arial" panose="020B0604020202020204" pitchFamily="34" charset="0"/>
              </a:rPr>
              <a:t>ispred</a:t>
            </a:r>
            <a:endParaRPr lang="hr-HR" sz="2000" dirty="0">
              <a:solidFill>
                <a:srgbClr val="0070C0"/>
              </a:solidFill>
              <a:latin typeface="Arial" panose="020B0604020202020204" pitchFamily="34" charset="0"/>
              <a:cs typeface="Arial" panose="020B0604020202020204" pitchFamily="34" charset="0"/>
            </a:endParaRPr>
          </a:p>
        </p:txBody>
      </p:sp>
      <p:sp>
        <p:nvSpPr>
          <p:cNvPr id="29" name="Pravokutnik 28"/>
          <p:cNvSpPr/>
          <p:nvPr/>
        </p:nvSpPr>
        <p:spPr>
          <a:xfrm>
            <a:off x="7459798" y="4167322"/>
            <a:ext cx="312906" cy="400110"/>
          </a:xfrm>
          <a:prstGeom prst="rect">
            <a:avLst/>
          </a:prstGeom>
        </p:spPr>
        <p:txBody>
          <a:bodyPr wrap="none">
            <a:spAutoFit/>
          </a:bodyPr>
          <a:lstStyle/>
          <a:p>
            <a:r>
              <a:rPr lang="hr-HR" sz="2000" dirty="0" smtClean="0">
                <a:solidFill>
                  <a:srgbClr val="0070C0"/>
                </a:solidFill>
                <a:latin typeface="Arial" panose="020B0604020202020204" pitchFamily="34" charset="0"/>
                <a:cs typeface="Arial" panose="020B0604020202020204" pitchFamily="34" charset="0"/>
              </a:rPr>
              <a:t>k</a:t>
            </a:r>
            <a:endParaRPr lang="hr-HR" sz="2000" dirty="0">
              <a:solidFill>
                <a:srgbClr val="0070C0"/>
              </a:solidFill>
              <a:latin typeface="Arial" panose="020B0604020202020204" pitchFamily="34" charset="0"/>
              <a:cs typeface="Arial" panose="020B0604020202020204" pitchFamily="34" charset="0"/>
            </a:endParaRPr>
          </a:p>
        </p:txBody>
      </p:sp>
      <p:sp>
        <p:nvSpPr>
          <p:cNvPr id="30" name="Pravokutnik 29"/>
          <p:cNvSpPr/>
          <p:nvPr/>
        </p:nvSpPr>
        <p:spPr>
          <a:xfrm>
            <a:off x="2532218" y="4900067"/>
            <a:ext cx="6072230" cy="375552"/>
          </a:xfrm>
          <a:prstGeom prst="rect">
            <a:avLst/>
          </a:prstGeom>
        </p:spPr>
        <p:txBody>
          <a:bodyPr wrap="square">
            <a:spAutoFit/>
          </a:bodyPr>
          <a:lstStyle/>
          <a:p>
            <a:pPr algn="r">
              <a:lnSpc>
                <a:spcPct val="150000"/>
              </a:lnSpc>
            </a:pPr>
            <a:r>
              <a:rPr lang="hr-HR" sz="1400" dirty="0" smtClean="0">
                <a:latin typeface="Arial" pitchFamily="34" charset="0"/>
                <a:cs typeface="Arial" pitchFamily="34" charset="0"/>
              </a:rPr>
              <a:t>(prema ulomku </a:t>
            </a:r>
            <a:r>
              <a:rPr lang="hr-HR" sz="1400" dirty="0">
                <a:latin typeface="Arial" pitchFamily="34" charset="0"/>
                <a:cs typeface="Arial" pitchFamily="34" charset="0"/>
              </a:rPr>
              <a:t>iz </a:t>
            </a:r>
            <a:r>
              <a:rPr lang="hr-HR" sz="1400" dirty="0" smtClean="0">
                <a:latin typeface="Arial" pitchFamily="34" charset="0"/>
                <a:cs typeface="Arial" pitchFamily="34" charset="0"/>
              </a:rPr>
              <a:t>crtice Ivana </a:t>
            </a:r>
            <a:r>
              <a:rPr lang="hr-HR" sz="1400" dirty="0" err="1" smtClean="0">
                <a:latin typeface="Arial" pitchFamily="34" charset="0"/>
                <a:cs typeface="Arial" pitchFamily="34" charset="0"/>
              </a:rPr>
              <a:t>Cankara</a:t>
            </a:r>
            <a:r>
              <a:rPr lang="hr-HR" sz="1400" dirty="0" smtClean="0">
                <a:latin typeface="Arial" pitchFamily="34" charset="0"/>
                <a:cs typeface="Arial" pitchFamily="34" charset="0"/>
              </a:rPr>
              <a:t> </a:t>
            </a:r>
            <a:r>
              <a:rPr lang="hr-HR" sz="1400" i="1" dirty="0" smtClean="0">
                <a:latin typeface="Arial" pitchFamily="34" charset="0"/>
                <a:cs typeface="Arial" pitchFamily="34" charset="0"/>
              </a:rPr>
              <a:t>Zastidio se majke)</a:t>
            </a:r>
          </a:p>
        </p:txBody>
      </p:sp>
    </p:spTree>
    <p:extLst>
      <p:ext uri="{BB962C8B-B14F-4D97-AF65-F5344CB8AC3E}">
        <p14:creationId xmlns:p14="http://schemas.microsoft.com/office/powerpoint/2010/main" val="2730824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6" grpId="0"/>
      <p:bldP spid="17" grpId="0"/>
      <p:bldP spid="18" grpId="0"/>
      <p:bldP spid="19" grpId="0"/>
      <p:bldP spid="20" grpId="0"/>
      <p:bldP spid="21" grpId="0"/>
      <p:bldP spid="22" grpId="0"/>
      <p:bldP spid="23" grpId="0"/>
      <p:bldP spid="24" grpId="0"/>
      <p:bldP spid="25" grpId="0"/>
      <p:bldP spid="26" grpId="0"/>
      <p:bldP spid="27" grpId="0"/>
      <p:bldP spid="28" grpId="0"/>
      <p:bldP spid="2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niOkvir 1"/>
          <p:cNvSpPr txBox="1"/>
          <p:nvPr/>
        </p:nvSpPr>
        <p:spPr>
          <a:xfrm>
            <a:off x="360000" y="360000"/>
            <a:ext cx="8571041" cy="6063198"/>
          </a:xfrm>
          <a:prstGeom prst="rect">
            <a:avLst/>
          </a:prstGeom>
          <a:noFill/>
        </p:spPr>
        <p:txBody>
          <a:bodyPr wrap="square" rtlCol="0">
            <a:spAutoFit/>
          </a:bodyPr>
          <a:lstStyle/>
          <a:p>
            <a:r>
              <a:rPr lang="hr-HR" sz="2000" b="1" dirty="0" smtClean="0">
                <a:solidFill>
                  <a:srgbClr val="0070C0"/>
                </a:solidFill>
                <a:latin typeface="Arial" pitchFamily="34" charset="0"/>
                <a:cs typeface="Arial" pitchFamily="34" charset="0"/>
              </a:rPr>
              <a:t>Zaokruži u tekstu veznike.</a:t>
            </a:r>
          </a:p>
          <a:p>
            <a:pPr>
              <a:lnSpc>
                <a:spcPct val="200000"/>
              </a:lnSpc>
            </a:pPr>
            <a:r>
              <a:rPr lang="hr-HR" sz="2000" dirty="0" smtClean="0">
                <a:latin typeface="Arial" pitchFamily="34" charset="0"/>
                <a:cs typeface="Arial" pitchFamily="34" charset="0"/>
              </a:rPr>
              <a:t>Marijana je bila najživlja djevojčica u razredu. Njezine krupne, sive oči neprestano su se smijale, a glava joj se vrtjela na sve strane stvarajući veseli vrtlog smeđih uvojaka. Bila je odlična učenica, ali su je nastavnici često korili zbog njezine neobuzdane živosti i brbljavosti. Ne bi prošao gotovo ni jedan školski sat da ne bi, sred najveće tišine, dok je profesor nešto tumačio, iznenada jeknuo njezin zvonki glas. Dobro je pjevala i bila je glavna zvijezda školskoga zbora, a često je nastupala u solo točkama. Govorila je da je njezina velika želja postati pjevačica te nastupati na TV-u.                                                                                                                                                                           </a:t>
            </a:r>
            <a:r>
              <a:rPr lang="hr-HR" sz="2200" dirty="0" smtClean="0">
                <a:latin typeface="Arial" pitchFamily="34" charset="0"/>
                <a:cs typeface="Arial" pitchFamily="34" charset="0"/>
              </a:rPr>
              <a:t>  </a:t>
            </a:r>
          </a:p>
          <a:p>
            <a:pPr>
              <a:lnSpc>
                <a:spcPct val="200000"/>
              </a:lnSpc>
            </a:pPr>
            <a:r>
              <a:rPr lang="hr-HR" sz="2200" dirty="0" smtClean="0">
                <a:latin typeface="Arial" pitchFamily="34" charset="0"/>
                <a:cs typeface="Arial" pitchFamily="34" charset="0"/>
              </a:rPr>
              <a:t>                                               </a:t>
            </a:r>
            <a:r>
              <a:rPr lang="hr-HR" sz="1400" dirty="0" smtClean="0">
                <a:latin typeface="Arial" pitchFamily="34" charset="0"/>
                <a:cs typeface="Arial" pitchFamily="34" charset="0"/>
              </a:rPr>
              <a:t>(prema ulomku iz romana </a:t>
            </a:r>
            <a:r>
              <a:rPr lang="hr-HR" sz="1400" dirty="0">
                <a:latin typeface="Arial" pitchFamily="34" charset="0"/>
                <a:cs typeface="Arial" pitchFamily="34" charset="0"/>
              </a:rPr>
              <a:t>Ivana </a:t>
            </a:r>
            <a:r>
              <a:rPr lang="hr-HR" sz="1400" dirty="0" smtClean="0">
                <a:latin typeface="Arial" pitchFamily="34" charset="0"/>
                <a:cs typeface="Arial" pitchFamily="34" charset="0"/>
              </a:rPr>
              <a:t>Kušana </a:t>
            </a:r>
            <a:r>
              <a:rPr lang="hr-HR" sz="1400" i="1" dirty="0" smtClean="0">
                <a:latin typeface="Arial" pitchFamily="34" charset="0"/>
                <a:cs typeface="Arial" pitchFamily="34" charset="0"/>
              </a:rPr>
              <a:t>Zagonetni dječak</a:t>
            </a:r>
            <a:r>
              <a:rPr lang="hr-HR" sz="1400" dirty="0" smtClean="0">
                <a:latin typeface="Arial" pitchFamily="34" charset="0"/>
                <a:cs typeface="Arial" pitchFamily="34" charset="0"/>
              </a:rPr>
              <a:t>)</a:t>
            </a:r>
            <a:endParaRPr lang="hr-HR" sz="2200" dirty="0" smtClean="0">
              <a:latin typeface="Arial" pitchFamily="34" charset="0"/>
              <a:cs typeface="Arial" pitchFamily="34" charset="0"/>
            </a:endParaRPr>
          </a:p>
        </p:txBody>
      </p:sp>
      <p:sp>
        <p:nvSpPr>
          <p:cNvPr id="15" name="Elipsa 14"/>
          <p:cNvSpPr/>
          <p:nvPr/>
        </p:nvSpPr>
        <p:spPr>
          <a:xfrm>
            <a:off x="6300192" y="2060848"/>
            <a:ext cx="500636" cy="42862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6" name="Elipsa 15"/>
          <p:cNvSpPr/>
          <p:nvPr/>
        </p:nvSpPr>
        <p:spPr>
          <a:xfrm>
            <a:off x="6375620" y="5157192"/>
            <a:ext cx="428628" cy="42862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7" name="Elipsa 16"/>
          <p:cNvSpPr/>
          <p:nvPr/>
        </p:nvSpPr>
        <p:spPr>
          <a:xfrm>
            <a:off x="3401538" y="3316106"/>
            <a:ext cx="450382" cy="42862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22" name="Elipsa 21"/>
          <p:cNvSpPr/>
          <p:nvPr/>
        </p:nvSpPr>
        <p:spPr>
          <a:xfrm>
            <a:off x="6660232" y="3329689"/>
            <a:ext cx="571504" cy="42862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24" name="Elipsa 23"/>
          <p:cNvSpPr/>
          <p:nvPr/>
        </p:nvSpPr>
        <p:spPr>
          <a:xfrm>
            <a:off x="7956376" y="3864468"/>
            <a:ext cx="357190" cy="42862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25" name="Elipsa 24"/>
          <p:cNvSpPr/>
          <p:nvPr/>
        </p:nvSpPr>
        <p:spPr>
          <a:xfrm>
            <a:off x="4355976" y="4509120"/>
            <a:ext cx="428628" cy="42862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26" name="Elipsa 25"/>
          <p:cNvSpPr/>
          <p:nvPr/>
        </p:nvSpPr>
        <p:spPr>
          <a:xfrm>
            <a:off x="1643042" y="5157192"/>
            <a:ext cx="428628" cy="42862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27" name="Elipsa 26"/>
          <p:cNvSpPr/>
          <p:nvPr/>
        </p:nvSpPr>
        <p:spPr>
          <a:xfrm>
            <a:off x="3279276" y="1488204"/>
            <a:ext cx="428628" cy="42862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28" name="Elipsa 27"/>
          <p:cNvSpPr/>
          <p:nvPr/>
        </p:nvSpPr>
        <p:spPr>
          <a:xfrm>
            <a:off x="5294930" y="2712340"/>
            <a:ext cx="357190" cy="42862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4" name="Elipsa 13"/>
          <p:cNvSpPr/>
          <p:nvPr/>
        </p:nvSpPr>
        <p:spPr>
          <a:xfrm>
            <a:off x="1142976" y="3316106"/>
            <a:ext cx="500066" cy="42862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1000" fill="hold"/>
                                        <p:tgtEl>
                                          <p:spTgt spid="27"/>
                                        </p:tgtEl>
                                        <p:attrNameLst>
                                          <p:attrName>ppt_x</p:attrName>
                                        </p:attrNameLst>
                                      </p:cBhvr>
                                      <p:tavLst>
                                        <p:tav tm="0">
                                          <p:val>
                                            <p:strVal val="#ppt_x"/>
                                          </p:val>
                                        </p:tav>
                                        <p:tav tm="100000">
                                          <p:val>
                                            <p:strVal val="#ppt_x"/>
                                          </p:val>
                                        </p:tav>
                                      </p:tavLst>
                                    </p:anim>
                                    <p:anim calcmode="lin" valueType="num">
                                      <p:cBhvr additive="base">
                                        <p:cTn id="8" dur="10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1000" fill="hold"/>
                                        <p:tgtEl>
                                          <p:spTgt spid="15"/>
                                        </p:tgtEl>
                                        <p:attrNameLst>
                                          <p:attrName>ppt_x</p:attrName>
                                        </p:attrNameLst>
                                      </p:cBhvr>
                                      <p:tavLst>
                                        <p:tav tm="0">
                                          <p:val>
                                            <p:strVal val="#ppt_x"/>
                                          </p:val>
                                        </p:tav>
                                        <p:tav tm="100000">
                                          <p:val>
                                            <p:strVal val="#ppt_x"/>
                                          </p:val>
                                        </p:tav>
                                      </p:tavLst>
                                    </p:anim>
                                    <p:anim calcmode="lin" valueType="num">
                                      <p:cBhvr additive="base">
                                        <p:cTn id="14" dur="10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anim calcmode="lin" valueType="num">
                                      <p:cBhvr additive="base">
                                        <p:cTn id="19" dur="1000" fill="hold"/>
                                        <p:tgtEl>
                                          <p:spTgt spid="28"/>
                                        </p:tgtEl>
                                        <p:attrNameLst>
                                          <p:attrName>ppt_x</p:attrName>
                                        </p:attrNameLst>
                                      </p:cBhvr>
                                      <p:tavLst>
                                        <p:tav tm="0">
                                          <p:val>
                                            <p:strVal val="#ppt_x"/>
                                          </p:val>
                                        </p:tav>
                                        <p:tav tm="100000">
                                          <p:val>
                                            <p:strVal val="#ppt_x"/>
                                          </p:val>
                                        </p:tav>
                                      </p:tavLst>
                                    </p:anim>
                                    <p:anim calcmode="lin" valueType="num">
                                      <p:cBhvr additive="base">
                                        <p:cTn id="20" dur="10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1000" fill="hold"/>
                                        <p:tgtEl>
                                          <p:spTgt spid="14"/>
                                        </p:tgtEl>
                                        <p:attrNameLst>
                                          <p:attrName>ppt_x</p:attrName>
                                        </p:attrNameLst>
                                      </p:cBhvr>
                                      <p:tavLst>
                                        <p:tav tm="0">
                                          <p:val>
                                            <p:strVal val="#ppt_x"/>
                                          </p:val>
                                        </p:tav>
                                        <p:tav tm="100000">
                                          <p:val>
                                            <p:strVal val="#ppt_x"/>
                                          </p:val>
                                        </p:tav>
                                      </p:tavLst>
                                    </p:anim>
                                    <p:anim calcmode="lin" valueType="num">
                                      <p:cBhvr additive="base">
                                        <p:cTn id="26" dur="10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1000" fill="hold"/>
                                        <p:tgtEl>
                                          <p:spTgt spid="17"/>
                                        </p:tgtEl>
                                        <p:attrNameLst>
                                          <p:attrName>ppt_x</p:attrName>
                                        </p:attrNameLst>
                                      </p:cBhvr>
                                      <p:tavLst>
                                        <p:tav tm="0">
                                          <p:val>
                                            <p:strVal val="#ppt_x"/>
                                          </p:val>
                                        </p:tav>
                                        <p:tav tm="100000">
                                          <p:val>
                                            <p:strVal val="#ppt_x"/>
                                          </p:val>
                                        </p:tav>
                                      </p:tavLst>
                                    </p:anim>
                                    <p:anim calcmode="lin" valueType="num">
                                      <p:cBhvr additive="base">
                                        <p:cTn id="32" dur="10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 calcmode="lin" valueType="num">
                                      <p:cBhvr additive="base">
                                        <p:cTn id="37" dur="1000" fill="hold"/>
                                        <p:tgtEl>
                                          <p:spTgt spid="22"/>
                                        </p:tgtEl>
                                        <p:attrNameLst>
                                          <p:attrName>ppt_x</p:attrName>
                                        </p:attrNameLst>
                                      </p:cBhvr>
                                      <p:tavLst>
                                        <p:tav tm="0">
                                          <p:val>
                                            <p:strVal val="#ppt_x"/>
                                          </p:val>
                                        </p:tav>
                                        <p:tav tm="100000">
                                          <p:val>
                                            <p:strVal val="#ppt_x"/>
                                          </p:val>
                                        </p:tav>
                                      </p:tavLst>
                                    </p:anim>
                                    <p:anim calcmode="lin" valueType="num">
                                      <p:cBhvr additive="base">
                                        <p:cTn id="38" dur="10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4"/>
                                        </p:tgtEl>
                                        <p:attrNameLst>
                                          <p:attrName>style.visibility</p:attrName>
                                        </p:attrNameLst>
                                      </p:cBhvr>
                                      <p:to>
                                        <p:strVal val="visible"/>
                                      </p:to>
                                    </p:set>
                                    <p:anim calcmode="lin" valueType="num">
                                      <p:cBhvr additive="base">
                                        <p:cTn id="43" dur="1000" fill="hold"/>
                                        <p:tgtEl>
                                          <p:spTgt spid="24"/>
                                        </p:tgtEl>
                                        <p:attrNameLst>
                                          <p:attrName>ppt_x</p:attrName>
                                        </p:attrNameLst>
                                      </p:cBhvr>
                                      <p:tavLst>
                                        <p:tav tm="0">
                                          <p:val>
                                            <p:strVal val="#ppt_x"/>
                                          </p:val>
                                        </p:tav>
                                        <p:tav tm="100000">
                                          <p:val>
                                            <p:strVal val="#ppt_x"/>
                                          </p:val>
                                        </p:tav>
                                      </p:tavLst>
                                    </p:anim>
                                    <p:anim calcmode="lin" valueType="num">
                                      <p:cBhvr additive="base">
                                        <p:cTn id="44" dur="10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additive="base">
                                        <p:cTn id="49" dur="1000" fill="hold"/>
                                        <p:tgtEl>
                                          <p:spTgt spid="25"/>
                                        </p:tgtEl>
                                        <p:attrNameLst>
                                          <p:attrName>ppt_x</p:attrName>
                                        </p:attrNameLst>
                                      </p:cBhvr>
                                      <p:tavLst>
                                        <p:tav tm="0">
                                          <p:val>
                                            <p:strVal val="#ppt_x"/>
                                          </p:val>
                                        </p:tav>
                                        <p:tav tm="100000">
                                          <p:val>
                                            <p:strVal val="#ppt_x"/>
                                          </p:val>
                                        </p:tav>
                                      </p:tavLst>
                                    </p:anim>
                                    <p:anim calcmode="lin" valueType="num">
                                      <p:cBhvr additive="base">
                                        <p:cTn id="50" dur="10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6"/>
                                        </p:tgtEl>
                                        <p:attrNameLst>
                                          <p:attrName>style.visibility</p:attrName>
                                        </p:attrNameLst>
                                      </p:cBhvr>
                                      <p:to>
                                        <p:strVal val="visible"/>
                                      </p:to>
                                    </p:set>
                                    <p:anim calcmode="lin" valueType="num">
                                      <p:cBhvr additive="base">
                                        <p:cTn id="55" dur="1000" fill="hold"/>
                                        <p:tgtEl>
                                          <p:spTgt spid="26"/>
                                        </p:tgtEl>
                                        <p:attrNameLst>
                                          <p:attrName>ppt_x</p:attrName>
                                        </p:attrNameLst>
                                      </p:cBhvr>
                                      <p:tavLst>
                                        <p:tav tm="0">
                                          <p:val>
                                            <p:strVal val="#ppt_x"/>
                                          </p:val>
                                        </p:tav>
                                        <p:tav tm="100000">
                                          <p:val>
                                            <p:strVal val="#ppt_x"/>
                                          </p:val>
                                        </p:tav>
                                      </p:tavLst>
                                    </p:anim>
                                    <p:anim calcmode="lin" valueType="num">
                                      <p:cBhvr additive="base">
                                        <p:cTn id="56" dur="10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additive="base">
                                        <p:cTn id="61" dur="1000" fill="hold"/>
                                        <p:tgtEl>
                                          <p:spTgt spid="16"/>
                                        </p:tgtEl>
                                        <p:attrNameLst>
                                          <p:attrName>ppt_x</p:attrName>
                                        </p:attrNameLst>
                                      </p:cBhvr>
                                      <p:tavLst>
                                        <p:tav tm="0">
                                          <p:val>
                                            <p:strVal val="#ppt_x"/>
                                          </p:val>
                                        </p:tav>
                                        <p:tav tm="100000">
                                          <p:val>
                                            <p:strVal val="#ppt_x"/>
                                          </p:val>
                                        </p:tav>
                                      </p:tavLst>
                                    </p:anim>
                                    <p:anim calcmode="lin" valueType="num">
                                      <p:cBhvr additive="base">
                                        <p:cTn id="62" dur="10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22" grpId="0" animBg="1"/>
      <p:bldP spid="24" grpId="0" animBg="1"/>
      <p:bldP spid="25" grpId="0" animBg="1"/>
      <p:bldP spid="26" grpId="0" animBg="1"/>
      <p:bldP spid="27" grpId="0" animBg="1"/>
      <p:bldP spid="28"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60000" y="324000"/>
            <a:ext cx="8286808" cy="60939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l" defTabSz="914400" rtl="0" eaLnBrk="1" fontAlgn="base" latinLnBrk="0" hangingPunct="1">
              <a:spcBef>
                <a:spcPct val="0"/>
              </a:spcBef>
              <a:spcAft>
                <a:spcPct val="0"/>
              </a:spcAft>
              <a:buClrTx/>
              <a:buSzTx/>
              <a:tabLst>
                <a:tab pos="1952625" algn="l"/>
              </a:tabLst>
            </a:pPr>
            <a:r>
              <a:rPr kumimoji="0" lang="hr-HR" sz="20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Odredi vrstu podcrtanim riječima u rečenicama.</a:t>
            </a:r>
          </a:p>
          <a:p>
            <a:pPr marL="0" marR="0" lvl="0" indent="0" algn="l" defTabSz="914400" rtl="0" eaLnBrk="0" fontAlgn="base" latinLnBrk="0" hangingPunct="0">
              <a:lnSpc>
                <a:spcPct val="200000"/>
              </a:lnSpc>
              <a:spcBef>
                <a:spcPct val="0"/>
              </a:spcBef>
              <a:spcAft>
                <a:spcPct val="0"/>
              </a:spcAft>
              <a:buClrTx/>
              <a:buSzTx/>
              <a:buFontTx/>
              <a:buNone/>
              <a:tabLst>
                <a:tab pos="1952625" algn="l"/>
              </a:tabLst>
            </a:pPr>
            <a:r>
              <a:rPr kumimoji="0" lang="hr-HR" sz="20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Nikad</a:t>
            </a:r>
            <a:r>
              <a:rPr kumimoji="0" lang="hr-HR" sz="2000" b="0" i="0" strike="noStrike" cap="none" normalizeH="0" dirty="0" smtClean="0">
                <a:ln>
                  <a:noFill/>
                </a:ln>
                <a:solidFill>
                  <a:schemeClr val="tx1"/>
                </a:solidFill>
                <a:effectLst/>
                <a:latin typeface="Arial" pitchFamily="34" charset="0"/>
                <a:ea typeface="Times New Roman" pitchFamily="18" charset="0"/>
                <a:cs typeface="Arial" pitchFamily="34" charset="0"/>
              </a:rPr>
              <a:t> ne vozi bicikl </a:t>
            </a:r>
            <a:r>
              <a:rPr kumimoji="0" lang="hr-HR" sz="2000" b="0" i="0" u="sng" strike="noStrike" cap="none" normalizeH="0" dirty="0" smtClean="0">
                <a:ln>
                  <a:noFill/>
                </a:ln>
                <a:solidFill>
                  <a:schemeClr val="tx1"/>
                </a:solidFill>
                <a:effectLst/>
                <a:latin typeface="Arial" pitchFamily="34" charset="0"/>
                <a:ea typeface="Times New Roman" pitchFamily="18" charset="0"/>
                <a:cs typeface="Arial" pitchFamily="34" charset="0"/>
              </a:rPr>
              <a:t>bez</a:t>
            </a:r>
            <a:r>
              <a:rPr kumimoji="0" lang="hr-HR" sz="2000" b="0" i="0" strike="noStrike" cap="none" normalizeH="0" dirty="0" smtClean="0">
                <a:ln>
                  <a:noFill/>
                </a:ln>
                <a:solidFill>
                  <a:schemeClr val="tx1"/>
                </a:solidFill>
                <a:effectLst/>
                <a:latin typeface="Arial" pitchFamily="34" charset="0"/>
                <a:ea typeface="Times New Roman" pitchFamily="18" charset="0"/>
                <a:cs typeface="Arial" pitchFamily="34" charset="0"/>
              </a:rPr>
              <a:t> kacige.</a:t>
            </a: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50000"/>
              </a:lnSpc>
              <a:spcBef>
                <a:spcPct val="0"/>
              </a:spcBef>
              <a:spcAft>
                <a:spcPct val="0"/>
              </a:spcAft>
              <a:buClrTx/>
              <a:buSzTx/>
              <a:buFontTx/>
              <a:buNone/>
              <a:tabLst>
                <a:tab pos="1952625" algn="l"/>
              </a:tabLst>
            </a:pP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_______________________           _______________________          </a:t>
            </a:r>
            <a:endParaRPr kumimoji="0" lang="hr-H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1952625" algn="l"/>
              </a:tabLst>
            </a:pPr>
            <a:r>
              <a:rPr lang="hr-HR" sz="2000" dirty="0" smtClean="0">
                <a:latin typeface="Arial" pitchFamily="34" charset="0"/>
                <a:ea typeface="Times New Roman" pitchFamily="18" charset="0"/>
                <a:cs typeface="Arial" pitchFamily="34" charset="0"/>
              </a:rPr>
              <a:t>Sjedila je </a:t>
            </a:r>
            <a:r>
              <a:rPr lang="hr-HR" sz="2000" u="sng" dirty="0" smtClean="0">
                <a:latin typeface="Arial" pitchFamily="34" charset="0"/>
                <a:ea typeface="Times New Roman" pitchFamily="18" charset="0"/>
                <a:cs typeface="Arial" pitchFamily="34" charset="0"/>
              </a:rPr>
              <a:t>na</a:t>
            </a:r>
            <a:r>
              <a:rPr lang="hr-HR" sz="2000" dirty="0" smtClean="0">
                <a:latin typeface="Arial" pitchFamily="34" charset="0"/>
                <a:ea typeface="Times New Roman" pitchFamily="18" charset="0"/>
                <a:cs typeface="Arial" pitchFamily="34" charset="0"/>
              </a:rPr>
              <a:t> travi i plela vjenčić </a:t>
            </a:r>
            <a:r>
              <a:rPr lang="hr-HR" sz="2000" u="sng" dirty="0" smtClean="0">
                <a:latin typeface="Arial" pitchFamily="34" charset="0"/>
                <a:ea typeface="Times New Roman" pitchFamily="18" charset="0"/>
                <a:cs typeface="Arial" pitchFamily="34" charset="0"/>
              </a:rPr>
              <a:t>od</a:t>
            </a:r>
            <a:r>
              <a:rPr lang="hr-HR" sz="2000" dirty="0" smtClean="0">
                <a:latin typeface="Arial" pitchFamily="34" charset="0"/>
                <a:ea typeface="Times New Roman" pitchFamily="18" charset="0"/>
                <a:cs typeface="Arial" pitchFamily="34" charset="0"/>
              </a:rPr>
              <a:t> tratinčica.</a:t>
            </a: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50000"/>
              </a:lnSpc>
              <a:spcBef>
                <a:spcPct val="0"/>
              </a:spcBef>
              <a:spcAft>
                <a:spcPct val="0"/>
              </a:spcAft>
              <a:buClrTx/>
              <a:buSzTx/>
              <a:buFontTx/>
              <a:buNone/>
              <a:tabLst>
                <a:tab pos="1952625" algn="l"/>
              </a:tabLst>
            </a:pP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_______________________           _______________________          </a:t>
            </a:r>
            <a:endParaRPr kumimoji="0" lang="hr-H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1952625" algn="l"/>
              </a:tabLst>
            </a:pP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Tko želi, može se</a:t>
            </a:r>
            <a:r>
              <a:rPr kumimoji="0" lang="hr-HR" sz="20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hr-HR" sz="2000" b="0" i="0" u="sng" strike="noStrike" cap="none" normalizeH="0" dirty="0" smtClean="0">
                <a:ln>
                  <a:noFill/>
                </a:ln>
                <a:solidFill>
                  <a:schemeClr val="tx1"/>
                </a:solidFill>
                <a:effectLst/>
                <a:latin typeface="Arial" pitchFamily="34" charset="0"/>
                <a:ea typeface="Times New Roman" pitchFamily="18" charset="0"/>
                <a:cs typeface="Arial" pitchFamily="34" charset="0"/>
              </a:rPr>
              <a:t>sada</a:t>
            </a:r>
            <a:r>
              <a:rPr kumimoji="0" lang="hr-HR" sz="2000" b="0" i="0" u="none" strike="noStrike" cap="none" normalizeH="0" dirty="0" smtClean="0">
                <a:ln>
                  <a:noFill/>
                </a:ln>
                <a:solidFill>
                  <a:schemeClr val="tx1"/>
                </a:solidFill>
                <a:effectLst/>
                <a:latin typeface="Arial" pitchFamily="34" charset="0"/>
                <a:ea typeface="Times New Roman" pitchFamily="18" charset="0"/>
                <a:cs typeface="Arial" pitchFamily="34" charset="0"/>
              </a:rPr>
              <a:t> natjecati </a:t>
            </a:r>
            <a:r>
              <a:rPr kumimoji="0" lang="hr-HR" sz="2000" b="0" i="0" u="sng" strike="noStrike" cap="none" normalizeH="0" dirty="0" smtClean="0">
                <a:ln>
                  <a:noFill/>
                </a:ln>
                <a:solidFill>
                  <a:schemeClr val="tx1"/>
                </a:solidFill>
                <a:effectLst/>
                <a:latin typeface="Arial" pitchFamily="34" charset="0"/>
                <a:ea typeface="Times New Roman" pitchFamily="18" charset="0"/>
                <a:cs typeface="Arial" pitchFamily="34" charset="0"/>
              </a:rPr>
              <a:t>s</a:t>
            </a:r>
            <a:r>
              <a:rPr kumimoji="0" lang="hr-HR" sz="2000" b="0" i="0" u="none" strike="noStrike" cap="none" normalizeH="0" dirty="0" smtClean="0">
                <a:ln>
                  <a:noFill/>
                </a:ln>
                <a:solidFill>
                  <a:schemeClr val="tx1"/>
                </a:solidFill>
                <a:effectLst/>
                <a:latin typeface="Arial" pitchFamily="34" charset="0"/>
                <a:ea typeface="Times New Roman" pitchFamily="18" charset="0"/>
                <a:cs typeface="Arial" pitchFamily="34" charset="0"/>
              </a:rPr>
              <a:t> nama</a:t>
            </a: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50000"/>
              </a:lnSpc>
              <a:spcBef>
                <a:spcPct val="0"/>
              </a:spcBef>
              <a:spcAft>
                <a:spcPct val="0"/>
              </a:spcAft>
              <a:buClrTx/>
              <a:buSzTx/>
              <a:buFontTx/>
              <a:buNone/>
              <a:tabLst>
                <a:tab pos="1952625" algn="l"/>
              </a:tabLst>
            </a:pP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_______________________           _______________________          </a:t>
            </a:r>
            <a:endParaRPr kumimoji="0" lang="hr-H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1952625" algn="l"/>
              </a:tabLst>
            </a:pPr>
            <a:r>
              <a:rPr kumimoji="0" lang="hr-HR" sz="20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Ne</a:t>
            </a: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želim</a:t>
            </a:r>
            <a:r>
              <a:rPr kumimoji="0" lang="hr-HR" sz="2000" b="0" i="0" u="none" strike="noStrike" cap="none" normalizeH="0" dirty="0" smtClean="0">
                <a:ln>
                  <a:noFill/>
                </a:ln>
                <a:solidFill>
                  <a:schemeClr val="tx1"/>
                </a:solidFill>
                <a:effectLst/>
                <a:latin typeface="Arial" pitchFamily="34" charset="0"/>
                <a:ea typeface="Times New Roman" pitchFamily="18" charset="0"/>
                <a:cs typeface="Arial" pitchFamily="34" charset="0"/>
              </a:rPr>
              <a:t> trenirati rukomet, </a:t>
            </a:r>
            <a:r>
              <a:rPr kumimoji="0" lang="hr-HR" sz="2000" b="0" i="0" u="sng" strike="noStrike" cap="none" normalizeH="0" dirty="0" smtClean="0">
                <a:ln>
                  <a:noFill/>
                </a:ln>
                <a:solidFill>
                  <a:schemeClr val="tx1"/>
                </a:solidFill>
                <a:effectLst/>
                <a:latin typeface="Arial" pitchFamily="34" charset="0"/>
                <a:ea typeface="Times New Roman" pitchFamily="18" charset="0"/>
                <a:cs typeface="Arial" pitchFamily="34" charset="0"/>
              </a:rPr>
              <a:t>nego</a:t>
            </a:r>
            <a:r>
              <a:rPr kumimoji="0" lang="hr-HR" sz="2000" b="0" i="0" u="none" strike="noStrike" cap="none" normalizeH="0" dirty="0" smtClean="0">
                <a:ln>
                  <a:noFill/>
                </a:ln>
                <a:solidFill>
                  <a:schemeClr val="tx1"/>
                </a:solidFill>
                <a:effectLst/>
                <a:latin typeface="Arial" pitchFamily="34" charset="0"/>
                <a:ea typeface="Times New Roman" pitchFamily="18" charset="0"/>
                <a:cs typeface="Arial" pitchFamily="34" charset="0"/>
              </a:rPr>
              <a:t> želim postati košarkaš</a:t>
            </a: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50000"/>
              </a:lnSpc>
              <a:spcBef>
                <a:spcPct val="0"/>
              </a:spcBef>
              <a:spcAft>
                <a:spcPct val="0"/>
              </a:spcAft>
              <a:buClrTx/>
              <a:buSzTx/>
              <a:buFontTx/>
              <a:buNone/>
              <a:tabLst>
                <a:tab pos="1952625" algn="l"/>
              </a:tabLst>
            </a:pP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_______________________           _______________________          </a:t>
            </a:r>
            <a:endParaRPr kumimoji="0" lang="hr-H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1952625" algn="l"/>
              </a:tabLst>
            </a:pPr>
            <a:r>
              <a:rPr kumimoji="0" lang="en-US" sz="2000" b="0" i="0" strike="noStrike" cap="none" normalizeH="0" baseline="0" dirty="0" err="1" smtClean="0">
                <a:ln>
                  <a:noFill/>
                </a:ln>
                <a:solidFill>
                  <a:schemeClr val="tx1"/>
                </a:solidFill>
                <a:effectLst/>
                <a:latin typeface="Arial" pitchFamily="34" charset="0"/>
                <a:ea typeface="Times New Roman" pitchFamily="18" charset="0"/>
                <a:cs typeface="Arial" pitchFamily="34" charset="0"/>
              </a:rPr>
              <a:t>Hodao</a:t>
            </a:r>
            <a:r>
              <a:rPr kumimoji="0" lang="en-US" sz="2000" b="0" i="0" strike="noStrike" cap="none" normalizeH="0" baseline="0" dirty="0" smtClean="0">
                <a:ln>
                  <a:noFill/>
                </a:ln>
                <a:solidFill>
                  <a:schemeClr val="tx1"/>
                </a:solidFill>
                <a:effectLst/>
                <a:latin typeface="Arial" pitchFamily="34" charset="0"/>
                <a:ea typeface="Times New Roman" pitchFamily="18" charset="0"/>
                <a:cs typeface="Arial" pitchFamily="34" charset="0"/>
              </a:rPr>
              <a:t> je </a:t>
            </a:r>
            <a:r>
              <a:rPr kumimoji="0" lang="en-US" sz="2000" b="0" i="0" strike="noStrike" cap="none" normalizeH="0" baseline="0" dirty="0" err="1" smtClean="0">
                <a:ln>
                  <a:noFill/>
                </a:ln>
                <a:solidFill>
                  <a:schemeClr val="tx1"/>
                </a:solidFill>
                <a:effectLst/>
                <a:latin typeface="Arial" pitchFamily="34" charset="0"/>
                <a:ea typeface="Times New Roman" pitchFamily="18" charset="0"/>
                <a:cs typeface="Arial" pitchFamily="34" charset="0"/>
              </a:rPr>
              <a:t>puteljkom</a:t>
            </a:r>
            <a:r>
              <a:rPr kumimoji="0" lang="en-US" sz="2000" b="0" i="0"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sng" strike="noStrike" cap="none" normalizeH="0" baseline="0" dirty="0" err="1" smtClean="0">
                <a:ln>
                  <a:noFill/>
                </a:ln>
                <a:solidFill>
                  <a:schemeClr val="tx1"/>
                </a:solidFill>
                <a:effectLst/>
                <a:latin typeface="Arial" pitchFamily="34" charset="0"/>
                <a:ea typeface="Times New Roman" pitchFamily="18" charset="0"/>
                <a:cs typeface="Arial" pitchFamily="34" charset="0"/>
              </a:rPr>
              <a:t>prema</a:t>
            </a:r>
            <a:r>
              <a:rPr kumimoji="0" lang="en-US" sz="2000" b="0" i="0"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strike="noStrike" cap="none" normalizeH="0" baseline="0" dirty="0" err="1" smtClean="0">
                <a:ln>
                  <a:noFill/>
                </a:ln>
                <a:solidFill>
                  <a:schemeClr val="tx1"/>
                </a:solidFill>
                <a:effectLst/>
                <a:latin typeface="Arial" pitchFamily="34" charset="0"/>
                <a:ea typeface="Times New Roman" pitchFamily="18" charset="0"/>
                <a:cs typeface="Arial" pitchFamily="34" charset="0"/>
              </a:rPr>
              <a:t>kući</a:t>
            </a:r>
            <a:r>
              <a:rPr kumimoji="0" lang="en-US" sz="2000" b="0" i="0"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strike="noStrike" cap="none" normalizeH="0" baseline="0" dirty="0" err="1" smtClean="0">
                <a:ln>
                  <a:noFill/>
                </a:ln>
                <a:solidFill>
                  <a:schemeClr val="tx1"/>
                </a:solidFill>
                <a:effectLst/>
                <a:latin typeface="Arial" pitchFamily="34" charset="0"/>
                <a:ea typeface="Times New Roman" pitchFamily="18" charset="0"/>
                <a:cs typeface="Arial" pitchFamily="34" charset="0"/>
              </a:rPr>
              <a:t>i</a:t>
            </a:r>
            <a:r>
              <a:rPr kumimoji="0" lang="hr-HR" sz="2000" b="0" i="0"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hr-HR" sz="2000" b="0" i="0" u="sng" strike="noStrike" cap="none" normalizeH="0" dirty="0" smtClean="0">
                <a:ln>
                  <a:noFill/>
                </a:ln>
                <a:solidFill>
                  <a:schemeClr val="tx1"/>
                </a:solidFill>
                <a:effectLst/>
                <a:latin typeface="Arial" pitchFamily="34" charset="0"/>
                <a:ea typeface="Times New Roman" pitchFamily="18" charset="0"/>
                <a:cs typeface="Arial" pitchFamily="34" charset="0"/>
              </a:rPr>
              <a:t>glasno</a:t>
            </a:r>
            <a:r>
              <a:rPr kumimoji="0" lang="hr-HR" sz="2000" b="0" i="0" strike="noStrike" cap="none" normalizeH="0" dirty="0" smtClean="0">
                <a:ln>
                  <a:noFill/>
                </a:ln>
                <a:solidFill>
                  <a:schemeClr val="tx1"/>
                </a:solidFill>
                <a:effectLst/>
                <a:latin typeface="Arial" pitchFamily="34" charset="0"/>
                <a:ea typeface="Times New Roman" pitchFamily="18" charset="0"/>
                <a:cs typeface="Arial" pitchFamily="34" charset="0"/>
              </a:rPr>
              <a:t> z</a:t>
            </a:r>
            <a:r>
              <a:rPr kumimoji="0" lang="en-US" sz="2000" b="0" i="0" strike="noStrike" cap="none" normalizeH="0" dirty="0" err="1" smtClean="0">
                <a:ln>
                  <a:noFill/>
                </a:ln>
                <a:solidFill>
                  <a:schemeClr val="tx1"/>
                </a:solidFill>
                <a:effectLst/>
                <a:latin typeface="Arial" pitchFamily="34" charset="0"/>
                <a:ea typeface="Times New Roman" pitchFamily="18" charset="0"/>
                <a:cs typeface="Arial" pitchFamily="34" charset="0"/>
              </a:rPr>
              <a:t>viždao</a:t>
            </a:r>
            <a:r>
              <a:rPr kumimoji="0" lang="hr-HR" sz="2000" b="0" i="0"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50000"/>
              </a:lnSpc>
              <a:spcBef>
                <a:spcPct val="0"/>
              </a:spcBef>
              <a:spcAft>
                <a:spcPct val="0"/>
              </a:spcAft>
              <a:buClrTx/>
              <a:buSzTx/>
              <a:buFontTx/>
              <a:buNone/>
              <a:tabLst>
                <a:tab pos="1952625" algn="l"/>
              </a:tabLst>
            </a:pP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_______________________           _______________________</a:t>
            </a:r>
            <a:endParaRPr kumimoji="0" lang="hr-HR" sz="20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1952625" algn="l"/>
              </a:tabLst>
            </a:pPr>
            <a:r>
              <a:rPr lang="hr-HR" sz="2000" dirty="0" smtClean="0">
                <a:latin typeface="Arial" pitchFamily="34" charset="0"/>
                <a:ea typeface="Times New Roman" pitchFamily="18" charset="0"/>
                <a:cs typeface="Arial" pitchFamily="34" charset="0"/>
              </a:rPr>
              <a:t> </a:t>
            </a:r>
            <a:r>
              <a:rPr lang="hr-HR" sz="2000" u="sng" dirty="0" smtClean="0">
                <a:latin typeface="Arial" pitchFamily="34" charset="0"/>
                <a:ea typeface="Times New Roman" pitchFamily="18" charset="0"/>
                <a:cs typeface="Arial" pitchFamily="34" charset="0"/>
              </a:rPr>
              <a:t>Jutros</a:t>
            </a:r>
            <a:r>
              <a:rPr lang="hr-HR" sz="2000" dirty="0" smtClean="0">
                <a:latin typeface="Arial" pitchFamily="34" charset="0"/>
                <a:ea typeface="Times New Roman" pitchFamily="18" charset="0"/>
                <a:cs typeface="Arial" pitchFamily="34" charset="0"/>
              </a:rPr>
              <a:t> je prvi</a:t>
            </a:r>
            <a:r>
              <a:rPr lang="hr-HR" sz="2000" u="sng" dirty="0" smtClean="0">
                <a:latin typeface="Arial" pitchFamily="34" charset="0"/>
                <a:ea typeface="Times New Roman" pitchFamily="18" charset="0"/>
                <a:cs typeface="Arial" pitchFamily="34" charset="0"/>
              </a:rPr>
              <a:t> put </a:t>
            </a:r>
            <a:r>
              <a:rPr lang="hr-HR" sz="2000" dirty="0" smtClean="0">
                <a:latin typeface="Arial" pitchFamily="34" charset="0"/>
                <a:ea typeface="Times New Roman" pitchFamily="18" charset="0"/>
                <a:cs typeface="Arial" pitchFamily="34" charset="0"/>
              </a:rPr>
              <a:t>zakasnio u školu.</a:t>
            </a: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50000"/>
              </a:lnSpc>
              <a:spcBef>
                <a:spcPct val="0"/>
              </a:spcBef>
              <a:spcAft>
                <a:spcPct val="0"/>
              </a:spcAft>
              <a:buClrTx/>
              <a:buSzTx/>
              <a:buFontTx/>
              <a:buNone/>
              <a:tabLst>
                <a:tab pos="1952625" algn="l"/>
              </a:tabLst>
            </a:pPr>
            <a:r>
              <a:rPr kumimoji="0" lang="hr-H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_______________________           _______________________</a:t>
            </a:r>
            <a:r>
              <a:rPr kumimoji="0" lang="hr-HR" sz="2000" b="0" i="0" u="none" strike="noStrike" cap="none" normalizeH="0" baseline="0" dirty="0" smtClean="0">
                <a:ln>
                  <a:noFill/>
                </a:ln>
                <a:solidFill>
                  <a:schemeClr val="tx1"/>
                </a:solidFill>
                <a:effectLst/>
                <a:latin typeface="Arial" pitchFamily="34" charset="0"/>
                <a:cs typeface="Arial" pitchFamily="34" charset="0"/>
              </a:rPr>
              <a:t> </a:t>
            </a:r>
          </a:p>
        </p:txBody>
      </p:sp>
      <p:sp>
        <p:nvSpPr>
          <p:cNvPr id="3" name="Pravokutnik 2"/>
          <p:cNvSpPr/>
          <p:nvPr/>
        </p:nvSpPr>
        <p:spPr>
          <a:xfrm>
            <a:off x="1007667" y="1369286"/>
            <a:ext cx="2052165"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vremenski prilog</a:t>
            </a:r>
            <a:endParaRPr lang="hr-HR" sz="2000" dirty="0">
              <a:solidFill>
                <a:srgbClr val="0070C0"/>
              </a:solidFill>
              <a:latin typeface="Arial" pitchFamily="34" charset="0"/>
              <a:cs typeface="Arial" pitchFamily="34" charset="0"/>
            </a:endParaRPr>
          </a:p>
        </p:txBody>
      </p:sp>
      <p:sp>
        <p:nvSpPr>
          <p:cNvPr id="4" name="Pravokutnik 3"/>
          <p:cNvSpPr/>
          <p:nvPr/>
        </p:nvSpPr>
        <p:spPr>
          <a:xfrm>
            <a:off x="5508104" y="1340768"/>
            <a:ext cx="1156086"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prijedlog</a:t>
            </a:r>
            <a:endParaRPr lang="hr-HR" sz="2000" dirty="0">
              <a:solidFill>
                <a:srgbClr val="0070C0"/>
              </a:solidFill>
              <a:latin typeface="Arial" pitchFamily="34" charset="0"/>
              <a:cs typeface="Arial" pitchFamily="34" charset="0"/>
            </a:endParaRPr>
          </a:p>
        </p:txBody>
      </p:sp>
      <p:sp>
        <p:nvSpPr>
          <p:cNvPr id="5" name="Pravokutnik 4"/>
          <p:cNvSpPr/>
          <p:nvPr/>
        </p:nvSpPr>
        <p:spPr>
          <a:xfrm>
            <a:off x="1575528" y="2269462"/>
            <a:ext cx="1156086"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prijedlog</a:t>
            </a:r>
            <a:endParaRPr lang="hr-HR" sz="2000" dirty="0">
              <a:solidFill>
                <a:srgbClr val="0070C0"/>
              </a:solidFill>
              <a:latin typeface="Arial" pitchFamily="34" charset="0"/>
              <a:cs typeface="Arial" pitchFamily="34" charset="0"/>
            </a:endParaRPr>
          </a:p>
        </p:txBody>
      </p:sp>
      <p:sp>
        <p:nvSpPr>
          <p:cNvPr id="6" name="Pravokutnik 5"/>
          <p:cNvSpPr/>
          <p:nvPr/>
        </p:nvSpPr>
        <p:spPr>
          <a:xfrm>
            <a:off x="5517207" y="2269462"/>
            <a:ext cx="1156086"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prijedlog</a:t>
            </a:r>
            <a:endParaRPr lang="hr-HR" sz="2000" dirty="0">
              <a:solidFill>
                <a:srgbClr val="0070C0"/>
              </a:solidFill>
              <a:latin typeface="Arial" pitchFamily="34" charset="0"/>
              <a:cs typeface="Arial" pitchFamily="34" charset="0"/>
            </a:endParaRPr>
          </a:p>
        </p:txBody>
      </p:sp>
      <p:sp>
        <p:nvSpPr>
          <p:cNvPr id="7" name="Pravokutnik 6"/>
          <p:cNvSpPr/>
          <p:nvPr/>
        </p:nvSpPr>
        <p:spPr>
          <a:xfrm>
            <a:off x="1007667" y="3155236"/>
            <a:ext cx="2052165"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vremenski prilog</a:t>
            </a:r>
            <a:endParaRPr lang="hr-HR" sz="2000" dirty="0">
              <a:solidFill>
                <a:srgbClr val="0070C0"/>
              </a:solidFill>
              <a:latin typeface="Arial" pitchFamily="34" charset="0"/>
              <a:cs typeface="Arial" pitchFamily="34" charset="0"/>
            </a:endParaRPr>
          </a:p>
        </p:txBody>
      </p:sp>
      <p:sp>
        <p:nvSpPr>
          <p:cNvPr id="8" name="Pravokutnik 7"/>
          <p:cNvSpPr/>
          <p:nvPr/>
        </p:nvSpPr>
        <p:spPr>
          <a:xfrm>
            <a:off x="5504146" y="3155236"/>
            <a:ext cx="1156086"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prijedlog</a:t>
            </a:r>
            <a:endParaRPr lang="hr-HR" sz="2000" dirty="0">
              <a:solidFill>
                <a:srgbClr val="0070C0"/>
              </a:solidFill>
              <a:latin typeface="Arial" pitchFamily="34" charset="0"/>
              <a:cs typeface="Arial" pitchFamily="34" charset="0"/>
            </a:endParaRPr>
          </a:p>
        </p:txBody>
      </p:sp>
      <p:sp>
        <p:nvSpPr>
          <p:cNvPr id="9" name="Pravokutnik 8"/>
          <p:cNvSpPr/>
          <p:nvPr/>
        </p:nvSpPr>
        <p:spPr>
          <a:xfrm>
            <a:off x="1572815" y="4083930"/>
            <a:ext cx="982961"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čestica</a:t>
            </a:r>
            <a:endParaRPr lang="hr-HR" sz="2000" dirty="0">
              <a:solidFill>
                <a:srgbClr val="0070C0"/>
              </a:solidFill>
              <a:latin typeface="Arial" pitchFamily="34" charset="0"/>
              <a:cs typeface="Arial" pitchFamily="34" charset="0"/>
            </a:endParaRPr>
          </a:p>
        </p:txBody>
      </p:sp>
      <p:sp>
        <p:nvSpPr>
          <p:cNvPr id="10" name="Pravokutnik 9"/>
          <p:cNvSpPr/>
          <p:nvPr/>
        </p:nvSpPr>
        <p:spPr>
          <a:xfrm>
            <a:off x="5603787" y="4083930"/>
            <a:ext cx="912429"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veznik</a:t>
            </a:r>
            <a:endParaRPr lang="hr-HR" sz="2000" dirty="0">
              <a:solidFill>
                <a:srgbClr val="0070C0"/>
              </a:solidFill>
              <a:latin typeface="Arial" pitchFamily="34" charset="0"/>
              <a:cs typeface="Arial" pitchFamily="34" charset="0"/>
            </a:endParaRPr>
          </a:p>
        </p:txBody>
      </p:sp>
      <p:sp>
        <p:nvSpPr>
          <p:cNvPr id="11" name="Pravokutnik 10"/>
          <p:cNvSpPr/>
          <p:nvPr/>
        </p:nvSpPr>
        <p:spPr>
          <a:xfrm>
            <a:off x="1403648" y="4984106"/>
            <a:ext cx="1226618"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 prijedlog</a:t>
            </a:r>
            <a:endParaRPr lang="hr-HR" sz="2000" dirty="0">
              <a:solidFill>
                <a:srgbClr val="0070C0"/>
              </a:solidFill>
              <a:latin typeface="Arial" pitchFamily="34" charset="0"/>
              <a:cs typeface="Arial" pitchFamily="34" charset="0"/>
            </a:endParaRPr>
          </a:p>
        </p:txBody>
      </p:sp>
      <p:sp>
        <p:nvSpPr>
          <p:cNvPr id="12" name="Pravokutnik 11"/>
          <p:cNvSpPr/>
          <p:nvPr/>
        </p:nvSpPr>
        <p:spPr>
          <a:xfrm>
            <a:off x="5208558" y="4973106"/>
            <a:ext cx="1811714"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načinski prilog</a:t>
            </a:r>
            <a:endParaRPr lang="hr-HR" sz="2000" dirty="0">
              <a:solidFill>
                <a:srgbClr val="0070C0"/>
              </a:solidFill>
              <a:latin typeface="Arial" pitchFamily="34" charset="0"/>
              <a:cs typeface="Arial" pitchFamily="34" charset="0"/>
            </a:endParaRPr>
          </a:p>
        </p:txBody>
      </p:sp>
      <p:sp>
        <p:nvSpPr>
          <p:cNvPr id="13" name="Pravokutnik 12"/>
          <p:cNvSpPr/>
          <p:nvPr/>
        </p:nvSpPr>
        <p:spPr>
          <a:xfrm>
            <a:off x="5676060" y="5909210"/>
            <a:ext cx="982961"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čestica</a:t>
            </a:r>
            <a:endParaRPr lang="hr-HR" sz="2000" dirty="0">
              <a:solidFill>
                <a:srgbClr val="0070C0"/>
              </a:solidFill>
              <a:latin typeface="Arial" pitchFamily="34" charset="0"/>
              <a:cs typeface="Arial" pitchFamily="34" charset="0"/>
            </a:endParaRPr>
          </a:p>
        </p:txBody>
      </p:sp>
      <p:sp>
        <p:nvSpPr>
          <p:cNvPr id="14" name="Pravokutnik 13"/>
          <p:cNvSpPr/>
          <p:nvPr/>
        </p:nvSpPr>
        <p:spPr>
          <a:xfrm>
            <a:off x="961152" y="5909210"/>
            <a:ext cx="2052165" cy="400110"/>
          </a:xfrm>
          <a:prstGeom prst="rect">
            <a:avLst/>
          </a:prstGeom>
        </p:spPr>
        <p:txBody>
          <a:bodyPr wrap="none">
            <a:spAutoFit/>
          </a:bodyPr>
          <a:lstStyle/>
          <a:p>
            <a:r>
              <a:rPr lang="hr-HR" sz="2000" dirty="0" smtClean="0">
                <a:solidFill>
                  <a:srgbClr val="0070C0"/>
                </a:solidFill>
                <a:latin typeface="Arial" pitchFamily="34" charset="0"/>
                <a:cs typeface="Arial" pitchFamily="34" charset="0"/>
              </a:rPr>
              <a:t>vremenski prilog</a:t>
            </a:r>
            <a:endParaRPr lang="hr-HR" sz="2000" dirty="0">
              <a:solidFill>
                <a:srgbClr val="0070C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P spid="12" grpId="0"/>
      <p:bldP spid="13" grpId="0"/>
      <p:bldP spid="14" grpId="0"/>
    </p:bldLst>
  </p:timing>
</p:sld>
</file>

<file path=ppt/theme/theme1.xml><?xml version="1.0" encoding="utf-8"?>
<a:theme xmlns:a="http://schemas.openxmlformats.org/drawingml/2006/main" name="Temeljno">
  <a:themeElements>
    <a:clrScheme name="Plavo-zelena">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Temeljno">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meljno">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TM03457444[[fn=Temeljno]]</Template>
  <TotalTime>3625</TotalTime>
  <Words>1907</Words>
  <Application>Microsoft Office PowerPoint</Application>
  <PresentationFormat>Prikaz na zaslonu (4:3)</PresentationFormat>
  <Paragraphs>352</Paragraphs>
  <Slides>21</Slides>
  <Notes>1</Notes>
  <HiddenSlides>0</HiddenSlides>
  <MMClips>0</MMClips>
  <ScaleCrop>false</ScaleCrop>
  <HeadingPairs>
    <vt:vector size="6" baseType="variant">
      <vt:variant>
        <vt:lpstr>Korišteni fontovi</vt:lpstr>
      </vt:variant>
      <vt:variant>
        <vt:i4>4</vt:i4>
      </vt:variant>
      <vt:variant>
        <vt:lpstr>Tema</vt:lpstr>
      </vt:variant>
      <vt:variant>
        <vt:i4>1</vt:i4>
      </vt:variant>
      <vt:variant>
        <vt:lpstr>Naslovi slajdova</vt:lpstr>
      </vt:variant>
      <vt:variant>
        <vt:i4>21</vt:i4>
      </vt:variant>
    </vt:vector>
  </HeadingPairs>
  <TitlesOfParts>
    <vt:vector size="26" baseType="lpstr">
      <vt:lpstr>Arial</vt:lpstr>
      <vt:lpstr>Calibri</vt:lpstr>
      <vt:lpstr>Corbel</vt:lpstr>
      <vt:lpstr>Times New Roman</vt:lpstr>
      <vt:lpstr>Temeljno</vt:lpstr>
      <vt:lpstr>NEPROMJENJIVE RIJEČI</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NEPROMJENJIVE VRSTE RIJEČI</dc:title>
  <dc:creator>Granesina</dc:creator>
  <cp:lastModifiedBy>ŠKOLA</cp:lastModifiedBy>
  <cp:revision>226</cp:revision>
  <dcterms:created xsi:type="dcterms:W3CDTF">2014-12-07T03:09:33Z</dcterms:created>
  <dcterms:modified xsi:type="dcterms:W3CDTF">2020-05-28T19:58:13Z</dcterms:modified>
</cp:coreProperties>
</file>