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2" r:id="rId17"/>
    <p:sldId id="273" r:id="rId18"/>
    <p:sldId id="275" r:id="rId19"/>
    <p:sldId id="276" r:id="rId20"/>
    <p:sldId id="277" r:id="rId21"/>
    <p:sldId id="278" r:id="rId22"/>
    <p:sldId id="284" r:id="rId23"/>
    <p:sldId id="279" r:id="rId24"/>
    <p:sldId id="280" r:id="rId25"/>
    <p:sldId id="283" r:id="rId26"/>
    <p:sldId id="281" r:id="rId27"/>
    <p:sldId id="282" r:id="rId28"/>
    <p:sldId id="274" r:id="rId29"/>
    <p:sldId id="271" r:id="rId30"/>
    <p:sldId id="285" r:id="rId31"/>
    <p:sldId id="286" r:id="rId32"/>
    <p:sldId id="287" r:id="rId33"/>
    <p:sldId id="288" r:id="rId34"/>
    <p:sldId id="289" r:id="rId35"/>
    <p:sldId id="290" r:id="rId36"/>
  </p:sldIdLst>
  <p:sldSz cx="9144000" cy="6858000" type="screen4x3"/>
  <p:notesSz cx="6858000" cy="9144000"/>
  <p:defaultText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357" autoAdjust="0"/>
  </p:normalViewPr>
  <p:slideViewPr>
    <p:cSldViewPr>
      <p:cViewPr varScale="1">
        <p:scale>
          <a:sx n="108" d="100"/>
          <a:sy n="108" d="100"/>
        </p:scale>
        <p:origin x="17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35C516-02F4-4732-96E5-DE63D7BCBE10}" type="datetimeFigureOut">
              <a:rPr lang="en-GB" smtClean="0"/>
              <a:t>20/10/2017</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2B352B-586F-43AA-BA71-7FF39FA73C7B}" type="slidenum">
              <a:rPr lang="en-GB" smtClean="0"/>
              <a:t>‹#›</a:t>
            </a:fld>
            <a:endParaRPr lang="en-GB"/>
          </a:p>
        </p:txBody>
      </p:sp>
    </p:spTree>
    <p:extLst>
      <p:ext uri="{BB962C8B-B14F-4D97-AF65-F5344CB8AC3E}">
        <p14:creationId xmlns:p14="http://schemas.microsoft.com/office/powerpoint/2010/main" val="591049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hr-HR"/>
              <a:t>Kliknite da biste uredili stil naslova matrice</a:t>
            </a:r>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r-HR"/>
              <a:t>Kliknite da biste uredili stil podnaslova matrice</a:t>
            </a:r>
          </a:p>
        </p:txBody>
      </p:sp>
      <p:sp>
        <p:nvSpPr>
          <p:cNvPr id="4" name="Rezervirano mjesto datuma 3"/>
          <p:cNvSpPr>
            <a:spLocks noGrp="1"/>
          </p:cNvSpPr>
          <p:nvPr>
            <p:ph type="dt" sz="half" idx="10"/>
          </p:nvPr>
        </p:nvSpPr>
        <p:spPr/>
        <p:txBody>
          <a:bodyPr/>
          <a:lstStyle/>
          <a:p>
            <a:fld id="{B2438F86-1851-462C-B8FA-EE18AE67CAC0}" type="datetime1">
              <a:rPr lang="sr-Latn-CS" smtClean="0"/>
              <a:t>20.10.2017.</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63C03A18-1BE2-487D-92D8-585057AF460F}" type="slidenum">
              <a:rPr lang="hr-HR" smtClean="0"/>
              <a:t>‹#›</a:t>
            </a:fld>
            <a:endParaRPr lang="hr-H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Kliknite da biste uredili stil naslova matrice</a:t>
            </a:r>
          </a:p>
        </p:txBody>
      </p:sp>
      <p:sp>
        <p:nvSpPr>
          <p:cNvPr id="3" name="Rezervirano mjesto okomitog teksta 2"/>
          <p:cNvSpPr>
            <a:spLocks noGrp="1"/>
          </p:cNvSpPr>
          <p:nvPr>
            <p:ph type="body" orient="vert" idx="1"/>
          </p:nvPr>
        </p:nvSpPr>
        <p:spPr/>
        <p:txBody>
          <a:bodyPr vert="eaVert"/>
          <a:lstStyle/>
          <a:p>
            <a:pPr lvl="0"/>
            <a:r>
              <a:rPr lang="hr-HR"/>
              <a:t>Kliknite da biste uredili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10"/>
          </p:nvPr>
        </p:nvSpPr>
        <p:spPr/>
        <p:txBody>
          <a:bodyPr/>
          <a:lstStyle/>
          <a:p>
            <a:fld id="{1DB5F050-71A2-4CB5-BD8D-E4C45FBE9CE2}" type="datetime1">
              <a:rPr lang="sr-Latn-CS" smtClean="0"/>
              <a:t>20.10.2017.</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63C03A18-1BE2-487D-92D8-585057AF460F}" type="slidenum">
              <a:rPr lang="hr-HR" smtClean="0"/>
              <a:t>‹#›</a:t>
            </a:fld>
            <a:endParaRPr lang="hr-H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p:cNvSpPr>
            <a:spLocks noGrp="1"/>
          </p:cNvSpPr>
          <p:nvPr>
            <p:ph type="title" orient="vert"/>
          </p:nvPr>
        </p:nvSpPr>
        <p:spPr>
          <a:xfrm>
            <a:off x="6629400" y="274638"/>
            <a:ext cx="2057400" cy="5851525"/>
          </a:xfrm>
        </p:spPr>
        <p:txBody>
          <a:bodyPr vert="eaVert"/>
          <a:lstStyle/>
          <a:p>
            <a:r>
              <a:rPr lang="hr-HR"/>
              <a:t>Kliknite da biste uredili stil naslova matrice</a:t>
            </a:r>
          </a:p>
        </p:txBody>
      </p:sp>
      <p:sp>
        <p:nvSpPr>
          <p:cNvPr id="3" name="Rezervirano mjesto okomitog teksta 2"/>
          <p:cNvSpPr>
            <a:spLocks noGrp="1"/>
          </p:cNvSpPr>
          <p:nvPr>
            <p:ph type="body" orient="vert" idx="1"/>
          </p:nvPr>
        </p:nvSpPr>
        <p:spPr>
          <a:xfrm>
            <a:off x="457200" y="274638"/>
            <a:ext cx="6019800" cy="5851525"/>
          </a:xfrm>
        </p:spPr>
        <p:txBody>
          <a:bodyPr vert="eaVert"/>
          <a:lstStyle/>
          <a:p>
            <a:pPr lvl="0"/>
            <a:r>
              <a:rPr lang="hr-HR"/>
              <a:t>Kliknite da biste uredili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10"/>
          </p:nvPr>
        </p:nvSpPr>
        <p:spPr/>
        <p:txBody>
          <a:bodyPr/>
          <a:lstStyle/>
          <a:p>
            <a:fld id="{71E2EF74-2A10-47FF-B5C9-2CD46E59A135}" type="datetime1">
              <a:rPr lang="sr-Latn-CS" smtClean="0"/>
              <a:t>20.10.2017.</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63C03A18-1BE2-487D-92D8-585057AF460F}" type="slidenum">
              <a:rPr lang="hr-HR" smtClean="0"/>
              <a:t>‹#›</a:t>
            </a:fld>
            <a:endParaRPr lang="hr-H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Kliknite da biste uredili stil naslova matrice</a:t>
            </a:r>
          </a:p>
        </p:txBody>
      </p:sp>
      <p:sp>
        <p:nvSpPr>
          <p:cNvPr id="3" name="Rezervirano mjesto sadržaja 2"/>
          <p:cNvSpPr>
            <a:spLocks noGrp="1"/>
          </p:cNvSpPr>
          <p:nvPr>
            <p:ph idx="1"/>
          </p:nvPr>
        </p:nvSpPr>
        <p:spPr/>
        <p:txBody>
          <a:bodyPr/>
          <a:lstStyle/>
          <a:p>
            <a:pPr lvl="0"/>
            <a:r>
              <a:rPr lang="hr-HR"/>
              <a:t>Kliknite da biste uredili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10"/>
          </p:nvPr>
        </p:nvSpPr>
        <p:spPr/>
        <p:txBody>
          <a:bodyPr/>
          <a:lstStyle/>
          <a:p>
            <a:fld id="{3320BCD2-5344-48CE-8AC2-F4BC2D7A6F3E}" type="datetime1">
              <a:rPr lang="sr-Latn-CS" smtClean="0"/>
              <a:t>20.10.2017.</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63C03A18-1BE2-487D-92D8-585057AF460F}" type="slidenum">
              <a:rPr lang="hr-HR" smtClean="0"/>
              <a:t>‹#›</a:t>
            </a:fld>
            <a:endParaRPr lang="hr-H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odjelj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hr-HR"/>
              <a:t>Kliknite da biste uredili stil naslova matrice</a:t>
            </a:r>
          </a:p>
        </p:txBody>
      </p:sp>
      <p:sp>
        <p:nvSpPr>
          <p:cNvPr id="3" name="Rezervirano mjesto tekst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a:t>Kliknite da biste uredili stilove teksta matrice</a:t>
            </a:r>
          </a:p>
        </p:txBody>
      </p:sp>
      <p:sp>
        <p:nvSpPr>
          <p:cNvPr id="4" name="Rezervirano mjesto datuma 3"/>
          <p:cNvSpPr>
            <a:spLocks noGrp="1"/>
          </p:cNvSpPr>
          <p:nvPr>
            <p:ph type="dt" sz="half" idx="10"/>
          </p:nvPr>
        </p:nvSpPr>
        <p:spPr/>
        <p:txBody>
          <a:bodyPr/>
          <a:lstStyle/>
          <a:p>
            <a:fld id="{27A01B96-EA3F-4AE9-8CEF-009CA4A88ACA}" type="datetime1">
              <a:rPr lang="sr-Latn-CS" smtClean="0"/>
              <a:t>20.10.2017.</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63C03A18-1BE2-487D-92D8-585057AF460F}" type="slidenum">
              <a:rPr lang="hr-HR" smtClean="0"/>
              <a:t>‹#›</a:t>
            </a:fld>
            <a:endParaRPr lang="hr-H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Kliknite da biste uredili stil naslova matrice</a:t>
            </a:r>
          </a:p>
        </p:txBody>
      </p:sp>
      <p:sp>
        <p:nvSpPr>
          <p:cNvPr id="3" name="Rezervirano mjesto sadržaja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r-HR"/>
              <a:t>Kliknite da biste uredili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sadržaja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r-HR"/>
              <a:t>Kliknite da biste uredili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5" name="Rezervirano mjesto datuma 4"/>
          <p:cNvSpPr>
            <a:spLocks noGrp="1"/>
          </p:cNvSpPr>
          <p:nvPr>
            <p:ph type="dt" sz="half" idx="10"/>
          </p:nvPr>
        </p:nvSpPr>
        <p:spPr/>
        <p:txBody>
          <a:bodyPr/>
          <a:lstStyle/>
          <a:p>
            <a:fld id="{67F084FB-10AD-45E0-A08C-84892A56C59A}" type="datetime1">
              <a:rPr lang="sr-Latn-CS" smtClean="0"/>
              <a:t>20.10.2017.</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63C03A18-1BE2-487D-92D8-585057AF460F}" type="slidenum">
              <a:rPr lang="hr-HR" smtClean="0"/>
              <a:t>‹#›</a:t>
            </a:fld>
            <a:endParaRPr lang="hr-H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hr-HR"/>
              <a:t>Kliknite da biste uredili stil naslova matrice</a:t>
            </a:r>
          </a:p>
        </p:txBody>
      </p:sp>
      <p:sp>
        <p:nvSpPr>
          <p:cNvPr id="3" name="Rezervirano mjesto tekst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stilove teksta matrice</a:t>
            </a:r>
          </a:p>
        </p:txBody>
      </p:sp>
      <p:sp>
        <p:nvSpPr>
          <p:cNvPr id="4" name="Rezervirano mjesto sadržaja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r-HR"/>
              <a:t>Kliknite da biste uredili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5" name="Rezervirano mjesto tekst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stilove teksta matrice</a:t>
            </a:r>
          </a:p>
        </p:txBody>
      </p:sp>
      <p:sp>
        <p:nvSpPr>
          <p:cNvPr id="6" name="Rezervirano mjesto sadržaja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r-HR"/>
              <a:t>Kliknite da biste uredili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7" name="Rezervirano mjesto datuma 6"/>
          <p:cNvSpPr>
            <a:spLocks noGrp="1"/>
          </p:cNvSpPr>
          <p:nvPr>
            <p:ph type="dt" sz="half" idx="10"/>
          </p:nvPr>
        </p:nvSpPr>
        <p:spPr/>
        <p:txBody>
          <a:bodyPr/>
          <a:lstStyle/>
          <a:p>
            <a:fld id="{7CAEB754-F9F3-46A4-9FAA-4AC36143A236}" type="datetime1">
              <a:rPr lang="sr-Latn-CS" smtClean="0"/>
              <a:t>20.10.2017.</a:t>
            </a:fld>
            <a:endParaRPr lang="hr-HR"/>
          </a:p>
        </p:txBody>
      </p:sp>
      <p:sp>
        <p:nvSpPr>
          <p:cNvPr id="8" name="Rezervirano mjesto podnožja 7"/>
          <p:cNvSpPr>
            <a:spLocks noGrp="1"/>
          </p:cNvSpPr>
          <p:nvPr>
            <p:ph type="ftr" sz="quarter" idx="11"/>
          </p:nvPr>
        </p:nvSpPr>
        <p:spPr/>
        <p:txBody>
          <a:bodyPr/>
          <a:lstStyle/>
          <a:p>
            <a:endParaRPr lang="hr-HR"/>
          </a:p>
        </p:txBody>
      </p:sp>
      <p:sp>
        <p:nvSpPr>
          <p:cNvPr id="9" name="Rezervirano mjesto broja slajda 8"/>
          <p:cNvSpPr>
            <a:spLocks noGrp="1"/>
          </p:cNvSpPr>
          <p:nvPr>
            <p:ph type="sldNum" sz="quarter" idx="12"/>
          </p:nvPr>
        </p:nvSpPr>
        <p:spPr/>
        <p:txBody>
          <a:bodyPr/>
          <a:lstStyle/>
          <a:p>
            <a:fld id="{63C03A18-1BE2-487D-92D8-585057AF460F}" type="slidenum">
              <a:rPr lang="hr-HR" smtClean="0"/>
              <a:t>‹#›</a:t>
            </a:fld>
            <a:endParaRPr lang="hr-H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Kliknite da biste uredili stil naslova matrice</a:t>
            </a:r>
          </a:p>
        </p:txBody>
      </p:sp>
      <p:sp>
        <p:nvSpPr>
          <p:cNvPr id="3" name="Rezervirano mjesto datuma 2"/>
          <p:cNvSpPr>
            <a:spLocks noGrp="1"/>
          </p:cNvSpPr>
          <p:nvPr>
            <p:ph type="dt" sz="half" idx="10"/>
          </p:nvPr>
        </p:nvSpPr>
        <p:spPr/>
        <p:txBody>
          <a:bodyPr/>
          <a:lstStyle/>
          <a:p>
            <a:fld id="{79EC2FE6-3DEE-41D7-BDAE-CC6408BD840D}" type="datetime1">
              <a:rPr lang="sr-Latn-CS" smtClean="0"/>
              <a:t>20.10.2017.</a:t>
            </a:fld>
            <a:endParaRPr lang="hr-HR"/>
          </a:p>
        </p:txBody>
      </p:sp>
      <p:sp>
        <p:nvSpPr>
          <p:cNvPr id="4" name="Rezervirano mjesto podnožja 3"/>
          <p:cNvSpPr>
            <a:spLocks noGrp="1"/>
          </p:cNvSpPr>
          <p:nvPr>
            <p:ph type="ftr" sz="quarter" idx="11"/>
          </p:nvPr>
        </p:nvSpPr>
        <p:spPr/>
        <p:txBody>
          <a:bodyPr/>
          <a:lstStyle/>
          <a:p>
            <a:endParaRPr lang="hr-HR"/>
          </a:p>
        </p:txBody>
      </p:sp>
      <p:sp>
        <p:nvSpPr>
          <p:cNvPr id="5" name="Rezervirano mjesto broja slajda 4"/>
          <p:cNvSpPr>
            <a:spLocks noGrp="1"/>
          </p:cNvSpPr>
          <p:nvPr>
            <p:ph type="sldNum" sz="quarter" idx="12"/>
          </p:nvPr>
        </p:nvSpPr>
        <p:spPr/>
        <p:txBody>
          <a:bodyPr/>
          <a:lstStyle/>
          <a:p>
            <a:fld id="{63C03A18-1BE2-487D-92D8-585057AF460F}" type="slidenum">
              <a:rPr lang="hr-HR" smtClean="0"/>
              <a:t>‹#›</a:t>
            </a:fld>
            <a:endParaRPr lang="hr-H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p:cNvSpPr>
            <a:spLocks noGrp="1"/>
          </p:cNvSpPr>
          <p:nvPr>
            <p:ph type="dt" sz="half" idx="10"/>
          </p:nvPr>
        </p:nvSpPr>
        <p:spPr/>
        <p:txBody>
          <a:bodyPr/>
          <a:lstStyle/>
          <a:p>
            <a:fld id="{95A860BF-2AFE-4C69-861D-23DCA35A14FE}" type="datetime1">
              <a:rPr lang="sr-Latn-CS" smtClean="0"/>
              <a:t>20.10.2017.</a:t>
            </a:fld>
            <a:endParaRPr lang="hr-HR"/>
          </a:p>
        </p:txBody>
      </p:sp>
      <p:sp>
        <p:nvSpPr>
          <p:cNvPr id="3" name="Rezervirano mjesto podnožja 2"/>
          <p:cNvSpPr>
            <a:spLocks noGrp="1"/>
          </p:cNvSpPr>
          <p:nvPr>
            <p:ph type="ftr" sz="quarter" idx="11"/>
          </p:nvPr>
        </p:nvSpPr>
        <p:spPr/>
        <p:txBody>
          <a:bodyPr/>
          <a:lstStyle/>
          <a:p>
            <a:endParaRPr lang="hr-HR"/>
          </a:p>
        </p:txBody>
      </p:sp>
      <p:sp>
        <p:nvSpPr>
          <p:cNvPr id="4" name="Rezervirano mjesto broja slajda 3"/>
          <p:cNvSpPr>
            <a:spLocks noGrp="1"/>
          </p:cNvSpPr>
          <p:nvPr>
            <p:ph type="sldNum" sz="quarter" idx="12"/>
          </p:nvPr>
        </p:nvSpPr>
        <p:spPr/>
        <p:txBody>
          <a:bodyPr/>
          <a:lstStyle/>
          <a:p>
            <a:fld id="{63C03A18-1BE2-487D-92D8-585057AF460F}" type="slidenum">
              <a:rPr lang="hr-HR" smtClean="0"/>
              <a:t>‹#›</a:t>
            </a:fld>
            <a:endParaRPr lang="hr-H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hr-HR"/>
              <a:t>Kliknite da biste uredili stil naslova matrice</a:t>
            </a:r>
          </a:p>
        </p:txBody>
      </p:sp>
      <p:sp>
        <p:nvSpPr>
          <p:cNvPr id="3" name="Rezervirano mjesto sadržaja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r-HR"/>
              <a:t>Kliknite da biste uredili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tekst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a:t>Kliknite da biste uredili stilove teksta matrice</a:t>
            </a:r>
          </a:p>
        </p:txBody>
      </p:sp>
      <p:sp>
        <p:nvSpPr>
          <p:cNvPr id="5" name="Rezervirano mjesto datuma 4"/>
          <p:cNvSpPr>
            <a:spLocks noGrp="1"/>
          </p:cNvSpPr>
          <p:nvPr>
            <p:ph type="dt" sz="half" idx="10"/>
          </p:nvPr>
        </p:nvSpPr>
        <p:spPr/>
        <p:txBody>
          <a:bodyPr/>
          <a:lstStyle/>
          <a:p>
            <a:fld id="{2455BB77-D433-4701-A483-1688655D3346}" type="datetime1">
              <a:rPr lang="sr-Latn-CS" smtClean="0"/>
              <a:t>20.10.2017.</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63C03A18-1BE2-487D-92D8-585057AF460F}" type="slidenum">
              <a:rPr lang="hr-HR" smtClean="0"/>
              <a:t>‹#›</a:t>
            </a:fld>
            <a:endParaRPr lang="hr-H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hr-HR"/>
              <a:t>Kliknite da biste uredili stil naslova matrice</a:t>
            </a:r>
          </a:p>
        </p:txBody>
      </p:sp>
      <p:sp>
        <p:nvSpPr>
          <p:cNvPr id="3" name="Rezervirano mjesto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Rezervirano mjesto tekst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a:t>Kliknite da biste uredili stilove teksta matrice</a:t>
            </a:r>
          </a:p>
        </p:txBody>
      </p:sp>
      <p:sp>
        <p:nvSpPr>
          <p:cNvPr id="5" name="Rezervirano mjesto datuma 4"/>
          <p:cNvSpPr>
            <a:spLocks noGrp="1"/>
          </p:cNvSpPr>
          <p:nvPr>
            <p:ph type="dt" sz="half" idx="10"/>
          </p:nvPr>
        </p:nvSpPr>
        <p:spPr/>
        <p:txBody>
          <a:bodyPr/>
          <a:lstStyle/>
          <a:p>
            <a:fld id="{E71D3D68-7497-45FF-BD9A-40391548C407}" type="datetime1">
              <a:rPr lang="sr-Latn-CS" smtClean="0"/>
              <a:t>20.10.2017.</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63C03A18-1BE2-487D-92D8-585057AF460F}" type="slidenum">
              <a:rPr lang="hr-HR" smtClean="0"/>
              <a:t>‹#›</a:t>
            </a:fld>
            <a:endParaRPr lang="hr-H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naslova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r-HR"/>
              <a:t>Kliknite da biste uredili stil naslova matrice</a:t>
            </a:r>
          </a:p>
        </p:txBody>
      </p:sp>
      <p:sp>
        <p:nvSpPr>
          <p:cNvPr id="3" name="Rezervirano mjesto teksta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r-HR"/>
              <a:t>Kliknite da biste uredili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BD093F-3A06-47AB-BEA1-F2FBCA8962BB}" type="datetime1">
              <a:rPr lang="sr-Latn-CS" smtClean="0"/>
              <a:t>20.10.2017.</a:t>
            </a:fld>
            <a:endParaRPr lang="hr-HR"/>
          </a:p>
        </p:txBody>
      </p:sp>
      <p:sp>
        <p:nvSpPr>
          <p:cNvPr id="5" name="Rezervirano mjesto podnožj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Rezervirano mjesto broja slajd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C03A18-1BE2-487D-92D8-585057AF460F}" type="slidenum">
              <a:rPr lang="hr-HR" smtClean="0"/>
              <a:t>‹#›</a:t>
            </a:fld>
            <a:endParaRPr lang="hr-H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fif"/><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9.jf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fif"/><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3.jf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fif"/><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1.jf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fif"/><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5.xml.rels><?xml version="1.0" encoding="UTF-8" standalone="yes"?>
<Relationships xmlns="http://schemas.openxmlformats.org/package/2006/relationships"><Relationship Id="rId3" Type="http://schemas.openxmlformats.org/officeDocument/2006/relationships/image" Target="../media/image45.jfif"/><Relationship Id="rId2" Type="http://schemas.openxmlformats.org/officeDocument/2006/relationships/image" Target="../media/image44.jp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9.jfif"/><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755576" y="476673"/>
            <a:ext cx="7702624" cy="936103"/>
          </a:xfrm>
        </p:spPr>
        <p:txBody>
          <a:bodyPr>
            <a:normAutofit/>
          </a:bodyPr>
          <a:lstStyle/>
          <a:p>
            <a:r>
              <a:rPr lang="hr-HR" dirty="0">
                <a:latin typeface="Museo Sans 700" panose="02000000000000000000" pitchFamily="50" charset="0"/>
              </a:rPr>
              <a:t>New York City</a:t>
            </a:r>
          </a:p>
        </p:txBody>
      </p:sp>
      <p:sp>
        <p:nvSpPr>
          <p:cNvPr id="3" name="Podnaslov 2"/>
          <p:cNvSpPr>
            <a:spLocks noGrp="1"/>
          </p:cNvSpPr>
          <p:nvPr>
            <p:ph type="subTitle" idx="1"/>
          </p:nvPr>
        </p:nvSpPr>
        <p:spPr>
          <a:xfrm>
            <a:off x="1907704" y="4822304"/>
            <a:ext cx="5864696" cy="816496"/>
          </a:xfrm>
        </p:spPr>
        <p:txBody>
          <a:bodyPr/>
          <a:lstStyle/>
          <a:p>
            <a:r>
              <a:rPr lang="hr-HR" dirty="0" err="1">
                <a:solidFill>
                  <a:schemeClr val="tx1"/>
                </a:solidFill>
                <a:latin typeface="Museo Sans 700" panose="02000000000000000000" pitchFamily="50" charset="0"/>
              </a:rPr>
              <a:t>The</a:t>
            </a:r>
            <a:r>
              <a:rPr lang="hr-HR" dirty="0">
                <a:solidFill>
                  <a:schemeClr val="tx1"/>
                </a:solidFill>
                <a:latin typeface="Museo Sans 700" panose="02000000000000000000" pitchFamily="50" charset="0"/>
              </a:rPr>
              <a:t> Big Apple </a:t>
            </a:r>
          </a:p>
        </p:txBody>
      </p:sp>
      <p:pic>
        <p:nvPicPr>
          <p:cNvPr id="6" name="Picture 5">
            <a:extLst>
              <a:ext uri="{FF2B5EF4-FFF2-40B4-BE49-F238E27FC236}">
                <a16:creationId xmlns="" xmlns:a16="http://schemas.microsoft.com/office/drawing/2014/main" id="{92495F4A-B3E5-45F0-8F62-31F8B279F1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1484784"/>
            <a:ext cx="5889848" cy="3221011"/>
          </a:xfrm>
          <a:prstGeom prst="rect">
            <a:avLst/>
          </a:prstGeom>
        </p:spPr>
      </p:pic>
    </p:spTree>
    <p:extLst>
      <p:ext uri="{BB962C8B-B14F-4D97-AF65-F5344CB8AC3E}">
        <p14:creationId xmlns:p14="http://schemas.microsoft.com/office/powerpoint/2010/main" val="2940833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hr-HR" sz="2800" dirty="0">
                <a:solidFill>
                  <a:prstClr val="black"/>
                </a:solidFill>
                <a:latin typeface="Museo Sans 700" panose="02000000000000000000" pitchFamily="50" charset="0"/>
              </a:rPr>
              <a:t>FAMOUS BUILDINGS</a:t>
            </a:r>
            <a:br>
              <a:rPr lang="hr-HR" sz="2800" dirty="0">
                <a:solidFill>
                  <a:prstClr val="black"/>
                </a:solidFill>
                <a:latin typeface="Museo Sans 700" panose="02000000000000000000" pitchFamily="50" charset="0"/>
              </a:rPr>
            </a:br>
            <a:r>
              <a:rPr lang="hr-HR" sz="2800" dirty="0">
                <a:solidFill>
                  <a:prstClr val="black"/>
                </a:solidFill>
                <a:latin typeface="Museo Sans 700" panose="02000000000000000000" pitchFamily="50" charset="0"/>
              </a:rPr>
              <a:t>THE EMPIRE STATE BUILDING</a:t>
            </a:r>
            <a:endParaRPr lang="hr-HR" sz="2800" dirty="0">
              <a:latin typeface="Museo Sans 700" panose="02000000000000000000" pitchFamily="50" charset="0"/>
            </a:endParaRPr>
          </a:p>
        </p:txBody>
      </p:sp>
      <p:sp>
        <p:nvSpPr>
          <p:cNvPr id="5" name="Pravokutnik 4"/>
          <p:cNvSpPr/>
          <p:nvPr/>
        </p:nvSpPr>
        <p:spPr>
          <a:xfrm>
            <a:off x="643980" y="1484784"/>
            <a:ext cx="7838906" cy="1446550"/>
          </a:xfrm>
          <a:prstGeom prst="rect">
            <a:avLst/>
          </a:prstGeom>
        </p:spPr>
        <p:txBody>
          <a:bodyPr wrap="square">
            <a:spAutoFit/>
          </a:bodyPr>
          <a:lstStyle/>
          <a:p>
            <a:r>
              <a:rPr lang="en-US" sz="2200" b="1" dirty="0">
                <a:latin typeface="Museo Sans 300" panose="02000000000000000000" pitchFamily="50" charset="0"/>
              </a:rPr>
              <a:t>Perhaps the most famous popular </a:t>
            </a:r>
            <a:r>
              <a:rPr lang="en-US" sz="2200" b="1" dirty="0" smtClean="0">
                <a:latin typeface="Museo Sans 300" panose="02000000000000000000" pitchFamily="50" charset="0"/>
              </a:rPr>
              <a:t>representation </a:t>
            </a:r>
            <a:r>
              <a:rPr lang="en-US" sz="2200" b="1" dirty="0">
                <a:latin typeface="Museo Sans 300" panose="02000000000000000000" pitchFamily="50" charset="0"/>
              </a:rPr>
              <a:t>of the building is in King Kong (1933), in which the title character, a giant ape, climbs to the top to escape his captors but falls to his death after being attacked by airplanes.</a:t>
            </a:r>
            <a:endParaRPr lang="hr-HR" sz="2200" b="1" dirty="0">
              <a:latin typeface="Museo Sans 300" panose="02000000000000000000" pitchFamily="50" charset="0"/>
            </a:endParaRPr>
          </a:p>
        </p:txBody>
      </p:sp>
      <p:pic>
        <p:nvPicPr>
          <p:cNvPr id="8" name="Content Placeholder 7">
            <a:extLst>
              <a:ext uri="{FF2B5EF4-FFF2-40B4-BE49-F238E27FC236}">
                <a16:creationId xmlns="" xmlns:a16="http://schemas.microsoft.com/office/drawing/2014/main" id="{A284E9CF-6359-4BAC-93BB-B56B083E540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9632" y="4005064"/>
            <a:ext cx="3086100" cy="2047875"/>
          </a:xfrm>
        </p:spPr>
      </p:pic>
      <p:pic>
        <p:nvPicPr>
          <p:cNvPr id="10" name="Picture 9">
            <a:extLst>
              <a:ext uri="{FF2B5EF4-FFF2-40B4-BE49-F238E27FC236}">
                <a16:creationId xmlns="" xmlns:a16="http://schemas.microsoft.com/office/drawing/2014/main" id="{4F7A1504-E985-483B-8B32-FAB208190E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3926770"/>
            <a:ext cx="3189254" cy="2126169"/>
          </a:xfrm>
          <a:prstGeom prst="rect">
            <a:avLst/>
          </a:prstGeom>
        </p:spPr>
      </p:pic>
      <p:pic>
        <p:nvPicPr>
          <p:cNvPr id="9" name="Picture 8">
            <a:extLst>
              <a:ext uri="{FF2B5EF4-FFF2-40B4-BE49-F238E27FC236}">
                <a16:creationId xmlns="" xmlns:a16="http://schemas.microsoft.com/office/drawing/2014/main" id="{91D282B4-95FF-4BC0-9380-FA4E99A440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12596" y="6406896"/>
            <a:ext cx="899160" cy="451104"/>
          </a:xfrm>
          <a:prstGeom prst="rect">
            <a:avLst/>
          </a:prstGeom>
        </p:spPr>
      </p:pic>
    </p:spTree>
    <p:extLst>
      <p:ext uri="{BB962C8B-B14F-4D97-AF65-F5344CB8AC3E}">
        <p14:creationId xmlns:p14="http://schemas.microsoft.com/office/powerpoint/2010/main" val="182242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7931224" cy="706090"/>
          </a:xfrm>
        </p:spPr>
        <p:txBody>
          <a:bodyPr>
            <a:noAutofit/>
          </a:bodyPr>
          <a:lstStyle/>
          <a:p>
            <a:r>
              <a:rPr lang="hr-HR" sz="2800" dirty="0">
                <a:solidFill>
                  <a:prstClr val="black"/>
                </a:solidFill>
                <a:latin typeface="Museo Sans 700" panose="02000000000000000000" pitchFamily="50" charset="0"/>
              </a:rPr>
              <a:t>FAMOUS BUILDINGS</a:t>
            </a:r>
            <a:br>
              <a:rPr lang="hr-HR" sz="2800" dirty="0">
                <a:solidFill>
                  <a:prstClr val="black"/>
                </a:solidFill>
                <a:latin typeface="Museo Sans 700" panose="02000000000000000000" pitchFamily="50" charset="0"/>
              </a:rPr>
            </a:br>
            <a:r>
              <a:rPr lang="hr-HR" sz="2800" dirty="0">
                <a:solidFill>
                  <a:prstClr val="black"/>
                </a:solidFill>
                <a:latin typeface="Museo Sans 700" panose="02000000000000000000" pitchFamily="50" charset="0"/>
              </a:rPr>
              <a:t>CHRYSLER BUILDING</a:t>
            </a:r>
            <a:endParaRPr lang="hr-HR" sz="2800" dirty="0">
              <a:latin typeface="Museo Sans 700" panose="02000000000000000000" pitchFamily="50" charset="0"/>
            </a:endParaRPr>
          </a:p>
        </p:txBody>
      </p:sp>
      <p:sp>
        <p:nvSpPr>
          <p:cNvPr id="3" name="Rezervirano mjesto sadržaja 2"/>
          <p:cNvSpPr>
            <a:spLocks noGrp="1"/>
          </p:cNvSpPr>
          <p:nvPr>
            <p:ph idx="1"/>
          </p:nvPr>
        </p:nvSpPr>
        <p:spPr>
          <a:xfrm>
            <a:off x="457200" y="1196752"/>
            <a:ext cx="8229600" cy="5661248"/>
          </a:xfrm>
        </p:spPr>
        <p:txBody>
          <a:bodyPr>
            <a:normAutofit/>
          </a:bodyPr>
          <a:lstStyle/>
          <a:p>
            <a:r>
              <a:rPr lang="hr-HR" sz="2200" b="1" dirty="0">
                <a:latin typeface="Museo Sans 300" panose="02000000000000000000" pitchFamily="50" charset="0"/>
              </a:rPr>
              <a:t>T</a:t>
            </a:r>
            <a:r>
              <a:rPr lang="en-US" sz="2200" b="1" dirty="0">
                <a:latin typeface="Museo Sans 300" panose="02000000000000000000" pitchFamily="50" charset="0"/>
              </a:rPr>
              <a:t>he 319 m Chrysler Building</a:t>
            </a:r>
            <a:r>
              <a:rPr lang="hr-HR" sz="2200" b="1" dirty="0">
                <a:latin typeface="Museo Sans 300" panose="02000000000000000000" pitchFamily="50" charset="0"/>
              </a:rPr>
              <a:t> is the fifth tallest and it </a:t>
            </a:r>
            <a:r>
              <a:rPr lang="en-US" sz="2200" b="1" dirty="0" smtClean="0">
                <a:latin typeface="Museo Sans 300" panose="02000000000000000000" pitchFamily="50" charset="0"/>
              </a:rPr>
              <a:t>was </a:t>
            </a:r>
            <a:r>
              <a:rPr lang="en-US" sz="2200" b="1" dirty="0">
                <a:latin typeface="Museo Sans 300" panose="02000000000000000000" pitchFamily="50" charset="0"/>
              </a:rPr>
              <a:t>the </a:t>
            </a:r>
            <a:r>
              <a:rPr lang="en-US" sz="2200" b="1" dirty="0" smtClean="0">
                <a:latin typeface="Museo Sans 300" panose="02000000000000000000" pitchFamily="50" charset="0"/>
              </a:rPr>
              <a:t>world</a:t>
            </a:r>
            <a:r>
              <a:rPr lang="hr-HR" sz="2200" b="1" dirty="0" smtClean="0">
                <a:latin typeface="Museo Sans 300" panose="02000000000000000000" pitchFamily="50" charset="0"/>
              </a:rPr>
              <a:t>’</a:t>
            </a:r>
            <a:r>
              <a:rPr lang="en-US" sz="2200" b="1" dirty="0" smtClean="0">
                <a:latin typeface="Museo Sans 300" panose="02000000000000000000" pitchFamily="50" charset="0"/>
              </a:rPr>
              <a:t>s </a:t>
            </a:r>
            <a:r>
              <a:rPr lang="en-US" sz="2200" b="1" dirty="0">
                <a:latin typeface="Museo Sans 300" panose="02000000000000000000" pitchFamily="50" charset="0"/>
              </a:rPr>
              <a:t>tallest building from 1930 until 1931</a:t>
            </a:r>
            <a:r>
              <a:rPr lang="hr-HR" sz="2200" b="1" dirty="0">
                <a:latin typeface="Museo Sans 300" panose="02000000000000000000" pitchFamily="50" charset="0"/>
              </a:rPr>
              <a:t>.</a:t>
            </a:r>
          </a:p>
          <a:p>
            <a:r>
              <a:rPr lang="hr-HR" sz="2200" b="1" dirty="0" smtClean="0">
                <a:latin typeface="Museo Sans 300" panose="02000000000000000000" pitchFamily="50" charset="0"/>
              </a:rPr>
              <a:t>The </a:t>
            </a:r>
            <a:r>
              <a:rPr lang="en-US" sz="2200" b="1" dirty="0" smtClean="0">
                <a:latin typeface="Museo Sans 300" panose="02000000000000000000" pitchFamily="50" charset="0"/>
              </a:rPr>
              <a:t>Chrysler </a:t>
            </a:r>
            <a:r>
              <a:rPr lang="en-US" sz="2200" b="1" dirty="0">
                <a:latin typeface="Museo Sans 300" panose="02000000000000000000" pitchFamily="50" charset="0"/>
              </a:rPr>
              <a:t>Building was built at exactly the same time as the Bank of Manhattan Trust Building on Wall Street and both of their goals </a:t>
            </a:r>
            <a:r>
              <a:rPr lang="en-US" sz="2200" b="1" dirty="0" smtClean="0">
                <a:latin typeface="Museo Sans 300" panose="02000000000000000000" pitchFamily="50" charset="0"/>
              </a:rPr>
              <a:t>was </a:t>
            </a:r>
            <a:r>
              <a:rPr lang="en-US" sz="2200" b="1" dirty="0">
                <a:latin typeface="Museo Sans 300" panose="02000000000000000000" pitchFamily="50" charset="0"/>
              </a:rPr>
              <a:t>to be the tallest building in the world. </a:t>
            </a:r>
            <a:endParaRPr lang="hr-HR" sz="2200" b="1" dirty="0">
              <a:latin typeface="Museo Sans 300" panose="02000000000000000000" pitchFamily="50" charset="0"/>
            </a:endParaRPr>
          </a:p>
          <a:p>
            <a:endParaRPr lang="hr-HR" sz="2400" b="1" dirty="0"/>
          </a:p>
        </p:txBody>
      </p:sp>
      <p:pic>
        <p:nvPicPr>
          <p:cNvPr id="5" name="Slika 4"/>
          <p:cNvPicPr>
            <a:picLocks noChangeAspect="1"/>
          </p:cNvPicPr>
          <p:nvPr/>
        </p:nvPicPr>
        <p:blipFill>
          <a:blip r:embed="rId2"/>
          <a:stretch>
            <a:fillRect/>
          </a:stretch>
        </p:blipFill>
        <p:spPr>
          <a:xfrm>
            <a:off x="4692023" y="3225960"/>
            <a:ext cx="2640273" cy="3524765"/>
          </a:xfrm>
          <a:prstGeom prst="rect">
            <a:avLst/>
          </a:prstGeom>
        </p:spPr>
      </p:pic>
      <p:pic>
        <p:nvPicPr>
          <p:cNvPr id="7" name="Picture 6">
            <a:extLst>
              <a:ext uri="{FF2B5EF4-FFF2-40B4-BE49-F238E27FC236}">
                <a16:creationId xmlns="" xmlns:a16="http://schemas.microsoft.com/office/drawing/2014/main" id="{9A0546A6-2E99-4471-872A-661AB044A9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6548" y="3225960"/>
            <a:ext cx="2376264" cy="3498794"/>
          </a:xfrm>
          <a:prstGeom prst="rect">
            <a:avLst/>
          </a:prstGeom>
        </p:spPr>
      </p:pic>
      <p:pic>
        <p:nvPicPr>
          <p:cNvPr id="9" name="Picture 8">
            <a:extLst>
              <a:ext uri="{FF2B5EF4-FFF2-40B4-BE49-F238E27FC236}">
                <a16:creationId xmlns="" xmlns:a16="http://schemas.microsoft.com/office/drawing/2014/main" id="{4732758D-6E56-44FC-BD8C-11EF23C6B0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12596" y="6406896"/>
            <a:ext cx="899160" cy="451104"/>
          </a:xfrm>
          <a:prstGeom prst="rect">
            <a:avLst/>
          </a:prstGeom>
        </p:spPr>
      </p:pic>
    </p:spTree>
    <p:extLst>
      <p:ext uri="{BB962C8B-B14F-4D97-AF65-F5344CB8AC3E}">
        <p14:creationId xmlns:p14="http://schemas.microsoft.com/office/powerpoint/2010/main" val="3887515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745232" y="186188"/>
            <a:ext cx="7859216" cy="778098"/>
          </a:xfrm>
        </p:spPr>
        <p:txBody>
          <a:bodyPr>
            <a:normAutofit fontScale="90000"/>
          </a:bodyPr>
          <a:lstStyle/>
          <a:p>
            <a:r>
              <a:rPr lang="hr-HR" sz="2900" dirty="0">
                <a:solidFill>
                  <a:prstClr val="black"/>
                </a:solidFill>
                <a:latin typeface="Museo Sans 700" panose="02000000000000000000" pitchFamily="50" charset="0"/>
              </a:rPr>
              <a:t>FAMOUS BUILDING</a:t>
            </a:r>
            <a:r>
              <a:rPr lang="hr-HR" sz="2900">
                <a:solidFill>
                  <a:prstClr val="black"/>
                </a:solidFill>
                <a:latin typeface="Museo Sans 700" panose="02000000000000000000" pitchFamily="50" charset="0"/>
              </a:rPr>
              <a:t/>
            </a:r>
            <a:br>
              <a:rPr lang="hr-HR" sz="2900">
                <a:solidFill>
                  <a:prstClr val="black"/>
                </a:solidFill>
                <a:latin typeface="Museo Sans 700" panose="02000000000000000000" pitchFamily="50" charset="0"/>
              </a:rPr>
            </a:br>
            <a:r>
              <a:rPr lang="hr-HR" sz="2900" smtClean="0">
                <a:solidFill>
                  <a:prstClr val="black"/>
                </a:solidFill>
                <a:latin typeface="Museo Sans 700" panose="02000000000000000000" pitchFamily="50" charset="0"/>
              </a:rPr>
              <a:t>THE </a:t>
            </a:r>
            <a:r>
              <a:rPr lang="hr-HR" sz="2900" dirty="0" smtClean="0">
                <a:solidFill>
                  <a:prstClr val="black"/>
                </a:solidFill>
                <a:latin typeface="Museo Sans 700" panose="02000000000000000000" pitchFamily="50" charset="0"/>
              </a:rPr>
              <a:t>CHRYSLER </a:t>
            </a:r>
            <a:r>
              <a:rPr lang="hr-HR" sz="2900" dirty="0">
                <a:solidFill>
                  <a:prstClr val="black"/>
                </a:solidFill>
                <a:latin typeface="Museo Sans 700" panose="02000000000000000000" pitchFamily="50" charset="0"/>
              </a:rPr>
              <a:t>BUILDING</a:t>
            </a:r>
            <a:endParaRPr lang="hr-HR" dirty="0">
              <a:latin typeface="Museo Sans 700" panose="02000000000000000000" pitchFamily="50" charset="0"/>
            </a:endParaRPr>
          </a:p>
        </p:txBody>
      </p:sp>
      <p:sp>
        <p:nvSpPr>
          <p:cNvPr id="3" name="Rezervirano mjesto sadržaja 2"/>
          <p:cNvSpPr>
            <a:spLocks noGrp="1"/>
          </p:cNvSpPr>
          <p:nvPr>
            <p:ph idx="1"/>
          </p:nvPr>
        </p:nvSpPr>
        <p:spPr>
          <a:xfrm>
            <a:off x="4788024" y="1340768"/>
            <a:ext cx="3384376" cy="4896544"/>
          </a:xfrm>
        </p:spPr>
        <p:txBody>
          <a:bodyPr>
            <a:normAutofit fontScale="92500" lnSpcReduction="10000"/>
          </a:bodyPr>
          <a:lstStyle/>
          <a:p>
            <a:r>
              <a:rPr lang="en-US" sz="2200" b="1" dirty="0">
                <a:latin typeface="Museo Sans 300" panose="02000000000000000000" pitchFamily="50" charset="0"/>
              </a:rPr>
              <a:t>Just two weeks </a:t>
            </a:r>
            <a:r>
              <a:rPr lang="hr-HR" sz="2200" b="1" dirty="0" err="1">
                <a:latin typeface="Museo Sans 300" panose="02000000000000000000" pitchFamily="50" charset="0"/>
              </a:rPr>
              <a:t>after</a:t>
            </a:r>
            <a:r>
              <a:rPr lang="hr-HR" sz="2200" b="1" dirty="0">
                <a:latin typeface="Museo Sans 300" panose="02000000000000000000" pitchFamily="50" charset="0"/>
              </a:rPr>
              <a:t> </a:t>
            </a:r>
            <a:r>
              <a:rPr lang="hr-HR" sz="2200" b="1" dirty="0" err="1">
                <a:latin typeface="Museo Sans 300" panose="02000000000000000000" pitchFamily="50" charset="0"/>
              </a:rPr>
              <a:t>the</a:t>
            </a:r>
            <a:r>
              <a:rPr lang="hr-HR" sz="2200" b="1" dirty="0">
                <a:latin typeface="Museo Sans 300" panose="02000000000000000000" pitchFamily="50" charset="0"/>
              </a:rPr>
              <a:t> </a:t>
            </a:r>
            <a:r>
              <a:rPr lang="hr-HR" sz="2200" b="1" dirty="0" err="1">
                <a:latin typeface="Museo Sans 300" panose="02000000000000000000" pitchFamily="50" charset="0"/>
              </a:rPr>
              <a:t>opening</a:t>
            </a:r>
            <a:r>
              <a:rPr lang="hr-HR" sz="2200" b="1" dirty="0">
                <a:latin typeface="Museo Sans 300" panose="02000000000000000000" pitchFamily="50" charset="0"/>
              </a:rPr>
              <a:t> </a:t>
            </a:r>
            <a:r>
              <a:rPr lang="hr-HR" sz="2200" b="1" dirty="0" err="1">
                <a:latin typeface="Museo Sans 300" panose="02000000000000000000" pitchFamily="50" charset="0"/>
              </a:rPr>
              <a:t>of</a:t>
            </a:r>
            <a:r>
              <a:rPr lang="hr-HR" sz="2200" b="1" dirty="0">
                <a:latin typeface="Museo Sans 300" panose="02000000000000000000" pitchFamily="50" charset="0"/>
              </a:rPr>
              <a:t> </a:t>
            </a:r>
            <a:r>
              <a:rPr lang="hr-HR" sz="2200" b="1" dirty="0" err="1">
                <a:latin typeface="Museo Sans 300" panose="02000000000000000000" pitchFamily="50" charset="0"/>
              </a:rPr>
              <a:t>the</a:t>
            </a:r>
            <a:r>
              <a:rPr lang="hr-HR" sz="2200" b="1" dirty="0">
                <a:latin typeface="Museo Sans 300" panose="02000000000000000000" pitchFamily="50" charset="0"/>
              </a:rPr>
              <a:t> Bank </a:t>
            </a:r>
            <a:r>
              <a:rPr lang="hr-HR" sz="2200" b="1" dirty="0" err="1">
                <a:latin typeface="Museo Sans 300" panose="02000000000000000000" pitchFamily="50" charset="0"/>
              </a:rPr>
              <a:t>of</a:t>
            </a:r>
            <a:r>
              <a:rPr lang="hr-HR" sz="2200" b="1" dirty="0">
                <a:latin typeface="Museo Sans 300" panose="02000000000000000000" pitchFamily="50" charset="0"/>
              </a:rPr>
              <a:t> </a:t>
            </a:r>
            <a:r>
              <a:rPr lang="hr-HR" sz="2200" b="1" dirty="0" err="1">
                <a:latin typeface="Museo Sans 300" panose="02000000000000000000" pitchFamily="50" charset="0"/>
              </a:rPr>
              <a:t>Manhattan</a:t>
            </a:r>
            <a:r>
              <a:rPr lang="hr-HR" sz="2200" b="1" dirty="0">
                <a:latin typeface="Museo Sans 300" panose="02000000000000000000" pitchFamily="50" charset="0"/>
              </a:rPr>
              <a:t> Trust,</a:t>
            </a:r>
            <a:r>
              <a:rPr lang="en-US" sz="2200" b="1" dirty="0">
                <a:latin typeface="Museo Sans 300" panose="02000000000000000000" pitchFamily="50" charset="0"/>
              </a:rPr>
              <a:t> a spire was installed on the Chrysler </a:t>
            </a:r>
            <a:r>
              <a:rPr lang="en-US" sz="2200" b="1" dirty="0" smtClean="0">
                <a:latin typeface="Museo Sans 300" panose="02000000000000000000" pitchFamily="50" charset="0"/>
              </a:rPr>
              <a:t>Building</a:t>
            </a:r>
            <a:r>
              <a:rPr lang="hr-HR" sz="2200" b="1" dirty="0" smtClean="0">
                <a:latin typeface="Museo Sans 300" panose="02000000000000000000" pitchFamily="50" charset="0"/>
              </a:rPr>
              <a:t>,</a:t>
            </a:r>
            <a:r>
              <a:rPr lang="en-US" sz="2200" b="1" dirty="0" smtClean="0">
                <a:latin typeface="Museo Sans 300" panose="02000000000000000000" pitchFamily="50" charset="0"/>
              </a:rPr>
              <a:t> </a:t>
            </a:r>
            <a:r>
              <a:rPr lang="en-US" sz="2200" b="1" dirty="0">
                <a:latin typeface="Museo Sans 300" panose="02000000000000000000" pitchFamily="50" charset="0"/>
              </a:rPr>
              <a:t>making it the tallest building in the world. The architect decided to push the spire through the elevator shaft and place it atop the Chrysler Building. The spire </a:t>
            </a:r>
            <a:r>
              <a:rPr lang="en-US" sz="2200" b="1" dirty="0" err="1" smtClean="0">
                <a:latin typeface="Museo Sans 300" panose="02000000000000000000" pitchFamily="50" charset="0"/>
              </a:rPr>
              <a:t>hadn</a:t>
            </a:r>
            <a:r>
              <a:rPr lang="hr-HR" sz="2200" b="1" dirty="0" smtClean="0">
                <a:latin typeface="Museo Sans 300" panose="02000000000000000000" pitchFamily="50" charset="0"/>
              </a:rPr>
              <a:t>’</a:t>
            </a:r>
            <a:r>
              <a:rPr lang="en-US" sz="2200" b="1" dirty="0" smtClean="0">
                <a:latin typeface="Museo Sans 300" panose="02000000000000000000" pitchFamily="50" charset="0"/>
              </a:rPr>
              <a:t>t </a:t>
            </a:r>
            <a:r>
              <a:rPr lang="en-US" sz="2200" b="1" dirty="0">
                <a:latin typeface="Museo Sans 300" panose="02000000000000000000" pitchFamily="50" charset="0"/>
              </a:rPr>
              <a:t>been published as part of the actual designs of the building and it was built in secrecy. </a:t>
            </a:r>
            <a:endParaRPr lang="hr-HR" sz="2200" b="1" dirty="0">
              <a:latin typeface="Museo Sans 300" panose="02000000000000000000" pitchFamily="50" charset="0"/>
            </a:endParaRPr>
          </a:p>
        </p:txBody>
      </p:sp>
      <p:pic>
        <p:nvPicPr>
          <p:cNvPr id="6" name="Picture 5">
            <a:extLst>
              <a:ext uri="{FF2B5EF4-FFF2-40B4-BE49-F238E27FC236}">
                <a16:creationId xmlns="" xmlns:a16="http://schemas.microsoft.com/office/drawing/2014/main" id="{5ACBA5C9-02EF-4AAF-88BC-5BEEA31468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1352048"/>
            <a:ext cx="3312368" cy="4983098"/>
          </a:xfrm>
          <a:prstGeom prst="rect">
            <a:avLst/>
          </a:prstGeom>
        </p:spPr>
      </p:pic>
      <p:pic>
        <p:nvPicPr>
          <p:cNvPr id="8" name="Picture 7">
            <a:extLst>
              <a:ext uri="{FF2B5EF4-FFF2-40B4-BE49-F238E27FC236}">
                <a16:creationId xmlns="" xmlns:a16="http://schemas.microsoft.com/office/drawing/2014/main" id="{9E8A02B8-7221-4EAF-948C-3995D6F6D6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2596" y="6406896"/>
            <a:ext cx="899160" cy="451104"/>
          </a:xfrm>
          <a:prstGeom prst="rect">
            <a:avLst/>
          </a:prstGeom>
        </p:spPr>
      </p:pic>
    </p:spTree>
    <p:extLst>
      <p:ext uri="{BB962C8B-B14F-4D97-AF65-F5344CB8AC3E}">
        <p14:creationId xmlns:p14="http://schemas.microsoft.com/office/powerpoint/2010/main" val="2836437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7571184" cy="706090"/>
          </a:xfrm>
        </p:spPr>
        <p:txBody>
          <a:bodyPr>
            <a:noAutofit/>
          </a:bodyPr>
          <a:lstStyle/>
          <a:p>
            <a:r>
              <a:rPr lang="hr-HR" sz="2600" dirty="0">
                <a:solidFill>
                  <a:prstClr val="black"/>
                </a:solidFill>
                <a:latin typeface="Museo Sans 700" panose="02000000000000000000" pitchFamily="50" charset="0"/>
              </a:rPr>
              <a:t>LANDMARKS</a:t>
            </a:r>
            <a:br>
              <a:rPr lang="hr-HR" sz="2600" dirty="0">
                <a:solidFill>
                  <a:prstClr val="black"/>
                </a:solidFill>
                <a:latin typeface="Museo Sans 700" panose="02000000000000000000" pitchFamily="50" charset="0"/>
              </a:rPr>
            </a:br>
            <a:r>
              <a:rPr lang="hr-HR" sz="2600" dirty="0">
                <a:solidFill>
                  <a:prstClr val="black"/>
                </a:solidFill>
                <a:latin typeface="Museo Sans 700" panose="02000000000000000000" pitchFamily="50" charset="0"/>
              </a:rPr>
              <a:t>ROCKEFELLER CENTER</a:t>
            </a:r>
            <a:endParaRPr lang="hr-HR" sz="2600" dirty="0">
              <a:latin typeface="Museo Sans 700" panose="02000000000000000000" pitchFamily="50" charset="0"/>
            </a:endParaRPr>
          </a:p>
        </p:txBody>
      </p:sp>
      <p:sp>
        <p:nvSpPr>
          <p:cNvPr id="3" name="Rezervirano mjesto sadržaja 2"/>
          <p:cNvSpPr>
            <a:spLocks noGrp="1"/>
          </p:cNvSpPr>
          <p:nvPr>
            <p:ph idx="1"/>
          </p:nvPr>
        </p:nvSpPr>
        <p:spPr>
          <a:xfrm>
            <a:off x="457200" y="1268760"/>
            <a:ext cx="8229600" cy="4857403"/>
          </a:xfrm>
        </p:spPr>
        <p:txBody>
          <a:bodyPr>
            <a:normAutofit/>
          </a:bodyPr>
          <a:lstStyle/>
          <a:p>
            <a:r>
              <a:rPr lang="en-US" sz="2200" b="1" dirty="0">
                <a:latin typeface="Museo Sans 300" panose="02000000000000000000" pitchFamily="50" charset="0"/>
              </a:rPr>
              <a:t>Rockefeller Center is a large complex consisting of 19 high-rise commercial buildings in New York City. It is located in the </a:t>
            </a:r>
            <a:r>
              <a:rPr lang="en-US" sz="2200" b="1" dirty="0" smtClean="0">
                <a:latin typeface="Museo Sans 300" panose="02000000000000000000" pitchFamily="50" charset="0"/>
              </a:rPr>
              <a:t>cent</a:t>
            </a:r>
            <a:r>
              <a:rPr lang="hr-HR" sz="2200" b="1" dirty="0" smtClean="0">
                <a:latin typeface="Museo Sans 300" panose="02000000000000000000" pitchFamily="50" charset="0"/>
              </a:rPr>
              <a:t>re</a:t>
            </a:r>
            <a:r>
              <a:rPr lang="en-US" sz="2200" b="1" dirty="0" smtClean="0">
                <a:latin typeface="Museo Sans 300" panose="02000000000000000000" pitchFamily="50" charset="0"/>
              </a:rPr>
              <a:t> </a:t>
            </a:r>
            <a:r>
              <a:rPr lang="en-US" sz="2200" b="1" dirty="0">
                <a:latin typeface="Museo Sans 300" panose="02000000000000000000" pitchFamily="50" charset="0"/>
              </a:rPr>
              <a:t>of Midtown Manhattan, spanning the area between Fifth Avenue and Sixth Avenue. </a:t>
            </a:r>
            <a:r>
              <a:rPr lang="en-US" sz="2200" b="1" dirty="0" smtClean="0">
                <a:latin typeface="Museo Sans 300" panose="02000000000000000000" pitchFamily="50" charset="0"/>
              </a:rPr>
              <a:t>It </a:t>
            </a:r>
            <a:r>
              <a:rPr lang="en-US" sz="2200" b="1" dirty="0">
                <a:latin typeface="Museo Sans 300" panose="02000000000000000000" pitchFamily="50" charset="0"/>
              </a:rPr>
              <a:t>is famous for its annual Christmas tree lighting. </a:t>
            </a:r>
            <a:endParaRPr lang="hr-HR" sz="2200" b="1" dirty="0">
              <a:latin typeface="Museo Sans 300" panose="02000000000000000000" pitchFamily="50" charset="0"/>
            </a:endParaRPr>
          </a:p>
          <a:p>
            <a:endParaRPr lang="hr-HR" sz="2400" b="1" dirty="0"/>
          </a:p>
        </p:txBody>
      </p:sp>
      <p:pic>
        <p:nvPicPr>
          <p:cNvPr id="4" name="Slika 3"/>
          <p:cNvPicPr>
            <a:picLocks noChangeAspect="1"/>
          </p:cNvPicPr>
          <p:nvPr/>
        </p:nvPicPr>
        <p:blipFill>
          <a:blip r:embed="rId2"/>
          <a:stretch>
            <a:fillRect/>
          </a:stretch>
        </p:blipFill>
        <p:spPr>
          <a:xfrm>
            <a:off x="1979712" y="3356992"/>
            <a:ext cx="5028996" cy="3143123"/>
          </a:xfrm>
          <a:prstGeom prst="rect">
            <a:avLst/>
          </a:prstGeom>
        </p:spPr>
      </p:pic>
      <p:pic>
        <p:nvPicPr>
          <p:cNvPr id="8" name="Picture 7">
            <a:extLst>
              <a:ext uri="{FF2B5EF4-FFF2-40B4-BE49-F238E27FC236}">
                <a16:creationId xmlns="" xmlns:a16="http://schemas.microsoft.com/office/drawing/2014/main" id="{ED634F3E-899A-4CC2-93D2-9D4E03E33A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2596" y="6406896"/>
            <a:ext cx="899160" cy="451104"/>
          </a:xfrm>
          <a:prstGeom prst="rect">
            <a:avLst/>
          </a:prstGeom>
        </p:spPr>
      </p:pic>
    </p:spTree>
    <p:extLst>
      <p:ext uri="{BB962C8B-B14F-4D97-AF65-F5344CB8AC3E}">
        <p14:creationId xmlns:p14="http://schemas.microsoft.com/office/powerpoint/2010/main" val="3710223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hr-HR" sz="2600" dirty="0">
                <a:solidFill>
                  <a:prstClr val="black"/>
                </a:solidFill>
                <a:latin typeface="Museo Sans 700" panose="02000000000000000000" pitchFamily="50" charset="0"/>
              </a:rPr>
              <a:t>LANDMARKS</a:t>
            </a:r>
            <a:br>
              <a:rPr lang="hr-HR" sz="2600" dirty="0">
                <a:solidFill>
                  <a:prstClr val="black"/>
                </a:solidFill>
                <a:latin typeface="Museo Sans 700" panose="02000000000000000000" pitchFamily="50" charset="0"/>
              </a:rPr>
            </a:br>
            <a:r>
              <a:rPr lang="hr-HR" sz="2600" dirty="0">
                <a:solidFill>
                  <a:prstClr val="black"/>
                </a:solidFill>
                <a:latin typeface="Museo Sans 700" panose="02000000000000000000" pitchFamily="50" charset="0"/>
              </a:rPr>
              <a:t>ROCKEFELLER CENTER</a:t>
            </a:r>
            <a:endParaRPr lang="hr-HR" sz="2600" dirty="0">
              <a:latin typeface="Museo Sans 700" panose="02000000000000000000" pitchFamily="50" charset="0"/>
            </a:endParaRPr>
          </a:p>
        </p:txBody>
      </p:sp>
      <p:sp>
        <p:nvSpPr>
          <p:cNvPr id="3" name="Rezervirano mjesto sadržaja 2"/>
          <p:cNvSpPr>
            <a:spLocks noGrp="1"/>
          </p:cNvSpPr>
          <p:nvPr>
            <p:ph idx="1"/>
          </p:nvPr>
        </p:nvSpPr>
        <p:spPr>
          <a:xfrm>
            <a:off x="4716016" y="2564904"/>
            <a:ext cx="3970784" cy="3561259"/>
          </a:xfrm>
        </p:spPr>
        <p:txBody>
          <a:bodyPr>
            <a:normAutofit/>
          </a:bodyPr>
          <a:lstStyle/>
          <a:p>
            <a:r>
              <a:rPr lang="en-US" sz="2200" b="1" dirty="0">
                <a:latin typeface="Museo Sans 300" panose="02000000000000000000" pitchFamily="50" charset="0"/>
              </a:rPr>
              <a:t>Rockefeller Center was named after John D. Rockefeller, Jr., who leased the space from Columbia University in 1928 and developed it beginning in 1930. </a:t>
            </a:r>
            <a:endParaRPr lang="hr-HR" sz="2200" b="1" dirty="0">
              <a:latin typeface="Museo Sans 300" panose="02000000000000000000" pitchFamily="50" charset="0"/>
            </a:endParaRPr>
          </a:p>
          <a:p>
            <a:endParaRPr lang="hr-HR" sz="2400" b="1" dirty="0"/>
          </a:p>
        </p:txBody>
      </p:sp>
      <p:pic>
        <p:nvPicPr>
          <p:cNvPr id="6" name="Picture 5">
            <a:extLst>
              <a:ext uri="{FF2B5EF4-FFF2-40B4-BE49-F238E27FC236}">
                <a16:creationId xmlns="" xmlns:a16="http://schemas.microsoft.com/office/drawing/2014/main" id="{B886C086-E32D-4999-8814-892265C5F1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1772816"/>
            <a:ext cx="2952328" cy="4428492"/>
          </a:xfrm>
          <a:prstGeom prst="rect">
            <a:avLst/>
          </a:prstGeom>
        </p:spPr>
      </p:pic>
      <p:pic>
        <p:nvPicPr>
          <p:cNvPr id="8" name="Picture 7">
            <a:extLst>
              <a:ext uri="{FF2B5EF4-FFF2-40B4-BE49-F238E27FC236}">
                <a16:creationId xmlns="" xmlns:a16="http://schemas.microsoft.com/office/drawing/2014/main" id="{9FC82114-EC13-4E35-B78C-54EEF0C0ED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2596" y="6406896"/>
            <a:ext cx="899160" cy="451104"/>
          </a:xfrm>
          <a:prstGeom prst="rect">
            <a:avLst/>
          </a:prstGeom>
        </p:spPr>
      </p:pic>
    </p:spTree>
    <p:extLst>
      <p:ext uri="{BB962C8B-B14F-4D97-AF65-F5344CB8AC3E}">
        <p14:creationId xmlns:p14="http://schemas.microsoft.com/office/powerpoint/2010/main" val="709102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hr-HR" sz="2600" dirty="0">
                <a:solidFill>
                  <a:prstClr val="black"/>
                </a:solidFill>
                <a:latin typeface="Museo Sans 700" panose="02000000000000000000" pitchFamily="50" charset="0"/>
              </a:rPr>
              <a:t>LANDMARKS</a:t>
            </a:r>
            <a:br>
              <a:rPr lang="hr-HR" sz="2600" dirty="0">
                <a:solidFill>
                  <a:prstClr val="black"/>
                </a:solidFill>
                <a:latin typeface="Museo Sans 700" panose="02000000000000000000" pitchFamily="50" charset="0"/>
              </a:rPr>
            </a:br>
            <a:r>
              <a:rPr lang="hr-HR" sz="2600" dirty="0">
                <a:solidFill>
                  <a:prstClr val="black"/>
                </a:solidFill>
                <a:latin typeface="Museo Sans 700" panose="02000000000000000000" pitchFamily="50" charset="0"/>
              </a:rPr>
              <a:t>ROCKEFELLER CENTER</a:t>
            </a:r>
            <a:endParaRPr lang="hr-HR" sz="2600" dirty="0">
              <a:latin typeface="Museo Sans 700" panose="02000000000000000000" pitchFamily="50" charset="0"/>
            </a:endParaRPr>
          </a:p>
        </p:txBody>
      </p:sp>
      <p:sp>
        <p:nvSpPr>
          <p:cNvPr id="3" name="Rezervirano mjesto sadržaja 2"/>
          <p:cNvSpPr>
            <a:spLocks noGrp="1"/>
          </p:cNvSpPr>
          <p:nvPr>
            <p:ph idx="1"/>
          </p:nvPr>
        </p:nvSpPr>
        <p:spPr/>
        <p:txBody>
          <a:bodyPr/>
          <a:lstStyle/>
          <a:p>
            <a:r>
              <a:rPr lang="en-US" sz="2200" b="1" dirty="0">
                <a:latin typeface="Museo Sans 300" panose="02000000000000000000" pitchFamily="50" charset="0"/>
              </a:rPr>
              <a:t>All the biggest radio corporations</a:t>
            </a:r>
            <a:r>
              <a:rPr lang="hr-HR" sz="2200" b="1" dirty="0">
                <a:latin typeface="Museo Sans 300" panose="02000000000000000000" pitchFamily="50" charset="0"/>
              </a:rPr>
              <a:t>:</a:t>
            </a:r>
            <a:r>
              <a:rPr lang="en-US" sz="2200" b="1" dirty="0">
                <a:latin typeface="Museo Sans 300" panose="02000000000000000000" pitchFamily="50" charset="0"/>
              </a:rPr>
              <a:t> ABC, CBS, NBC, RKO, made their home here in Rockefeller Center. The nickname of Rockefeller Center is </a:t>
            </a:r>
            <a:r>
              <a:rPr lang="hr-HR" sz="2200" b="1" dirty="0" smtClean="0">
                <a:latin typeface="Museo Sans 300" panose="02000000000000000000" pitchFamily="50" charset="0"/>
              </a:rPr>
              <a:t>‘</a:t>
            </a:r>
            <a:r>
              <a:rPr lang="en-US" sz="2200" b="1" dirty="0" smtClean="0">
                <a:latin typeface="Museo Sans 300" panose="02000000000000000000" pitchFamily="50" charset="0"/>
              </a:rPr>
              <a:t>Radio City</a:t>
            </a:r>
            <a:r>
              <a:rPr lang="hr-HR" sz="2200" b="1" dirty="0" smtClean="0">
                <a:latin typeface="Museo Sans 300" panose="02000000000000000000" pitchFamily="50" charset="0"/>
              </a:rPr>
              <a:t>’</a:t>
            </a:r>
            <a:r>
              <a:rPr lang="en-US" sz="2200" b="1" dirty="0" smtClean="0">
                <a:latin typeface="Museo Sans 300" panose="02000000000000000000" pitchFamily="50" charset="0"/>
              </a:rPr>
              <a:t>.</a:t>
            </a:r>
            <a:endParaRPr lang="hr-HR" sz="2200" b="1" dirty="0">
              <a:latin typeface="Museo Sans 300" panose="02000000000000000000" pitchFamily="50" charset="0"/>
            </a:endParaRPr>
          </a:p>
          <a:p>
            <a:endParaRPr lang="en-US" sz="2400" b="1" dirty="0"/>
          </a:p>
          <a:p>
            <a:endParaRPr lang="hr-HR" dirty="0"/>
          </a:p>
        </p:txBody>
      </p:sp>
      <p:pic>
        <p:nvPicPr>
          <p:cNvPr id="7" name="Picture 6">
            <a:extLst>
              <a:ext uri="{FF2B5EF4-FFF2-40B4-BE49-F238E27FC236}">
                <a16:creationId xmlns="" xmlns:a16="http://schemas.microsoft.com/office/drawing/2014/main" id="{ECC340A9-0607-4EB9-97FF-A40057BB6A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4008" y="4124839"/>
            <a:ext cx="3024336" cy="2265618"/>
          </a:xfrm>
          <a:prstGeom prst="rect">
            <a:avLst/>
          </a:prstGeom>
        </p:spPr>
      </p:pic>
      <p:pic>
        <p:nvPicPr>
          <p:cNvPr id="9" name="Picture 8">
            <a:extLst>
              <a:ext uri="{FF2B5EF4-FFF2-40B4-BE49-F238E27FC236}">
                <a16:creationId xmlns="" xmlns:a16="http://schemas.microsoft.com/office/drawing/2014/main" id="{0B134C81-3769-4B4B-80B5-D72B274838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2178" y="2924944"/>
            <a:ext cx="2322689" cy="3456384"/>
          </a:xfrm>
          <a:prstGeom prst="rect">
            <a:avLst/>
          </a:prstGeom>
        </p:spPr>
      </p:pic>
      <p:pic>
        <p:nvPicPr>
          <p:cNvPr id="10" name="Picture 9">
            <a:extLst>
              <a:ext uri="{FF2B5EF4-FFF2-40B4-BE49-F238E27FC236}">
                <a16:creationId xmlns="" xmlns:a16="http://schemas.microsoft.com/office/drawing/2014/main" id="{4D8AB90C-CB16-42EA-BD11-70724089D2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12596" y="6406896"/>
            <a:ext cx="899160" cy="451104"/>
          </a:xfrm>
          <a:prstGeom prst="rect">
            <a:avLst/>
          </a:prstGeom>
        </p:spPr>
      </p:pic>
    </p:spTree>
    <p:extLst>
      <p:ext uri="{BB962C8B-B14F-4D97-AF65-F5344CB8AC3E}">
        <p14:creationId xmlns:p14="http://schemas.microsoft.com/office/powerpoint/2010/main" val="3108567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hr-HR" sz="2600" dirty="0">
                <a:solidFill>
                  <a:prstClr val="black"/>
                </a:solidFill>
                <a:latin typeface="Museo Sans 700" panose="02000000000000000000" pitchFamily="50" charset="0"/>
              </a:rPr>
              <a:t>LANDMARKS</a:t>
            </a:r>
            <a:br>
              <a:rPr lang="hr-HR" sz="2600" dirty="0">
                <a:solidFill>
                  <a:prstClr val="black"/>
                </a:solidFill>
                <a:latin typeface="Museo Sans 700" panose="02000000000000000000" pitchFamily="50" charset="0"/>
              </a:rPr>
            </a:br>
            <a:r>
              <a:rPr lang="hr-HR" sz="2600" dirty="0">
                <a:solidFill>
                  <a:prstClr val="black"/>
                </a:solidFill>
                <a:latin typeface="Museo Sans 700" panose="02000000000000000000" pitchFamily="50" charset="0"/>
              </a:rPr>
              <a:t>ROCKEFELLER CENTER</a:t>
            </a:r>
            <a:endParaRPr lang="hr-HR" sz="2600" dirty="0">
              <a:latin typeface="Museo Sans 700" panose="02000000000000000000" pitchFamily="50" charset="0"/>
            </a:endParaRPr>
          </a:p>
        </p:txBody>
      </p:sp>
      <p:sp>
        <p:nvSpPr>
          <p:cNvPr id="3" name="Rezervirano mjesto sadržaja 2"/>
          <p:cNvSpPr>
            <a:spLocks noGrp="1"/>
          </p:cNvSpPr>
          <p:nvPr>
            <p:ph idx="1"/>
          </p:nvPr>
        </p:nvSpPr>
        <p:spPr>
          <a:xfrm>
            <a:off x="457200" y="1340768"/>
            <a:ext cx="8243455" cy="5256584"/>
          </a:xfrm>
        </p:spPr>
        <p:txBody>
          <a:bodyPr>
            <a:normAutofit/>
          </a:bodyPr>
          <a:lstStyle/>
          <a:p>
            <a:r>
              <a:rPr lang="en-US" sz="2200" b="1" dirty="0">
                <a:latin typeface="Museo Sans 300" panose="02000000000000000000" pitchFamily="50" charset="0"/>
              </a:rPr>
              <a:t>During winter there is an ice skating rink on </a:t>
            </a:r>
            <a:r>
              <a:rPr lang="hr-HR" sz="2200" b="1" dirty="0" smtClean="0">
                <a:latin typeface="Museo Sans 300" panose="02000000000000000000" pitchFamily="50" charset="0"/>
              </a:rPr>
              <a:t>the </a:t>
            </a:r>
            <a:r>
              <a:rPr lang="en-US" sz="2200" b="1" dirty="0" smtClean="0">
                <a:latin typeface="Museo Sans 300" panose="02000000000000000000" pitchFamily="50" charset="0"/>
              </a:rPr>
              <a:t>Lower </a:t>
            </a:r>
            <a:r>
              <a:rPr lang="en-US" sz="2200" b="1" dirty="0">
                <a:latin typeface="Museo Sans 300" panose="02000000000000000000" pitchFamily="50" charset="0"/>
              </a:rPr>
              <a:t>Plaza of Rockefeller Center. </a:t>
            </a:r>
            <a:r>
              <a:rPr lang="hr-HR" sz="2200" b="1" dirty="0" smtClean="0">
                <a:latin typeface="Museo Sans 300" panose="02000000000000000000" pitchFamily="50" charset="0"/>
              </a:rPr>
              <a:t>The </a:t>
            </a:r>
            <a:r>
              <a:rPr lang="en-US" sz="2200" b="1" dirty="0" smtClean="0">
                <a:latin typeface="Museo Sans 300" panose="02000000000000000000" pitchFamily="50" charset="0"/>
              </a:rPr>
              <a:t>Lower </a:t>
            </a:r>
            <a:r>
              <a:rPr lang="en-US" sz="2200" b="1" dirty="0">
                <a:latin typeface="Museo Sans 300" panose="02000000000000000000" pitchFamily="50" charset="0"/>
              </a:rPr>
              <a:t>Plaza is also known for the statue of </a:t>
            </a:r>
            <a:r>
              <a:rPr lang="hr-HR" sz="2200" b="1" dirty="0" smtClean="0">
                <a:latin typeface="Museo Sans 300" panose="02000000000000000000" pitchFamily="50" charset="0"/>
              </a:rPr>
              <a:t>the </a:t>
            </a:r>
            <a:r>
              <a:rPr lang="en-US" sz="2200" b="1" dirty="0" smtClean="0">
                <a:latin typeface="Museo Sans 300" panose="02000000000000000000" pitchFamily="50" charset="0"/>
              </a:rPr>
              <a:t>Titan </a:t>
            </a:r>
            <a:r>
              <a:rPr lang="en-US" sz="2200" b="1" dirty="0">
                <a:latin typeface="Museo Sans 300" panose="02000000000000000000" pitchFamily="50" charset="0"/>
              </a:rPr>
              <a:t>Prometheus, who according to </a:t>
            </a:r>
            <a:r>
              <a:rPr lang="en-US" sz="2200" b="1" dirty="0" smtClean="0">
                <a:latin typeface="Museo Sans 300" panose="02000000000000000000" pitchFamily="50" charset="0"/>
              </a:rPr>
              <a:t>Greek </a:t>
            </a:r>
            <a:r>
              <a:rPr lang="en-US" sz="2200" b="1" dirty="0">
                <a:latin typeface="Museo Sans 300" panose="02000000000000000000" pitchFamily="50" charset="0"/>
              </a:rPr>
              <a:t>legend brought fire to mankind.</a:t>
            </a:r>
            <a:endParaRPr lang="hr-HR" sz="2200" b="1" dirty="0">
              <a:latin typeface="Museo Sans 300" panose="02000000000000000000" pitchFamily="50" charset="0"/>
            </a:endParaRPr>
          </a:p>
          <a:p>
            <a:endParaRPr lang="hr-HR" sz="2400" b="1" dirty="0"/>
          </a:p>
        </p:txBody>
      </p:sp>
      <p:pic>
        <p:nvPicPr>
          <p:cNvPr id="6" name="Picture 5">
            <a:extLst>
              <a:ext uri="{FF2B5EF4-FFF2-40B4-BE49-F238E27FC236}">
                <a16:creationId xmlns="" xmlns:a16="http://schemas.microsoft.com/office/drawing/2014/main" id="{3F1E343E-90C1-48D5-8EC4-58C813C844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5696" y="3068960"/>
            <a:ext cx="5076056" cy="3281670"/>
          </a:xfrm>
          <a:prstGeom prst="rect">
            <a:avLst/>
          </a:prstGeom>
        </p:spPr>
      </p:pic>
      <p:pic>
        <p:nvPicPr>
          <p:cNvPr id="8" name="Picture 7">
            <a:extLst>
              <a:ext uri="{FF2B5EF4-FFF2-40B4-BE49-F238E27FC236}">
                <a16:creationId xmlns="" xmlns:a16="http://schemas.microsoft.com/office/drawing/2014/main" id="{9A6A4962-CE4C-47B3-9427-C3DB2D6C54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2596" y="6406896"/>
            <a:ext cx="899160" cy="451104"/>
          </a:xfrm>
          <a:prstGeom prst="rect">
            <a:avLst/>
          </a:prstGeom>
        </p:spPr>
      </p:pic>
    </p:spTree>
    <p:extLst>
      <p:ext uri="{BB962C8B-B14F-4D97-AF65-F5344CB8AC3E}">
        <p14:creationId xmlns:p14="http://schemas.microsoft.com/office/powerpoint/2010/main" val="29952311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hr-HR" sz="2600" dirty="0">
                <a:solidFill>
                  <a:prstClr val="black"/>
                </a:solidFill>
                <a:latin typeface="Museo Sans 700" panose="02000000000000000000" pitchFamily="50" charset="0"/>
              </a:rPr>
              <a:t>LANDMARKS</a:t>
            </a:r>
            <a:br>
              <a:rPr lang="hr-HR" sz="2600" dirty="0">
                <a:solidFill>
                  <a:prstClr val="black"/>
                </a:solidFill>
                <a:latin typeface="Museo Sans 700" panose="02000000000000000000" pitchFamily="50" charset="0"/>
              </a:rPr>
            </a:br>
            <a:r>
              <a:rPr lang="hr-HR" sz="2600" dirty="0">
                <a:solidFill>
                  <a:prstClr val="black"/>
                </a:solidFill>
                <a:latin typeface="Museo Sans 700" panose="02000000000000000000" pitchFamily="50" charset="0"/>
              </a:rPr>
              <a:t>ROCKEFELLER CENTER</a:t>
            </a:r>
            <a:endParaRPr lang="hr-HR" sz="2600" dirty="0">
              <a:latin typeface="Museo Sans 700" panose="02000000000000000000" pitchFamily="50" charset="0"/>
            </a:endParaRPr>
          </a:p>
        </p:txBody>
      </p:sp>
      <p:sp>
        <p:nvSpPr>
          <p:cNvPr id="3" name="Rezervirano mjesto sadržaja 2"/>
          <p:cNvSpPr>
            <a:spLocks noGrp="1"/>
          </p:cNvSpPr>
          <p:nvPr>
            <p:ph idx="1"/>
          </p:nvPr>
        </p:nvSpPr>
        <p:spPr>
          <a:xfrm>
            <a:off x="457200" y="1484784"/>
            <a:ext cx="8229600" cy="4641379"/>
          </a:xfrm>
        </p:spPr>
        <p:txBody>
          <a:bodyPr>
            <a:normAutofit/>
          </a:bodyPr>
          <a:lstStyle/>
          <a:p>
            <a:r>
              <a:rPr lang="en-US" sz="2200" dirty="0">
                <a:latin typeface="Museo Sans 300" panose="02000000000000000000" pitchFamily="50" charset="0"/>
              </a:rPr>
              <a:t>Some 200 flagpoles line the plaza at street level. Flagpoles around the plaza display flags of </a:t>
            </a:r>
            <a:r>
              <a:rPr lang="hr-HR" sz="2200" dirty="0" err="1">
                <a:latin typeface="Museo Sans 300" panose="02000000000000000000" pitchFamily="50" charset="0"/>
              </a:rPr>
              <a:t>the</a:t>
            </a:r>
            <a:r>
              <a:rPr lang="hr-HR" sz="2200" dirty="0">
                <a:latin typeface="Museo Sans 300" panose="02000000000000000000" pitchFamily="50" charset="0"/>
              </a:rPr>
              <a:t> </a:t>
            </a:r>
            <a:r>
              <a:rPr lang="en-US" sz="2200" dirty="0">
                <a:latin typeface="Museo Sans 300" panose="02000000000000000000" pitchFamily="50" charset="0"/>
              </a:rPr>
              <a:t>United Nations member countries, the U.S. states and territories, or decorative and seasonal motifs. During national and state holidays, every pole carries the flag of the United States.</a:t>
            </a:r>
            <a:endParaRPr lang="hr-HR" sz="2200" dirty="0">
              <a:latin typeface="Museo Sans 300" panose="02000000000000000000" pitchFamily="50" charset="0"/>
            </a:endParaRPr>
          </a:p>
          <a:p>
            <a:endParaRPr lang="hr-HR" sz="2400" dirty="0"/>
          </a:p>
        </p:txBody>
      </p:sp>
      <p:pic>
        <p:nvPicPr>
          <p:cNvPr id="6" name="Picture 5">
            <a:extLst>
              <a:ext uri="{FF2B5EF4-FFF2-40B4-BE49-F238E27FC236}">
                <a16:creationId xmlns="" xmlns:a16="http://schemas.microsoft.com/office/drawing/2014/main" id="{B4C4CF76-CC44-4660-9845-74266304C5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768" y="3378133"/>
            <a:ext cx="4297283" cy="2825431"/>
          </a:xfrm>
          <a:prstGeom prst="rect">
            <a:avLst/>
          </a:prstGeom>
        </p:spPr>
      </p:pic>
      <p:pic>
        <p:nvPicPr>
          <p:cNvPr id="8" name="Picture 7">
            <a:extLst>
              <a:ext uri="{FF2B5EF4-FFF2-40B4-BE49-F238E27FC236}">
                <a16:creationId xmlns="" xmlns:a16="http://schemas.microsoft.com/office/drawing/2014/main" id="{F154A94D-4178-43B1-BF1F-70BE461B81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2596" y="6406896"/>
            <a:ext cx="899160" cy="451104"/>
          </a:xfrm>
          <a:prstGeom prst="rect">
            <a:avLst/>
          </a:prstGeom>
        </p:spPr>
      </p:pic>
    </p:spTree>
    <p:extLst>
      <p:ext uri="{BB962C8B-B14F-4D97-AF65-F5344CB8AC3E}">
        <p14:creationId xmlns:p14="http://schemas.microsoft.com/office/powerpoint/2010/main" val="3394236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hr-HR" sz="2600" dirty="0">
                <a:solidFill>
                  <a:prstClr val="black"/>
                </a:solidFill>
                <a:latin typeface="Museo Sans 700" panose="02000000000000000000" pitchFamily="50" charset="0"/>
              </a:rPr>
              <a:t>LANDMARKS</a:t>
            </a:r>
            <a:br>
              <a:rPr lang="hr-HR" sz="2600" dirty="0">
                <a:solidFill>
                  <a:prstClr val="black"/>
                </a:solidFill>
                <a:latin typeface="Museo Sans 700" panose="02000000000000000000" pitchFamily="50" charset="0"/>
              </a:rPr>
            </a:br>
            <a:r>
              <a:rPr lang="hr-HR" sz="2600" dirty="0">
                <a:solidFill>
                  <a:prstClr val="black"/>
                </a:solidFill>
                <a:latin typeface="Museo Sans 700" panose="02000000000000000000" pitchFamily="50" charset="0"/>
              </a:rPr>
              <a:t>RADIO CITY MUSIC HALL</a:t>
            </a:r>
            <a:endParaRPr lang="hr-HR" sz="2600" dirty="0">
              <a:latin typeface="Museo Sans 700" panose="02000000000000000000" pitchFamily="50" charset="0"/>
            </a:endParaRPr>
          </a:p>
        </p:txBody>
      </p:sp>
      <p:sp>
        <p:nvSpPr>
          <p:cNvPr id="3" name="Rezervirano mjesto sadržaja 2"/>
          <p:cNvSpPr>
            <a:spLocks noGrp="1"/>
          </p:cNvSpPr>
          <p:nvPr>
            <p:ph idx="1"/>
          </p:nvPr>
        </p:nvSpPr>
        <p:spPr>
          <a:xfrm>
            <a:off x="755576" y="2060848"/>
            <a:ext cx="4104456" cy="4065315"/>
          </a:xfrm>
        </p:spPr>
        <p:txBody>
          <a:bodyPr>
            <a:normAutofit/>
          </a:bodyPr>
          <a:lstStyle/>
          <a:p>
            <a:r>
              <a:rPr lang="en-US" sz="2200" b="1" dirty="0">
                <a:latin typeface="Museo Sans 300" panose="02000000000000000000" pitchFamily="50" charset="0"/>
              </a:rPr>
              <a:t>Radio City is an art deco theatre and it opened in 1932 as part of the Rockefeller Center. It was going to be called </a:t>
            </a:r>
            <a:r>
              <a:rPr lang="en-US" sz="2200" b="1" dirty="0" smtClean="0">
                <a:latin typeface="Museo Sans 300" panose="02000000000000000000" pitchFamily="50" charset="0"/>
              </a:rPr>
              <a:t>the International </a:t>
            </a:r>
            <a:r>
              <a:rPr lang="en-US" sz="2200" b="1" dirty="0">
                <a:latin typeface="Museo Sans 300" panose="02000000000000000000" pitchFamily="50" charset="0"/>
              </a:rPr>
              <a:t>Music Hall. It was built in order to revive </a:t>
            </a:r>
            <a:r>
              <a:rPr lang="en-US" sz="2200" b="1" dirty="0" smtClean="0">
                <a:latin typeface="Museo Sans 300" panose="02000000000000000000" pitchFamily="50" charset="0"/>
              </a:rPr>
              <a:t>Vaudeville </a:t>
            </a:r>
            <a:r>
              <a:rPr lang="en-US" sz="2200" b="1" dirty="0">
                <a:latin typeface="Museo Sans 300" panose="02000000000000000000" pitchFamily="50" charset="0"/>
              </a:rPr>
              <a:t>in the USA. </a:t>
            </a:r>
            <a:endParaRPr lang="hr-HR" sz="2200" b="1" dirty="0">
              <a:latin typeface="Museo Sans 300" panose="02000000000000000000" pitchFamily="50" charset="0"/>
            </a:endParaRPr>
          </a:p>
          <a:p>
            <a:endParaRPr lang="hr-HR" sz="2400" b="1" dirty="0"/>
          </a:p>
        </p:txBody>
      </p:sp>
      <p:pic>
        <p:nvPicPr>
          <p:cNvPr id="5" name="Picture 4">
            <a:extLst>
              <a:ext uri="{FF2B5EF4-FFF2-40B4-BE49-F238E27FC236}">
                <a16:creationId xmlns="" xmlns:a16="http://schemas.microsoft.com/office/drawing/2014/main" id="{7429E953-07C5-42A5-BB2E-6A1D5C18A0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0072" y="2030985"/>
            <a:ext cx="3168075" cy="4095178"/>
          </a:xfrm>
          <a:prstGeom prst="rect">
            <a:avLst/>
          </a:prstGeom>
        </p:spPr>
      </p:pic>
      <p:pic>
        <p:nvPicPr>
          <p:cNvPr id="8" name="Picture 7">
            <a:extLst>
              <a:ext uri="{FF2B5EF4-FFF2-40B4-BE49-F238E27FC236}">
                <a16:creationId xmlns="" xmlns:a16="http://schemas.microsoft.com/office/drawing/2014/main" id="{8E620DB1-6CB0-484B-B8E6-949F6AD6CF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2596" y="6406896"/>
            <a:ext cx="899160" cy="451104"/>
          </a:xfrm>
          <a:prstGeom prst="rect">
            <a:avLst/>
          </a:prstGeom>
        </p:spPr>
      </p:pic>
    </p:spTree>
    <p:extLst>
      <p:ext uri="{BB962C8B-B14F-4D97-AF65-F5344CB8AC3E}">
        <p14:creationId xmlns:p14="http://schemas.microsoft.com/office/powerpoint/2010/main" val="26805160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83568" y="274638"/>
            <a:ext cx="8003232" cy="634082"/>
          </a:xfrm>
        </p:spPr>
        <p:txBody>
          <a:bodyPr>
            <a:noAutofit/>
          </a:bodyPr>
          <a:lstStyle/>
          <a:p>
            <a:r>
              <a:rPr lang="hr-HR" sz="2600" dirty="0">
                <a:solidFill>
                  <a:prstClr val="black"/>
                </a:solidFill>
                <a:latin typeface="Museo Sans 700" panose="02000000000000000000" pitchFamily="50" charset="0"/>
              </a:rPr>
              <a:t>LANDMARKS</a:t>
            </a:r>
            <a:br>
              <a:rPr lang="hr-HR" sz="2600" dirty="0">
                <a:solidFill>
                  <a:prstClr val="black"/>
                </a:solidFill>
                <a:latin typeface="Museo Sans 700" panose="02000000000000000000" pitchFamily="50" charset="0"/>
              </a:rPr>
            </a:br>
            <a:r>
              <a:rPr lang="hr-HR" sz="2600" dirty="0">
                <a:solidFill>
                  <a:prstClr val="black"/>
                </a:solidFill>
                <a:latin typeface="Museo Sans 700" panose="02000000000000000000" pitchFamily="50" charset="0"/>
              </a:rPr>
              <a:t>RADIO CITY MUSIC HALL</a:t>
            </a:r>
            <a:endParaRPr lang="hr-HR" sz="2600" dirty="0">
              <a:latin typeface="Museo Sans 700" panose="02000000000000000000" pitchFamily="50" charset="0"/>
            </a:endParaRPr>
          </a:p>
        </p:txBody>
      </p:sp>
      <p:sp>
        <p:nvSpPr>
          <p:cNvPr id="3" name="Rezervirano mjesto sadržaja 2"/>
          <p:cNvSpPr>
            <a:spLocks noGrp="1"/>
          </p:cNvSpPr>
          <p:nvPr>
            <p:ph idx="1"/>
          </p:nvPr>
        </p:nvSpPr>
        <p:spPr>
          <a:xfrm>
            <a:off x="179512" y="1196752"/>
            <a:ext cx="8865490" cy="5472608"/>
          </a:xfrm>
        </p:spPr>
        <p:txBody>
          <a:bodyPr>
            <a:normAutofit/>
          </a:bodyPr>
          <a:lstStyle/>
          <a:p>
            <a:r>
              <a:rPr lang="hr-HR" sz="2200" b="1" dirty="0" err="1">
                <a:latin typeface="Museo Sans 300" panose="02000000000000000000" pitchFamily="50" charset="0"/>
              </a:rPr>
              <a:t>When</a:t>
            </a:r>
            <a:r>
              <a:rPr lang="hr-HR" sz="2200" b="1" dirty="0">
                <a:latin typeface="Museo Sans 300" panose="02000000000000000000" pitchFamily="50" charset="0"/>
              </a:rPr>
              <a:t> </a:t>
            </a:r>
            <a:r>
              <a:rPr lang="hr-HR" sz="2200" b="1" dirty="0" err="1">
                <a:latin typeface="Museo Sans 300" panose="02000000000000000000" pitchFamily="50" charset="0"/>
              </a:rPr>
              <a:t>movies</a:t>
            </a:r>
            <a:r>
              <a:rPr lang="hr-HR" sz="2200" b="1" dirty="0">
                <a:latin typeface="Museo Sans 300" panose="02000000000000000000" pitchFamily="50" charset="0"/>
              </a:rPr>
              <a:t> </a:t>
            </a:r>
            <a:r>
              <a:rPr lang="hr-HR" sz="2200" b="1" dirty="0" err="1">
                <a:latin typeface="Museo Sans 300" panose="02000000000000000000" pitchFamily="50" charset="0"/>
              </a:rPr>
              <a:t>became</a:t>
            </a:r>
            <a:r>
              <a:rPr lang="hr-HR" sz="2200" b="1" dirty="0">
                <a:latin typeface="Museo Sans 300" panose="02000000000000000000" pitchFamily="50" charset="0"/>
              </a:rPr>
              <a:t> </a:t>
            </a:r>
            <a:r>
              <a:rPr lang="hr-HR" sz="2200" b="1" dirty="0" err="1">
                <a:latin typeface="Museo Sans 300" panose="02000000000000000000" pitchFamily="50" charset="0"/>
              </a:rPr>
              <a:t>popular</a:t>
            </a:r>
            <a:r>
              <a:rPr lang="hr-HR" sz="2200" b="1" dirty="0">
                <a:latin typeface="Museo Sans 300" panose="02000000000000000000" pitchFamily="50" charset="0"/>
              </a:rPr>
              <a:t>, a</a:t>
            </a:r>
            <a:r>
              <a:rPr lang="en-US" sz="2200" b="1" dirty="0">
                <a:latin typeface="Museo Sans 300" panose="02000000000000000000" pitchFamily="50" charset="0"/>
              </a:rPr>
              <a:t> movie screen was placed on the stage in Radio City. 5000 seats, all watching the same movie. Besides this they also began touring with road shows in the 40s, </a:t>
            </a:r>
            <a:r>
              <a:rPr lang="en-US" sz="2200" b="1" dirty="0" smtClean="0">
                <a:latin typeface="Museo Sans 300" panose="02000000000000000000" pitchFamily="50" charset="0"/>
              </a:rPr>
              <a:t>50s</a:t>
            </a:r>
            <a:r>
              <a:rPr lang="hr-HR" sz="2200" b="1" dirty="0" smtClean="0">
                <a:latin typeface="Museo Sans 300" panose="02000000000000000000" pitchFamily="50" charset="0"/>
              </a:rPr>
              <a:t>,</a:t>
            </a:r>
            <a:r>
              <a:rPr lang="en-US" sz="2200" b="1" dirty="0" smtClean="0">
                <a:latin typeface="Museo Sans 300" panose="02000000000000000000" pitchFamily="50" charset="0"/>
              </a:rPr>
              <a:t> </a:t>
            </a:r>
            <a:r>
              <a:rPr lang="en-US" sz="2200" b="1" dirty="0">
                <a:latin typeface="Museo Sans 300" panose="02000000000000000000" pitchFamily="50" charset="0"/>
              </a:rPr>
              <a:t>and 60s. Radio City also hosts concerts and </a:t>
            </a:r>
            <a:r>
              <a:rPr lang="hr-HR" sz="2200" b="1" dirty="0" smtClean="0">
                <a:latin typeface="Museo Sans 300" panose="02000000000000000000" pitchFamily="50" charset="0"/>
              </a:rPr>
              <a:t>the </a:t>
            </a:r>
            <a:r>
              <a:rPr lang="en-US" sz="2200" b="1" dirty="0" smtClean="0">
                <a:latin typeface="Museo Sans 300" panose="02000000000000000000" pitchFamily="50" charset="0"/>
              </a:rPr>
              <a:t>Tony </a:t>
            </a:r>
            <a:r>
              <a:rPr lang="en-US" sz="2200" b="1" dirty="0">
                <a:latin typeface="Museo Sans 300" panose="02000000000000000000" pitchFamily="50" charset="0"/>
              </a:rPr>
              <a:t>Awards.</a:t>
            </a:r>
            <a:endParaRPr lang="hr-HR" sz="2200" b="1" dirty="0">
              <a:latin typeface="Museo Sans 300" panose="02000000000000000000" pitchFamily="50" charset="0"/>
            </a:endParaRPr>
          </a:p>
          <a:p>
            <a:endParaRPr lang="hr-HR" sz="2400" b="1" dirty="0"/>
          </a:p>
        </p:txBody>
      </p:sp>
      <p:pic>
        <p:nvPicPr>
          <p:cNvPr id="7" name="Picture 6">
            <a:extLst>
              <a:ext uri="{FF2B5EF4-FFF2-40B4-BE49-F238E27FC236}">
                <a16:creationId xmlns="" xmlns:a16="http://schemas.microsoft.com/office/drawing/2014/main" id="{F893F458-6107-47D5-9F06-39AA00770F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736" y="3116965"/>
            <a:ext cx="5006574" cy="3337716"/>
          </a:xfrm>
          <a:prstGeom prst="rect">
            <a:avLst/>
          </a:prstGeom>
        </p:spPr>
      </p:pic>
      <p:pic>
        <p:nvPicPr>
          <p:cNvPr id="8" name="Picture 7">
            <a:extLst>
              <a:ext uri="{FF2B5EF4-FFF2-40B4-BE49-F238E27FC236}">
                <a16:creationId xmlns="" xmlns:a16="http://schemas.microsoft.com/office/drawing/2014/main" id="{92345012-4A3E-496B-B85F-23536B1945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2596" y="6406896"/>
            <a:ext cx="899160" cy="451104"/>
          </a:xfrm>
          <a:prstGeom prst="rect">
            <a:avLst/>
          </a:prstGeom>
        </p:spPr>
      </p:pic>
    </p:spTree>
    <p:extLst>
      <p:ext uri="{BB962C8B-B14F-4D97-AF65-F5344CB8AC3E}">
        <p14:creationId xmlns:p14="http://schemas.microsoft.com/office/powerpoint/2010/main" val="2160225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hr-HR" sz="3200" dirty="0">
                <a:latin typeface="Museo Sans 700" panose="02000000000000000000" pitchFamily="50" charset="0"/>
              </a:rPr>
              <a:t>BOROUGHS</a:t>
            </a:r>
          </a:p>
        </p:txBody>
      </p:sp>
      <p:sp>
        <p:nvSpPr>
          <p:cNvPr id="3" name="Rezervirano mjesto sadržaja 2"/>
          <p:cNvSpPr>
            <a:spLocks noGrp="1"/>
          </p:cNvSpPr>
          <p:nvPr>
            <p:ph idx="1"/>
          </p:nvPr>
        </p:nvSpPr>
        <p:spPr>
          <a:xfrm>
            <a:off x="457200" y="1127010"/>
            <a:ext cx="8229600" cy="5326326"/>
          </a:xfrm>
        </p:spPr>
        <p:txBody>
          <a:bodyPr/>
          <a:lstStyle/>
          <a:p>
            <a:r>
              <a:rPr lang="hr-HR" sz="2400" b="1" dirty="0">
                <a:latin typeface="Museo Sans 300" panose="02000000000000000000" pitchFamily="50" charset="0"/>
              </a:rPr>
              <a:t>New York, often called the Big Apple, has five boroughs: Manhattan, Brooklyn, Queens, The </a:t>
            </a:r>
            <a:r>
              <a:rPr lang="hr-HR" sz="2400" b="1" dirty="0" smtClean="0">
                <a:latin typeface="Museo Sans 300" panose="02000000000000000000" pitchFamily="50" charset="0"/>
              </a:rPr>
              <a:t>Bronx, </a:t>
            </a:r>
            <a:r>
              <a:rPr lang="hr-HR" sz="2400" b="1" dirty="0">
                <a:latin typeface="Museo Sans 300" panose="02000000000000000000" pitchFamily="50" charset="0"/>
              </a:rPr>
              <a:t>and Staten Island.</a:t>
            </a:r>
          </a:p>
          <a:p>
            <a:pPr marL="457200" lvl="1" indent="0">
              <a:buNone/>
            </a:pPr>
            <a:endParaRPr lang="hr-HR" dirty="0"/>
          </a:p>
        </p:txBody>
      </p:sp>
      <p:pic>
        <p:nvPicPr>
          <p:cNvPr id="4" name="Slika 3"/>
          <p:cNvPicPr>
            <a:picLocks noChangeAspect="1"/>
          </p:cNvPicPr>
          <p:nvPr/>
        </p:nvPicPr>
        <p:blipFill>
          <a:blip r:embed="rId2"/>
          <a:stretch>
            <a:fillRect/>
          </a:stretch>
        </p:blipFill>
        <p:spPr>
          <a:xfrm>
            <a:off x="1043608" y="2780928"/>
            <a:ext cx="3204402" cy="3168352"/>
          </a:xfrm>
          <a:prstGeom prst="rect">
            <a:avLst/>
          </a:prstGeom>
        </p:spPr>
      </p:pic>
      <p:sp>
        <p:nvSpPr>
          <p:cNvPr id="5" name="Pravokutnik 4"/>
          <p:cNvSpPr/>
          <p:nvPr/>
        </p:nvSpPr>
        <p:spPr>
          <a:xfrm>
            <a:off x="4788024" y="2852936"/>
            <a:ext cx="4032448" cy="1754326"/>
          </a:xfrm>
          <a:prstGeom prst="rect">
            <a:avLst/>
          </a:prstGeom>
        </p:spPr>
        <p:txBody>
          <a:bodyPr wrap="square">
            <a:spAutoFit/>
          </a:bodyPr>
          <a:lstStyle/>
          <a:p>
            <a:r>
              <a:rPr lang="en-US" b="1" dirty="0">
                <a:latin typeface="Museo Sans 500" panose="02000000000000000000" pitchFamily="50" charset="0"/>
              </a:rPr>
              <a:t>The five boroughs of New York City</a:t>
            </a:r>
            <a:r>
              <a:rPr lang="en-US" b="1" dirty="0" smtClean="0">
                <a:latin typeface="Museo Sans 500" panose="02000000000000000000" pitchFamily="50" charset="0"/>
              </a:rPr>
              <a:t>: </a:t>
            </a:r>
            <a:r>
              <a:rPr lang="en-US" b="1" dirty="0">
                <a:latin typeface="Museo Sans 500" panose="02000000000000000000" pitchFamily="50" charset="0"/>
              </a:rPr>
              <a:t>	1. </a:t>
            </a:r>
            <a:r>
              <a:rPr lang="en-US" b="1" dirty="0" smtClean="0">
                <a:latin typeface="Museo Sans 500" panose="02000000000000000000" pitchFamily="50" charset="0"/>
              </a:rPr>
              <a:t>Manhattan </a:t>
            </a:r>
            <a:endParaRPr lang="en-US" b="1" dirty="0">
              <a:latin typeface="Museo Sans 500" panose="02000000000000000000" pitchFamily="50" charset="0"/>
            </a:endParaRPr>
          </a:p>
          <a:p>
            <a:r>
              <a:rPr lang="en-US" b="1" dirty="0">
                <a:latin typeface="Museo Sans 500" panose="02000000000000000000" pitchFamily="50" charset="0"/>
              </a:rPr>
              <a:t>	2. </a:t>
            </a:r>
            <a:r>
              <a:rPr lang="en-US" b="1" dirty="0" smtClean="0">
                <a:latin typeface="Museo Sans 500" panose="02000000000000000000" pitchFamily="50" charset="0"/>
              </a:rPr>
              <a:t>Brooklyn </a:t>
            </a:r>
            <a:endParaRPr lang="en-US" b="1" dirty="0">
              <a:latin typeface="Museo Sans 500" panose="02000000000000000000" pitchFamily="50" charset="0"/>
            </a:endParaRPr>
          </a:p>
          <a:p>
            <a:r>
              <a:rPr lang="en-US" b="1" dirty="0">
                <a:latin typeface="Museo Sans 500" panose="02000000000000000000" pitchFamily="50" charset="0"/>
              </a:rPr>
              <a:t>	3. Queens </a:t>
            </a:r>
          </a:p>
          <a:p>
            <a:r>
              <a:rPr lang="en-US" b="1" dirty="0">
                <a:latin typeface="Museo Sans 500" panose="02000000000000000000" pitchFamily="50" charset="0"/>
              </a:rPr>
              <a:t>	4. </a:t>
            </a:r>
            <a:r>
              <a:rPr lang="hr-HR" b="1" dirty="0" smtClean="0">
                <a:latin typeface="Museo Sans 500" panose="02000000000000000000" pitchFamily="50" charset="0"/>
              </a:rPr>
              <a:t>The </a:t>
            </a:r>
            <a:r>
              <a:rPr lang="en-US" b="1" dirty="0" smtClean="0">
                <a:latin typeface="Museo Sans 500" panose="02000000000000000000" pitchFamily="50" charset="0"/>
              </a:rPr>
              <a:t>Bronx </a:t>
            </a:r>
            <a:endParaRPr lang="en-US" b="1" dirty="0">
              <a:latin typeface="Museo Sans 500" panose="02000000000000000000" pitchFamily="50" charset="0"/>
            </a:endParaRPr>
          </a:p>
          <a:p>
            <a:r>
              <a:rPr lang="en-US" b="1" dirty="0">
                <a:latin typeface="Museo Sans 500" panose="02000000000000000000" pitchFamily="50" charset="0"/>
              </a:rPr>
              <a:t>	5. Staten Island</a:t>
            </a:r>
            <a:endParaRPr lang="hr-HR" b="1" dirty="0">
              <a:latin typeface="Museo Sans 500" panose="02000000000000000000" pitchFamily="50" charset="0"/>
            </a:endParaRPr>
          </a:p>
        </p:txBody>
      </p:sp>
      <p:pic>
        <p:nvPicPr>
          <p:cNvPr id="9" name="Picture 8">
            <a:extLst>
              <a:ext uri="{FF2B5EF4-FFF2-40B4-BE49-F238E27FC236}">
                <a16:creationId xmlns="" xmlns:a16="http://schemas.microsoft.com/office/drawing/2014/main" id="{B778D7BC-63AF-44D3-8BBD-B1D5A444A7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2596" y="6406896"/>
            <a:ext cx="899160" cy="451104"/>
          </a:xfrm>
          <a:prstGeom prst="rect">
            <a:avLst/>
          </a:prstGeom>
        </p:spPr>
      </p:pic>
    </p:spTree>
    <p:extLst>
      <p:ext uri="{BB962C8B-B14F-4D97-AF65-F5344CB8AC3E}">
        <p14:creationId xmlns:p14="http://schemas.microsoft.com/office/powerpoint/2010/main" val="42938217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Autofit/>
          </a:bodyPr>
          <a:lstStyle/>
          <a:p>
            <a:r>
              <a:rPr lang="hr-HR" sz="2800" dirty="0">
                <a:solidFill>
                  <a:prstClr val="black"/>
                </a:solidFill>
                <a:latin typeface="Museo Sans 700" panose="02000000000000000000" pitchFamily="50" charset="0"/>
              </a:rPr>
              <a:t>LANDMARKS</a:t>
            </a:r>
            <a:br>
              <a:rPr lang="hr-HR" sz="2800" dirty="0">
                <a:solidFill>
                  <a:prstClr val="black"/>
                </a:solidFill>
                <a:latin typeface="Museo Sans 700" panose="02000000000000000000" pitchFamily="50" charset="0"/>
              </a:rPr>
            </a:br>
            <a:r>
              <a:rPr lang="hr-HR" sz="2800" dirty="0">
                <a:solidFill>
                  <a:prstClr val="black"/>
                </a:solidFill>
                <a:latin typeface="Museo Sans 700" panose="02000000000000000000" pitchFamily="50" charset="0"/>
              </a:rPr>
              <a:t>RADIO CITY MUSIC HALL - THE ROCKETTES</a:t>
            </a:r>
            <a:endParaRPr lang="hr-HR" sz="2800" dirty="0">
              <a:latin typeface="Museo Sans 700" panose="02000000000000000000" pitchFamily="50" charset="0"/>
            </a:endParaRPr>
          </a:p>
        </p:txBody>
      </p:sp>
      <p:sp>
        <p:nvSpPr>
          <p:cNvPr id="5" name="Pravokutnik 4"/>
          <p:cNvSpPr/>
          <p:nvPr/>
        </p:nvSpPr>
        <p:spPr>
          <a:xfrm>
            <a:off x="457200" y="1417638"/>
            <a:ext cx="8363272" cy="1785104"/>
          </a:xfrm>
          <a:prstGeom prst="rect">
            <a:avLst/>
          </a:prstGeom>
        </p:spPr>
        <p:txBody>
          <a:bodyPr wrap="square">
            <a:spAutoFit/>
          </a:bodyPr>
          <a:lstStyle/>
          <a:p>
            <a:r>
              <a:rPr lang="hr-HR" sz="2200" b="1" dirty="0" err="1">
                <a:latin typeface="Museo Sans 300" panose="02000000000000000000" pitchFamily="50" charset="0"/>
              </a:rPr>
              <a:t>When</a:t>
            </a:r>
            <a:r>
              <a:rPr lang="en-US" sz="2200" b="1" dirty="0">
                <a:latin typeface="Museo Sans 300" panose="02000000000000000000" pitchFamily="50" charset="0"/>
              </a:rPr>
              <a:t> those big roadshow pictures died out in the 1970s</a:t>
            </a:r>
            <a:r>
              <a:rPr lang="hr-HR" sz="2200" b="1" dirty="0">
                <a:latin typeface="Museo Sans 300" panose="02000000000000000000" pitchFamily="50" charset="0"/>
              </a:rPr>
              <a:t>, </a:t>
            </a:r>
            <a:r>
              <a:rPr lang="en-US" sz="2200" b="1" dirty="0">
                <a:latin typeface="Museo Sans 300" panose="02000000000000000000" pitchFamily="50" charset="0"/>
              </a:rPr>
              <a:t>the building was </a:t>
            </a:r>
            <a:r>
              <a:rPr lang="hr-HR" sz="2200" b="1" dirty="0" err="1">
                <a:latin typeface="Museo Sans 300" panose="02000000000000000000" pitchFamily="50" charset="0"/>
              </a:rPr>
              <a:t>saved</a:t>
            </a:r>
            <a:r>
              <a:rPr lang="hr-HR" sz="2200" b="1" dirty="0">
                <a:latin typeface="Museo Sans 300" panose="02000000000000000000" pitchFamily="50" charset="0"/>
              </a:rPr>
              <a:t> </a:t>
            </a:r>
            <a:r>
              <a:rPr lang="hr-HR" sz="2200" b="1" dirty="0" err="1">
                <a:latin typeface="Museo Sans 300" panose="02000000000000000000" pitchFamily="50" charset="0"/>
              </a:rPr>
              <a:t>by</a:t>
            </a:r>
            <a:r>
              <a:rPr lang="hr-HR" sz="2200" b="1" dirty="0">
                <a:latin typeface="Museo Sans 300" panose="02000000000000000000" pitchFamily="50" charset="0"/>
              </a:rPr>
              <a:t> </a:t>
            </a:r>
            <a:r>
              <a:rPr lang="en-US" sz="2200" b="1" dirty="0">
                <a:latin typeface="Museo Sans 300" panose="02000000000000000000" pitchFamily="50" charset="0"/>
              </a:rPr>
              <a:t>the Rockettes who would perform </a:t>
            </a:r>
            <a:r>
              <a:rPr lang="en-US" sz="2200" b="1" dirty="0" smtClean="0">
                <a:latin typeface="Museo Sans 300" panose="02000000000000000000" pitchFamily="50" charset="0"/>
              </a:rPr>
              <a:t>before </a:t>
            </a:r>
            <a:r>
              <a:rPr lang="en-US" sz="2200" b="1" dirty="0">
                <a:latin typeface="Museo Sans 300" panose="02000000000000000000" pitchFamily="50" charset="0"/>
              </a:rPr>
              <a:t>the movie. During the Christmas season, the </a:t>
            </a:r>
            <a:r>
              <a:rPr lang="en-US" sz="2200" b="1" dirty="0" err="1">
                <a:latin typeface="Museo Sans 300" panose="02000000000000000000" pitchFamily="50" charset="0"/>
              </a:rPr>
              <a:t>Rockettes</a:t>
            </a:r>
            <a:r>
              <a:rPr lang="en-US" sz="2200" b="1" dirty="0">
                <a:latin typeface="Museo Sans 300" panose="02000000000000000000" pitchFamily="50" charset="0"/>
              </a:rPr>
              <a:t> present five shows a day, seven days a week. Until 2015 they also had a touring company. </a:t>
            </a:r>
            <a:endParaRPr lang="hr-HR" sz="2200" b="1" dirty="0">
              <a:latin typeface="Museo Sans 300" panose="02000000000000000000" pitchFamily="50" charset="0"/>
            </a:endParaRPr>
          </a:p>
        </p:txBody>
      </p:sp>
      <p:pic>
        <p:nvPicPr>
          <p:cNvPr id="10" name="Picture 9">
            <a:extLst>
              <a:ext uri="{FF2B5EF4-FFF2-40B4-BE49-F238E27FC236}">
                <a16:creationId xmlns="" xmlns:a16="http://schemas.microsoft.com/office/drawing/2014/main" id="{72D2B94B-D57F-4451-8131-62FEB20068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752" y="3356992"/>
            <a:ext cx="4355976" cy="3266982"/>
          </a:xfrm>
          <a:prstGeom prst="rect">
            <a:avLst/>
          </a:prstGeom>
        </p:spPr>
      </p:pic>
      <p:pic>
        <p:nvPicPr>
          <p:cNvPr id="8" name="Picture 7">
            <a:extLst>
              <a:ext uri="{FF2B5EF4-FFF2-40B4-BE49-F238E27FC236}">
                <a16:creationId xmlns="" xmlns:a16="http://schemas.microsoft.com/office/drawing/2014/main" id="{4DBE4003-EBB2-4619-8DAF-2B988E71DE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2596" y="6406896"/>
            <a:ext cx="899160" cy="451104"/>
          </a:xfrm>
          <a:prstGeom prst="rect">
            <a:avLst/>
          </a:prstGeom>
        </p:spPr>
      </p:pic>
    </p:spTree>
    <p:extLst>
      <p:ext uri="{BB962C8B-B14F-4D97-AF65-F5344CB8AC3E}">
        <p14:creationId xmlns:p14="http://schemas.microsoft.com/office/powerpoint/2010/main" val="42555072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hr-HR" sz="2600" dirty="0">
                <a:solidFill>
                  <a:prstClr val="black"/>
                </a:solidFill>
                <a:latin typeface="Museo Sans 700" panose="02000000000000000000" pitchFamily="50" charset="0"/>
              </a:rPr>
              <a:t>LANDMARKS</a:t>
            </a:r>
            <a:br>
              <a:rPr lang="hr-HR" sz="2600" dirty="0">
                <a:solidFill>
                  <a:prstClr val="black"/>
                </a:solidFill>
                <a:latin typeface="Museo Sans 700" panose="02000000000000000000" pitchFamily="50" charset="0"/>
              </a:rPr>
            </a:br>
            <a:r>
              <a:rPr lang="hr-HR" sz="2600" dirty="0">
                <a:solidFill>
                  <a:prstClr val="black"/>
                </a:solidFill>
                <a:latin typeface="Museo Sans 700" panose="02000000000000000000" pitchFamily="50" charset="0"/>
              </a:rPr>
              <a:t>THE STATUE OF LIBERTY</a:t>
            </a:r>
            <a:endParaRPr lang="hr-HR" sz="2600" dirty="0">
              <a:latin typeface="Museo Sans 700" panose="02000000000000000000" pitchFamily="50" charset="0"/>
            </a:endParaRPr>
          </a:p>
        </p:txBody>
      </p:sp>
      <p:sp>
        <p:nvSpPr>
          <p:cNvPr id="3" name="Rezervirano mjesto sadržaja 2"/>
          <p:cNvSpPr>
            <a:spLocks noGrp="1"/>
          </p:cNvSpPr>
          <p:nvPr>
            <p:ph idx="1"/>
          </p:nvPr>
        </p:nvSpPr>
        <p:spPr/>
        <p:txBody>
          <a:bodyPr>
            <a:normAutofit/>
          </a:bodyPr>
          <a:lstStyle/>
          <a:p>
            <a:r>
              <a:rPr lang="en-US" sz="2200" b="1" dirty="0">
                <a:latin typeface="Museo Sans 300" panose="02000000000000000000" pitchFamily="50" charset="0"/>
              </a:rPr>
              <a:t>The Statue of Liberty on Liberty Island in New York </a:t>
            </a:r>
            <a:r>
              <a:rPr lang="en-US" sz="2200" b="1" dirty="0" err="1">
                <a:latin typeface="Museo Sans 300" panose="02000000000000000000" pitchFamily="50" charset="0"/>
              </a:rPr>
              <a:t>Harbour</a:t>
            </a:r>
            <a:r>
              <a:rPr lang="en-US" sz="2200" b="1" dirty="0">
                <a:latin typeface="Museo Sans 300" panose="02000000000000000000" pitchFamily="50" charset="0"/>
              </a:rPr>
              <a:t>. The French people gave this statue as a gift to the Americans in 1886. The Statue of Liberty h</a:t>
            </a:r>
            <a:r>
              <a:rPr lang="hr-HR" sz="2200" b="1" dirty="0" err="1">
                <a:latin typeface="Museo Sans 300" panose="02000000000000000000" pitchFamily="50" charset="0"/>
              </a:rPr>
              <a:t>olds</a:t>
            </a:r>
            <a:r>
              <a:rPr lang="en-US" sz="2200" b="1" dirty="0">
                <a:latin typeface="Museo Sans 300" panose="02000000000000000000" pitchFamily="50" charset="0"/>
              </a:rPr>
              <a:t> a torch in her right hand.</a:t>
            </a:r>
            <a:endParaRPr lang="hr-HR" sz="2200" b="1" dirty="0">
              <a:latin typeface="Museo Sans 300" panose="02000000000000000000" pitchFamily="50" charset="0"/>
            </a:endParaRPr>
          </a:p>
          <a:p>
            <a:endParaRPr lang="hr-HR" sz="2400" b="1" dirty="0"/>
          </a:p>
        </p:txBody>
      </p:sp>
      <p:pic>
        <p:nvPicPr>
          <p:cNvPr id="6" name="Picture 5">
            <a:extLst>
              <a:ext uri="{FF2B5EF4-FFF2-40B4-BE49-F238E27FC236}">
                <a16:creationId xmlns="" xmlns:a16="http://schemas.microsoft.com/office/drawing/2014/main" id="{573C026A-EA59-4CD4-9586-5B0001CEB6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728" y="3241441"/>
            <a:ext cx="4756392" cy="3101564"/>
          </a:xfrm>
          <a:prstGeom prst="rect">
            <a:avLst/>
          </a:prstGeom>
        </p:spPr>
      </p:pic>
      <p:pic>
        <p:nvPicPr>
          <p:cNvPr id="8" name="Picture 7">
            <a:extLst>
              <a:ext uri="{FF2B5EF4-FFF2-40B4-BE49-F238E27FC236}">
                <a16:creationId xmlns="" xmlns:a16="http://schemas.microsoft.com/office/drawing/2014/main" id="{E0238B6E-3F1E-44A4-BF8E-CD427F1403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2596" y="6406896"/>
            <a:ext cx="899160" cy="451104"/>
          </a:xfrm>
          <a:prstGeom prst="rect">
            <a:avLst/>
          </a:prstGeom>
        </p:spPr>
      </p:pic>
    </p:spTree>
    <p:extLst>
      <p:ext uri="{BB962C8B-B14F-4D97-AF65-F5344CB8AC3E}">
        <p14:creationId xmlns:p14="http://schemas.microsoft.com/office/powerpoint/2010/main" val="21913206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922114"/>
          </a:xfrm>
        </p:spPr>
        <p:txBody>
          <a:bodyPr>
            <a:normAutofit/>
          </a:bodyPr>
          <a:lstStyle/>
          <a:p>
            <a:r>
              <a:rPr lang="hr-HR" sz="2800" dirty="0">
                <a:latin typeface="Museo Sans 700" panose="02000000000000000000" pitchFamily="50" charset="0"/>
              </a:rPr>
              <a:t>ST. PATRICK’S CATHEDRAL</a:t>
            </a:r>
          </a:p>
        </p:txBody>
      </p:sp>
      <p:sp>
        <p:nvSpPr>
          <p:cNvPr id="3" name="Rezervirano mjesto sadržaja 2"/>
          <p:cNvSpPr>
            <a:spLocks noGrp="1"/>
          </p:cNvSpPr>
          <p:nvPr>
            <p:ph idx="1"/>
          </p:nvPr>
        </p:nvSpPr>
        <p:spPr>
          <a:xfrm>
            <a:off x="539552" y="1340769"/>
            <a:ext cx="7920880" cy="1728192"/>
          </a:xfrm>
        </p:spPr>
        <p:txBody>
          <a:bodyPr>
            <a:normAutofit/>
          </a:bodyPr>
          <a:lstStyle/>
          <a:p>
            <a:r>
              <a:rPr lang="en-US" sz="2200" b="1" dirty="0">
                <a:latin typeface="Museo Sans 300" panose="02000000000000000000" pitchFamily="50" charset="0"/>
              </a:rPr>
              <a:t>St. </a:t>
            </a:r>
            <a:r>
              <a:rPr lang="en-US" sz="2200" b="1" dirty="0" smtClean="0">
                <a:latin typeface="Museo Sans 300" panose="02000000000000000000" pitchFamily="50" charset="0"/>
              </a:rPr>
              <a:t>Patrick</a:t>
            </a:r>
            <a:r>
              <a:rPr lang="hr-HR" sz="2200" b="1" dirty="0" smtClean="0">
                <a:latin typeface="Museo Sans 300" panose="02000000000000000000" pitchFamily="50" charset="0"/>
              </a:rPr>
              <a:t>’</a:t>
            </a:r>
            <a:r>
              <a:rPr lang="en-US" sz="2200" b="1" dirty="0" smtClean="0">
                <a:latin typeface="Museo Sans 300" panose="02000000000000000000" pitchFamily="50" charset="0"/>
              </a:rPr>
              <a:t>s </a:t>
            </a:r>
            <a:r>
              <a:rPr lang="en-US" sz="2200" b="1" dirty="0">
                <a:latin typeface="Museo Sans 300" panose="02000000000000000000" pitchFamily="50" charset="0"/>
              </a:rPr>
              <a:t>cathedral is a Neo-Gothic style Roman Catholic church and </a:t>
            </a:r>
            <a:r>
              <a:rPr lang="hr-HR" sz="2200" b="1" dirty="0" err="1">
                <a:latin typeface="Museo Sans 300" panose="02000000000000000000" pitchFamily="50" charset="0"/>
              </a:rPr>
              <a:t>it</a:t>
            </a:r>
            <a:r>
              <a:rPr lang="hr-HR" sz="2200" b="1" dirty="0">
                <a:latin typeface="Museo Sans 300" panose="02000000000000000000" pitchFamily="50" charset="0"/>
              </a:rPr>
              <a:t> </a:t>
            </a:r>
            <a:r>
              <a:rPr lang="en-US" sz="2200" b="1" dirty="0">
                <a:latin typeface="Museo Sans 300" panose="02000000000000000000" pitchFamily="50" charset="0"/>
              </a:rPr>
              <a:t>is the largest Catholic church in the U.S</a:t>
            </a:r>
            <a:r>
              <a:rPr lang="en-US" sz="2200" b="1" dirty="0" smtClean="0">
                <a:latin typeface="Museo Sans 300" panose="02000000000000000000" pitchFamily="50" charset="0"/>
              </a:rPr>
              <a:t>. J.F.K</a:t>
            </a:r>
            <a:r>
              <a:rPr lang="en-US" sz="2200" b="1" dirty="0">
                <a:latin typeface="Museo Sans 300" panose="02000000000000000000" pitchFamily="50" charset="0"/>
              </a:rPr>
              <a:t>.'s memorial service was held here </a:t>
            </a:r>
            <a:r>
              <a:rPr lang="hr-HR" sz="2200" b="1" dirty="0" smtClean="0">
                <a:latin typeface="Museo Sans 300" panose="02000000000000000000" pitchFamily="50" charset="0"/>
              </a:rPr>
              <a:t>as per </a:t>
            </a:r>
            <a:r>
              <a:rPr lang="en-US" sz="2200" b="1" dirty="0" smtClean="0">
                <a:latin typeface="Museo Sans 300" panose="02000000000000000000" pitchFamily="50" charset="0"/>
              </a:rPr>
              <a:t>Jackie Kennedy</a:t>
            </a:r>
            <a:r>
              <a:rPr lang="hr-HR" sz="2200" b="1" dirty="0" smtClean="0">
                <a:latin typeface="Museo Sans 300" panose="02000000000000000000" pitchFamily="50" charset="0"/>
              </a:rPr>
              <a:t>’</a:t>
            </a:r>
            <a:r>
              <a:rPr lang="en-US" sz="2200" b="1" dirty="0" smtClean="0">
                <a:latin typeface="Museo Sans 300" panose="02000000000000000000" pitchFamily="50" charset="0"/>
              </a:rPr>
              <a:t>s </a:t>
            </a:r>
            <a:r>
              <a:rPr lang="en-US" sz="2200" b="1" dirty="0">
                <a:latin typeface="Museo Sans 300" panose="02000000000000000000" pitchFamily="50" charset="0"/>
              </a:rPr>
              <a:t>wish. The cathedral was completed in 1878.</a:t>
            </a:r>
            <a:endParaRPr lang="hr-HR" sz="2200" b="1" dirty="0">
              <a:latin typeface="Museo Sans 300" panose="02000000000000000000" pitchFamily="50" charset="0"/>
            </a:endParaRPr>
          </a:p>
          <a:p>
            <a:endParaRPr lang="hr-HR" sz="2400" b="1" dirty="0"/>
          </a:p>
        </p:txBody>
      </p:sp>
      <p:pic>
        <p:nvPicPr>
          <p:cNvPr id="6" name="Picture 5">
            <a:extLst>
              <a:ext uri="{FF2B5EF4-FFF2-40B4-BE49-F238E27FC236}">
                <a16:creationId xmlns="" xmlns:a16="http://schemas.microsoft.com/office/drawing/2014/main" id="{20D9CA94-D3D8-4BB3-99CA-8D7E845D33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696" y="3068961"/>
            <a:ext cx="5575392" cy="3345235"/>
          </a:xfrm>
          <a:prstGeom prst="rect">
            <a:avLst/>
          </a:prstGeom>
        </p:spPr>
      </p:pic>
      <p:pic>
        <p:nvPicPr>
          <p:cNvPr id="8" name="Picture 7">
            <a:extLst>
              <a:ext uri="{FF2B5EF4-FFF2-40B4-BE49-F238E27FC236}">
                <a16:creationId xmlns="" xmlns:a16="http://schemas.microsoft.com/office/drawing/2014/main" id="{CD2DFC66-C962-4946-9303-89B0EDE195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2596" y="6406896"/>
            <a:ext cx="899160" cy="451104"/>
          </a:xfrm>
          <a:prstGeom prst="rect">
            <a:avLst/>
          </a:prstGeom>
        </p:spPr>
      </p:pic>
    </p:spTree>
    <p:extLst>
      <p:ext uri="{BB962C8B-B14F-4D97-AF65-F5344CB8AC3E}">
        <p14:creationId xmlns:p14="http://schemas.microsoft.com/office/powerpoint/2010/main" val="3329191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043608" y="274638"/>
            <a:ext cx="7643192" cy="562074"/>
          </a:xfrm>
        </p:spPr>
        <p:txBody>
          <a:bodyPr>
            <a:noAutofit/>
          </a:bodyPr>
          <a:lstStyle/>
          <a:p>
            <a:r>
              <a:rPr lang="hr-HR" sz="2600" dirty="0">
                <a:latin typeface="Museo Sans 700" panose="02000000000000000000" pitchFamily="50" charset="0"/>
              </a:rPr>
              <a:t>MUSEUMS</a:t>
            </a:r>
            <a:br>
              <a:rPr lang="hr-HR" sz="2600" dirty="0">
                <a:latin typeface="Museo Sans 700" panose="02000000000000000000" pitchFamily="50" charset="0"/>
              </a:rPr>
            </a:br>
            <a:r>
              <a:rPr lang="hr-HR" sz="2600" dirty="0">
                <a:latin typeface="Museo Sans 700" panose="02000000000000000000" pitchFamily="50" charset="0"/>
              </a:rPr>
              <a:t>THE MUSEUM OF MODERN ART</a:t>
            </a:r>
          </a:p>
        </p:txBody>
      </p:sp>
      <p:sp>
        <p:nvSpPr>
          <p:cNvPr id="3" name="Rezervirano mjesto sadržaja 2"/>
          <p:cNvSpPr>
            <a:spLocks noGrp="1"/>
          </p:cNvSpPr>
          <p:nvPr>
            <p:ph idx="1"/>
          </p:nvPr>
        </p:nvSpPr>
        <p:spPr>
          <a:xfrm>
            <a:off x="395536" y="1196752"/>
            <a:ext cx="8291264" cy="5661248"/>
          </a:xfrm>
        </p:spPr>
        <p:txBody>
          <a:bodyPr>
            <a:normAutofit/>
          </a:bodyPr>
          <a:lstStyle/>
          <a:p>
            <a:r>
              <a:rPr lang="en-US" sz="2200" b="1" dirty="0">
                <a:latin typeface="Museo Sans 300" panose="02000000000000000000" pitchFamily="50" charset="0"/>
              </a:rPr>
              <a:t>The Museum of Modern Art (MoMA </a:t>
            </a:r>
            <a:r>
              <a:rPr lang="en-US" sz="2200" b="1" dirty="0" smtClean="0">
                <a:latin typeface="Museo Sans 300" panose="02000000000000000000" pitchFamily="50" charset="0"/>
              </a:rPr>
              <a:t>/</a:t>
            </a:r>
            <a:r>
              <a:rPr lang="hr-HR" sz="2200" b="1" dirty="0" smtClean="0">
                <a:latin typeface="Museo Sans 300" panose="02000000000000000000" pitchFamily="50" charset="0"/>
              </a:rPr>
              <a:t>’</a:t>
            </a:r>
            <a:r>
              <a:rPr lang="en-US" sz="2200" b="1" dirty="0" err="1" smtClean="0">
                <a:latin typeface="Museo Sans 300" panose="02000000000000000000" pitchFamily="50" charset="0"/>
              </a:rPr>
              <a:t>moʊmə</a:t>
            </a:r>
            <a:r>
              <a:rPr lang="en-US" sz="2200" b="1" dirty="0">
                <a:latin typeface="Museo Sans 300" panose="02000000000000000000" pitchFamily="50" charset="0"/>
              </a:rPr>
              <a:t>/) is an art museum located in Midtown Manhattan</a:t>
            </a:r>
            <a:r>
              <a:rPr lang="hr-HR" sz="2200" b="1" dirty="0">
                <a:latin typeface="Museo Sans 300" panose="02000000000000000000" pitchFamily="50" charset="0"/>
              </a:rPr>
              <a:t>.</a:t>
            </a:r>
            <a:endParaRPr lang="en-US" sz="2200" b="1" dirty="0">
              <a:latin typeface="Museo Sans 300" panose="02000000000000000000" pitchFamily="50" charset="0"/>
            </a:endParaRPr>
          </a:p>
          <a:p>
            <a:r>
              <a:rPr lang="en-US" sz="2200" b="1" dirty="0">
                <a:latin typeface="Museo Sans 300" panose="02000000000000000000" pitchFamily="50" charset="0"/>
              </a:rPr>
              <a:t>MoMA has been important in developing and collecting </a:t>
            </a:r>
            <a:r>
              <a:rPr lang="en-US" sz="2200" b="1" dirty="0" smtClean="0">
                <a:latin typeface="Museo Sans 300" panose="02000000000000000000" pitchFamily="50" charset="0"/>
              </a:rPr>
              <a:t>modern </a:t>
            </a:r>
            <a:r>
              <a:rPr lang="en-US" sz="2200" b="1" dirty="0">
                <a:latin typeface="Museo Sans 300" panose="02000000000000000000" pitchFamily="50" charset="0"/>
              </a:rPr>
              <a:t>art, and </a:t>
            </a:r>
            <a:r>
              <a:rPr lang="hr-HR" sz="2200" b="1" dirty="0" err="1">
                <a:latin typeface="Museo Sans 300" panose="02000000000000000000" pitchFamily="50" charset="0"/>
              </a:rPr>
              <a:t>it</a:t>
            </a:r>
            <a:r>
              <a:rPr lang="hr-HR" sz="2200" b="1" dirty="0">
                <a:latin typeface="Museo Sans 300" panose="02000000000000000000" pitchFamily="50" charset="0"/>
              </a:rPr>
              <a:t> </a:t>
            </a:r>
            <a:r>
              <a:rPr lang="en-US" sz="2200" b="1" dirty="0">
                <a:latin typeface="Museo Sans 300" panose="02000000000000000000" pitchFamily="50" charset="0"/>
              </a:rPr>
              <a:t>is often </a:t>
            </a:r>
            <a:r>
              <a:rPr lang="hr-HR" sz="2200" b="1" dirty="0" err="1">
                <a:latin typeface="Museo Sans 300" panose="02000000000000000000" pitchFamily="50" charset="0"/>
              </a:rPr>
              <a:t>described</a:t>
            </a:r>
            <a:r>
              <a:rPr lang="en-US" sz="2200" b="1" dirty="0">
                <a:latin typeface="Museo Sans 300" panose="02000000000000000000" pitchFamily="50" charset="0"/>
              </a:rPr>
              <a:t> as one of the largest and most influential museums of modern art in the world</a:t>
            </a:r>
            <a:r>
              <a:rPr lang="hr-HR" sz="2200" b="1" dirty="0">
                <a:latin typeface="Museo Sans 300" panose="02000000000000000000" pitchFamily="50" charset="0"/>
              </a:rPr>
              <a:t>.</a:t>
            </a:r>
          </a:p>
        </p:txBody>
      </p:sp>
      <p:pic>
        <p:nvPicPr>
          <p:cNvPr id="6" name="Picture 5">
            <a:extLst>
              <a:ext uri="{FF2B5EF4-FFF2-40B4-BE49-F238E27FC236}">
                <a16:creationId xmlns="" xmlns:a16="http://schemas.microsoft.com/office/drawing/2014/main" id="{C7987BC9-88D7-4716-B6C8-EBE36A4E28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92" y="4077072"/>
            <a:ext cx="4451987" cy="2504243"/>
          </a:xfrm>
          <a:prstGeom prst="rect">
            <a:avLst/>
          </a:prstGeom>
        </p:spPr>
      </p:pic>
      <p:pic>
        <p:nvPicPr>
          <p:cNvPr id="8" name="Picture 7">
            <a:extLst>
              <a:ext uri="{FF2B5EF4-FFF2-40B4-BE49-F238E27FC236}">
                <a16:creationId xmlns="" xmlns:a16="http://schemas.microsoft.com/office/drawing/2014/main" id="{7FA79297-8359-49F3-BAA2-50A2A0581B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8104" y="3148933"/>
            <a:ext cx="2574286" cy="3432382"/>
          </a:xfrm>
          <a:prstGeom prst="rect">
            <a:avLst/>
          </a:prstGeom>
        </p:spPr>
      </p:pic>
      <p:pic>
        <p:nvPicPr>
          <p:cNvPr id="9" name="Picture 8">
            <a:extLst>
              <a:ext uri="{FF2B5EF4-FFF2-40B4-BE49-F238E27FC236}">
                <a16:creationId xmlns="" xmlns:a16="http://schemas.microsoft.com/office/drawing/2014/main" id="{0272C5F7-0FFE-44E9-AEF3-0704B962C5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12596" y="6406896"/>
            <a:ext cx="899160" cy="451104"/>
          </a:xfrm>
          <a:prstGeom prst="rect">
            <a:avLst/>
          </a:prstGeom>
        </p:spPr>
      </p:pic>
    </p:spTree>
    <p:extLst>
      <p:ext uri="{BB962C8B-B14F-4D97-AF65-F5344CB8AC3E}">
        <p14:creationId xmlns:p14="http://schemas.microsoft.com/office/powerpoint/2010/main" val="42664859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hr-HR" sz="2600" dirty="0">
                <a:solidFill>
                  <a:prstClr val="black"/>
                </a:solidFill>
                <a:latin typeface="Museo Sans 700" panose="02000000000000000000" pitchFamily="50" charset="0"/>
              </a:rPr>
              <a:t>MUSEUMS</a:t>
            </a:r>
            <a:br>
              <a:rPr lang="hr-HR" sz="2600" dirty="0">
                <a:solidFill>
                  <a:prstClr val="black"/>
                </a:solidFill>
                <a:latin typeface="Museo Sans 700" panose="02000000000000000000" pitchFamily="50" charset="0"/>
              </a:rPr>
            </a:br>
            <a:r>
              <a:rPr lang="hr-HR" sz="2600" dirty="0">
                <a:solidFill>
                  <a:prstClr val="black"/>
                </a:solidFill>
                <a:latin typeface="Museo Sans 700" panose="02000000000000000000" pitchFamily="50" charset="0"/>
              </a:rPr>
              <a:t>THE METROPOLITAN MUSEUM OF ART </a:t>
            </a:r>
            <a:endParaRPr lang="hr-HR" sz="2600" dirty="0">
              <a:latin typeface="Museo Sans 700" panose="02000000000000000000" pitchFamily="50" charset="0"/>
            </a:endParaRPr>
          </a:p>
        </p:txBody>
      </p:sp>
      <p:sp>
        <p:nvSpPr>
          <p:cNvPr id="3" name="Rezervirano mjesto sadržaja 2"/>
          <p:cNvSpPr>
            <a:spLocks noGrp="1"/>
          </p:cNvSpPr>
          <p:nvPr>
            <p:ph idx="1"/>
          </p:nvPr>
        </p:nvSpPr>
        <p:spPr/>
        <p:txBody>
          <a:bodyPr>
            <a:normAutofit/>
          </a:bodyPr>
          <a:lstStyle/>
          <a:p>
            <a:r>
              <a:rPr lang="en-GB" sz="2200" b="1" dirty="0" smtClean="0">
                <a:latin typeface="Museo Sans 300" panose="02000000000000000000" pitchFamily="50" charset="0"/>
              </a:rPr>
              <a:t>The Metropolitan Museum of Art, colloquially </a:t>
            </a:r>
            <a:r>
              <a:rPr lang="en-GB" sz="2400" dirty="0"/>
              <a:t>“</a:t>
            </a:r>
            <a:r>
              <a:rPr lang="en-GB" sz="2200" b="1" dirty="0" smtClean="0">
                <a:latin typeface="Museo Sans 300" panose="02000000000000000000" pitchFamily="50" charset="0"/>
              </a:rPr>
              <a:t>the Met</a:t>
            </a:r>
            <a:r>
              <a:rPr lang="hr-HR" sz="2200" b="1" dirty="0" smtClean="0">
                <a:latin typeface="Museo Sans 300" panose="02000000000000000000" pitchFamily="50" charset="0"/>
              </a:rPr>
              <a:t>”</a:t>
            </a:r>
            <a:r>
              <a:rPr lang="en-GB" sz="2200" b="1" dirty="0" smtClean="0">
                <a:latin typeface="Museo Sans 300" panose="02000000000000000000" pitchFamily="50" charset="0"/>
              </a:rPr>
              <a:t>, is the largest art museum in the United States and among the most visited art museums in the world. Its permanent collection contains over two million works.</a:t>
            </a:r>
          </a:p>
          <a:p>
            <a:endParaRPr lang="en-GB" sz="2400" b="1" dirty="0"/>
          </a:p>
        </p:txBody>
      </p:sp>
      <p:pic>
        <p:nvPicPr>
          <p:cNvPr id="6" name="Picture 5">
            <a:extLst>
              <a:ext uri="{FF2B5EF4-FFF2-40B4-BE49-F238E27FC236}">
                <a16:creationId xmlns="" xmlns:a16="http://schemas.microsoft.com/office/drawing/2014/main" id="{9CB21E25-CE0C-4422-B4FE-33D4E4E31E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744" y="3266472"/>
            <a:ext cx="4608512" cy="3072341"/>
          </a:xfrm>
          <a:prstGeom prst="rect">
            <a:avLst/>
          </a:prstGeom>
        </p:spPr>
      </p:pic>
      <p:pic>
        <p:nvPicPr>
          <p:cNvPr id="8" name="Picture 7">
            <a:extLst>
              <a:ext uri="{FF2B5EF4-FFF2-40B4-BE49-F238E27FC236}">
                <a16:creationId xmlns="" xmlns:a16="http://schemas.microsoft.com/office/drawing/2014/main" id="{B72E0B52-9B5F-4965-B9BE-DDF62CDDC7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2596" y="6406896"/>
            <a:ext cx="899160" cy="451104"/>
          </a:xfrm>
          <a:prstGeom prst="rect">
            <a:avLst/>
          </a:prstGeom>
        </p:spPr>
      </p:pic>
    </p:spTree>
    <p:extLst>
      <p:ext uri="{BB962C8B-B14F-4D97-AF65-F5344CB8AC3E}">
        <p14:creationId xmlns:p14="http://schemas.microsoft.com/office/powerpoint/2010/main" val="34621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Autofit/>
          </a:bodyPr>
          <a:lstStyle/>
          <a:p>
            <a:r>
              <a:rPr lang="hr-HR" sz="2600" dirty="0">
                <a:solidFill>
                  <a:prstClr val="black"/>
                </a:solidFill>
                <a:latin typeface="Museo Sans 700" panose="02000000000000000000" pitchFamily="50" charset="0"/>
              </a:rPr>
              <a:t>MUSEUMS</a:t>
            </a:r>
            <a:br>
              <a:rPr lang="hr-HR" sz="2600" dirty="0">
                <a:solidFill>
                  <a:prstClr val="black"/>
                </a:solidFill>
                <a:latin typeface="Museo Sans 700" panose="02000000000000000000" pitchFamily="50" charset="0"/>
              </a:rPr>
            </a:br>
            <a:r>
              <a:rPr lang="hr-HR" sz="2600" dirty="0">
                <a:solidFill>
                  <a:prstClr val="black"/>
                </a:solidFill>
                <a:latin typeface="Museo Sans 700" panose="02000000000000000000" pitchFamily="50" charset="0"/>
              </a:rPr>
              <a:t>THE AMERICAN MUSEUM OF NATURAL HISTORY</a:t>
            </a:r>
            <a:endParaRPr lang="hr-HR" sz="2600" dirty="0">
              <a:latin typeface="Museo Sans 700" panose="02000000000000000000" pitchFamily="50" charset="0"/>
            </a:endParaRPr>
          </a:p>
        </p:txBody>
      </p:sp>
      <p:sp>
        <p:nvSpPr>
          <p:cNvPr id="3" name="Rezervirano mjesto sadržaja 2"/>
          <p:cNvSpPr>
            <a:spLocks noGrp="1"/>
          </p:cNvSpPr>
          <p:nvPr>
            <p:ph idx="1"/>
          </p:nvPr>
        </p:nvSpPr>
        <p:spPr>
          <a:xfrm flipH="1">
            <a:off x="4860032" y="1417638"/>
            <a:ext cx="3960440" cy="5539754"/>
          </a:xfrm>
        </p:spPr>
        <p:txBody>
          <a:bodyPr>
            <a:normAutofit lnSpcReduction="10000"/>
          </a:bodyPr>
          <a:lstStyle/>
          <a:p>
            <a:r>
              <a:rPr lang="en-US" sz="2200" b="1" dirty="0">
                <a:latin typeface="Museo Sans 300" panose="02000000000000000000" pitchFamily="50" charset="0"/>
              </a:rPr>
              <a:t>The American Museum of Natural History (abbreviated as AMNH), located on the Upper West Side of Manhattan, New York City, is one of the largest museums in the world. Located in park-like grounds across the street from Central Park, the museum complex comprises 28 interconnected buildings housing 45 permanent exhibition halls, in addition to a planetarium and a library. </a:t>
            </a:r>
            <a:endParaRPr lang="hr-HR" sz="2200" b="1" dirty="0">
              <a:latin typeface="Museo Sans 300" panose="02000000000000000000" pitchFamily="50" charset="0"/>
            </a:endParaRPr>
          </a:p>
          <a:p>
            <a:endParaRPr lang="hr-HR" sz="2000" b="1" dirty="0"/>
          </a:p>
          <a:p>
            <a:endParaRPr lang="hr-HR" sz="2400" b="1" dirty="0"/>
          </a:p>
        </p:txBody>
      </p:sp>
      <p:pic>
        <p:nvPicPr>
          <p:cNvPr id="6" name="Picture 5">
            <a:extLst>
              <a:ext uri="{FF2B5EF4-FFF2-40B4-BE49-F238E27FC236}">
                <a16:creationId xmlns="" xmlns:a16="http://schemas.microsoft.com/office/drawing/2014/main" id="{E9248435-A47B-45D2-A014-B912A4F43D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772816"/>
            <a:ext cx="4071453" cy="3312368"/>
          </a:xfrm>
          <a:prstGeom prst="rect">
            <a:avLst/>
          </a:prstGeom>
        </p:spPr>
      </p:pic>
      <p:pic>
        <p:nvPicPr>
          <p:cNvPr id="8" name="Picture 7">
            <a:extLst>
              <a:ext uri="{FF2B5EF4-FFF2-40B4-BE49-F238E27FC236}">
                <a16:creationId xmlns="" xmlns:a16="http://schemas.microsoft.com/office/drawing/2014/main" id="{093457FF-D68C-4292-A1F2-D1050B8156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2596" y="6406896"/>
            <a:ext cx="899160" cy="451104"/>
          </a:xfrm>
          <a:prstGeom prst="rect">
            <a:avLst/>
          </a:prstGeom>
        </p:spPr>
      </p:pic>
    </p:spTree>
    <p:extLst>
      <p:ext uri="{BB962C8B-B14F-4D97-AF65-F5344CB8AC3E}">
        <p14:creationId xmlns:p14="http://schemas.microsoft.com/office/powerpoint/2010/main" val="34725298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755576" y="274638"/>
            <a:ext cx="7931224" cy="634082"/>
          </a:xfrm>
        </p:spPr>
        <p:txBody>
          <a:bodyPr>
            <a:normAutofit/>
          </a:bodyPr>
          <a:lstStyle/>
          <a:p>
            <a:r>
              <a:rPr lang="hr-HR" sz="2600" dirty="0">
                <a:latin typeface="Museo Sans 700" panose="02000000000000000000" pitchFamily="50" charset="0"/>
              </a:rPr>
              <a:t>THE NEW YORK PUBLIC LIBRARY</a:t>
            </a:r>
          </a:p>
        </p:txBody>
      </p:sp>
      <p:sp>
        <p:nvSpPr>
          <p:cNvPr id="3" name="Rezervirano mjesto sadržaja 2"/>
          <p:cNvSpPr>
            <a:spLocks noGrp="1"/>
          </p:cNvSpPr>
          <p:nvPr>
            <p:ph idx="1"/>
          </p:nvPr>
        </p:nvSpPr>
        <p:spPr>
          <a:xfrm>
            <a:off x="395536" y="908720"/>
            <a:ext cx="8496944" cy="5616624"/>
          </a:xfrm>
        </p:spPr>
        <p:txBody>
          <a:bodyPr>
            <a:normAutofit/>
          </a:bodyPr>
          <a:lstStyle/>
          <a:p>
            <a:r>
              <a:rPr lang="en-US" sz="2200" dirty="0"/>
              <a:t>With nearly 53 million items, the New York Public Library is the second largest public library in the United States (behind the Library of Congress)</a:t>
            </a:r>
            <a:r>
              <a:rPr lang="hr-HR" sz="2200" dirty="0"/>
              <a:t>.</a:t>
            </a:r>
            <a:r>
              <a:rPr lang="en-US" sz="2200" dirty="0"/>
              <a:t> It is a private, non-governmental corporation</a:t>
            </a:r>
            <a:r>
              <a:rPr lang="hr-HR" sz="2200" dirty="0"/>
              <a:t>. </a:t>
            </a:r>
            <a:r>
              <a:rPr lang="en-US" sz="2200" dirty="0"/>
              <a:t>On May 23, 1911, the main branch of the New York Public Library was officially opened in a ceremony presided over by President William Howard Taft.</a:t>
            </a:r>
            <a:endParaRPr lang="hr-HR" sz="2200" dirty="0"/>
          </a:p>
          <a:p>
            <a:endParaRPr lang="en-US" sz="2400" b="1" dirty="0"/>
          </a:p>
          <a:p>
            <a:endParaRPr lang="hr-HR" sz="2400" dirty="0"/>
          </a:p>
        </p:txBody>
      </p:sp>
      <p:pic>
        <p:nvPicPr>
          <p:cNvPr id="6" name="Picture 5">
            <a:extLst>
              <a:ext uri="{FF2B5EF4-FFF2-40B4-BE49-F238E27FC236}">
                <a16:creationId xmlns="" xmlns:a16="http://schemas.microsoft.com/office/drawing/2014/main" id="{F74CD5D3-AA1D-4C0D-818A-7CB5DB151E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3533920"/>
            <a:ext cx="4248472" cy="2663036"/>
          </a:xfrm>
          <a:prstGeom prst="rect">
            <a:avLst/>
          </a:prstGeom>
        </p:spPr>
      </p:pic>
      <p:pic>
        <p:nvPicPr>
          <p:cNvPr id="8" name="Picture 7">
            <a:extLst>
              <a:ext uri="{FF2B5EF4-FFF2-40B4-BE49-F238E27FC236}">
                <a16:creationId xmlns="" xmlns:a16="http://schemas.microsoft.com/office/drawing/2014/main" id="{47608AAA-2393-4964-99EB-5A071173C1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096" y="4249549"/>
            <a:ext cx="2926080" cy="1950720"/>
          </a:xfrm>
          <a:prstGeom prst="rect">
            <a:avLst/>
          </a:prstGeom>
        </p:spPr>
      </p:pic>
      <p:pic>
        <p:nvPicPr>
          <p:cNvPr id="14" name="Picture 13">
            <a:extLst>
              <a:ext uri="{FF2B5EF4-FFF2-40B4-BE49-F238E27FC236}">
                <a16:creationId xmlns="" xmlns:a16="http://schemas.microsoft.com/office/drawing/2014/main" id="{6AC8A546-BEF6-46C5-8A6A-0E13AB1D78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12596" y="6406896"/>
            <a:ext cx="899160" cy="451104"/>
          </a:xfrm>
          <a:prstGeom prst="rect">
            <a:avLst/>
          </a:prstGeom>
        </p:spPr>
      </p:pic>
    </p:spTree>
    <p:extLst>
      <p:ext uri="{BB962C8B-B14F-4D97-AF65-F5344CB8AC3E}">
        <p14:creationId xmlns:p14="http://schemas.microsoft.com/office/powerpoint/2010/main" val="104602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11560" y="274638"/>
            <a:ext cx="8075240" cy="922114"/>
          </a:xfrm>
        </p:spPr>
        <p:txBody>
          <a:bodyPr>
            <a:normAutofit/>
          </a:bodyPr>
          <a:lstStyle/>
          <a:p>
            <a:r>
              <a:rPr lang="hr-HR" sz="2600" dirty="0">
                <a:solidFill>
                  <a:prstClr val="black"/>
                </a:solidFill>
                <a:latin typeface="Museo Sans 700" panose="02000000000000000000" pitchFamily="50" charset="0"/>
              </a:rPr>
              <a:t>THE NEW YORK PUBLIC LIBRARY</a:t>
            </a:r>
            <a:endParaRPr lang="hr-HR" sz="2600" dirty="0">
              <a:latin typeface="Museo Sans 700" panose="02000000000000000000" pitchFamily="50" charset="0"/>
            </a:endParaRPr>
          </a:p>
        </p:txBody>
      </p:sp>
      <p:sp>
        <p:nvSpPr>
          <p:cNvPr id="3" name="Rezervirano mjesto sadržaja 2"/>
          <p:cNvSpPr>
            <a:spLocks noGrp="1"/>
          </p:cNvSpPr>
          <p:nvPr>
            <p:ph idx="1"/>
          </p:nvPr>
        </p:nvSpPr>
        <p:spPr>
          <a:xfrm>
            <a:off x="539552" y="1196753"/>
            <a:ext cx="8147248" cy="1872208"/>
          </a:xfrm>
        </p:spPr>
        <p:txBody>
          <a:bodyPr>
            <a:normAutofit/>
          </a:bodyPr>
          <a:lstStyle/>
          <a:p>
            <a:r>
              <a:rPr lang="en-US" sz="2200" b="1" dirty="0">
                <a:latin typeface="Museo Sans 300" panose="02000000000000000000" pitchFamily="50" charset="0"/>
              </a:rPr>
              <a:t>In the 1980s the central research library added more than 125,000 square feet (11,600 </a:t>
            </a:r>
            <a:r>
              <a:rPr lang="en-US" sz="2200" b="1" dirty="0" smtClean="0">
                <a:latin typeface="Museo Sans 300" panose="02000000000000000000" pitchFamily="50" charset="0"/>
              </a:rPr>
              <a:t>m</a:t>
            </a:r>
            <a:r>
              <a:rPr lang="en-US" sz="2200" b="1" baseline="30000" dirty="0">
                <a:latin typeface="Museo Sans 300" panose="02000000000000000000" pitchFamily="50" charset="0"/>
              </a:rPr>
              <a:t>2</a:t>
            </a:r>
            <a:r>
              <a:rPr lang="en-US" sz="2200" b="1" dirty="0" smtClean="0">
                <a:latin typeface="Museo Sans 300" panose="02000000000000000000" pitchFamily="50" charset="0"/>
              </a:rPr>
              <a:t>) </a:t>
            </a:r>
            <a:r>
              <a:rPr lang="hr-HR" sz="2200" b="1" dirty="0">
                <a:latin typeface="Museo Sans 300" panose="02000000000000000000" pitchFamily="50" charset="0"/>
              </a:rPr>
              <a:t>below </a:t>
            </a:r>
            <a:r>
              <a:rPr lang="hr-HR" sz="2200" b="1" dirty="0" smtClean="0">
                <a:latin typeface="Museo Sans 300" panose="02000000000000000000" pitchFamily="50" charset="0"/>
              </a:rPr>
              <a:t>ground </a:t>
            </a:r>
            <a:r>
              <a:rPr lang="hr-HR" sz="2200" b="1" dirty="0">
                <a:latin typeface="Museo Sans 300" panose="02000000000000000000" pitchFamily="50" charset="0"/>
              </a:rPr>
              <a:t>level</a:t>
            </a:r>
            <a:r>
              <a:rPr lang="hr-HR" sz="2200" b="1" dirty="0" smtClean="0">
                <a:latin typeface="Museo Sans 300" panose="02000000000000000000" pitchFamily="50" charset="0"/>
              </a:rPr>
              <a:t>. </a:t>
            </a:r>
            <a:r>
              <a:rPr lang="en-US" sz="2200" b="1" dirty="0" smtClean="0">
                <a:latin typeface="Museo Sans 300" panose="02000000000000000000" pitchFamily="50" charset="0"/>
              </a:rPr>
              <a:t>This </a:t>
            </a:r>
            <a:r>
              <a:rPr lang="en-US" sz="2200" b="1" dirty="0">
                <a:latin typeface="Museo Sans 300" panose="02000000000000000000" pitchFamily="50" charset="0"/>
              </a:rPr>
              <a:t>expansion required a major construction project in which Bryant Park, directly west of the library, was closed to the public and excavated.</a:t>
            </a:r>
            <a:endParaRPr lang="hr-HR" sz="2200" b="1" dirty="0">
              <a:latin typeface="Museo Sans 300" panose="02000000000000000000" pitchFamily="50" charset="0"/>
            </a:endParaRPr>
          </a:p>
          <a:p>
            <a:endParaRPr lang="hr-HR" sz="2400" b="1" dirty="0"/>
          </a:p>
        </p:txBody>
      </p:sp>
      <p:pic>
        <p:nvPicPr>
          <p:cNvPr id="7" name="Picture 6">
            <a:extLst>
              <a:ext uri="{FF2B5EF4-FFF2-40B4-BE49-F238E27FC236}">
                <a16:creationId xmlns="" xmlns:a16="http://schemas.microsoft.com/office/drawing/2014/main" id="{68E29C8F-B77C-44DE-B9F8-A8AC69E37A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9408" y="3284984"/>
            <a:ext cx="5639544" cy="3172244"/>
          </a:xfrm>
          <a:prstGeom prst="rect">
            <a:avLst/>
          </a:prstGeom>
        </p:spPr>
      </p:pic>
      <p:pic>
        <p:nvPicPr>
          <p:cNvPr id="6" name="Picture 5">
            <a:extLst>
              <a:ext uri="{FF2B5EF4-FFF2-40B4-BE49-F238E27FC236}">
                <a16:creationId xmlns="" xmlns:a16="http://schemas.microsoft.com/office/drawing/2014/main" id="{8CE1EC72-5C76-4C47-9239-C85178E832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2596" y="6406896"/>
            <a:ext cx="899160" cy="451104"/>
          </a:xfrm>
          <a:prstGeom prst="rect">
            <a:avLst/>
          </a:prstGeom>
        </p:spPr>
      </p:pic>
    </p:spTree>
    <p:extLst>
      <p:ext uri="{BB962C8B-B14F-4D97-AF65-F5344CB8AC3E}">
        <p14:creationId xmlns:p14="http://schemas.microsoft.com/office/powerpoint/2010/main" val="41537344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7571184" cy="634082"/>
          </a:xfrm>
        </p:spPr>
        <p:txBody>
          <a:bodyPr>
            <a:normAutofit fontScale="90000"/>
          </a:bodyPr>
          <a:lstStyle/>
          <a:p>
            <a:r>
              <a:rPr lang="hr-HR" sz="2300" dirty="0">
                <a:solidFill>
                  <a:prstClr val="black"/>
                </a:solidFill>
                <a:latin typeface="Arial Black" panose="020B0A04020102020204" pitchFamily="34" charset="0"/>
              </a:rPr>
              <a:t/>
            </a:r>
            <a:br>
              <a:rPr lang="hr-HR" sz="2300" dirty="0">
                <a:solidFill>
                  <a:prstClr val="black"/>
                </a:solidFill>
                <a:latin typeface="Arial Black" panose="020B0A04020102020204" pitchFamily="34" charset="0"/>
              </a:rPr>
            </a:br>
            <a:r>
              <a:rPr lang="hr-HR" sz="3100" dirty="0">
                <a:solidFill>
                  <a:prstClr val="black"/>
                </a:solidFill>
                <a:latin typeface="Museo Sans 700" panose="02000000000000000000" pitchFamily="50" charset="0"/>
              </a:rPr>
              <a:t>CENTRAL PARK</a:t>
            </a:r>
            <a:endParaRPr lang="hr-HR" sz="3100" dirty="0">
              <a:latin typeface="Museo Sans 700" panose="02000000000000000000" pitchFamily="50" charset="0"/>
            </a:endParaRPr>
          </a:p>
        </p:txBody>
      </p:sp>
      <p:sp>
        <p:nvSpPr>
          <p:cNvPr id="3" name="Rezervirano mjesto sadržaja 2"/>
          <p:cNvSpPr>
            <a:spLocks noGrp="1"/>
          </p:cNvSpPr>
          <p:nvPr>
            <p:ph idx="1"/>
          </p:nvPr>
        </p:nvSpPr>
        <p:spPr>
          <a:xfrm>
            <a:off x="457200" y="1124744"/>
            <a:ext cx="8229600" cy="2232248"/>
          </a:xfrm>
        </p:spPr>
        <p:txBody>
          <a:bodyPr>
            <a:normAutofit/>
          </a:bodyPr>
          <a:lstStyle/>
          <a:p>
            <a:r>
              <a:rPr lang="en-US" sz="2200" b="1" dirty="0">
                <a:latin typeface="Museo Sans 300" panose="02000000000000000000" pitchFamily="50" charset="0"/>
              </a:rPr>
              <a:t>Central Park,</a:t>
            </a:r>
            <a:r>
              <a:rPr lang="hr-HR" sz="2200" b="1" dirty="0">
                <a:latin typeface="Museo Sans 300" panose="02000000000000000000" pitchFamily="50" charset="0"/>
              </a:rPr>
              <a:t> completed in 1873 </a:t>
            </a:r>
            <a:r>
              <a:rPr lang="hr-HR" sz="2200" b="1" dirty="0" smtClean="0">
                <a:latin typeface="Museo Sans 300" panose="02000000000000000000" pitchFamily="50" charset="0"/>
              </a:rPr>
              <a:t>is </a:t>
            </a:r>
            <a:r>
              <a:rPr lang="en-US" sz="2200" b="1" dirty="0" smtClean="0">
                <a:latin typeface="Museo Sans 300" panose="02000000000000000000" pitchFamily="50" charset="0"/>
              </a:rPr>
              <a:t>the </a:t>
            </a:r>
            <a:r>
              <a:rPr lang="en-US" sz="2200" b="1" dirty="0">
                <a:latin typeface="Museo Sans 300" panose="02000000000000000000" pitchFamily="50" charset="0"/>
              </a:rPr>
              <a:t>largest manmade park on the planet. Everything inside</a:t>
            </a:r>
            <a:r>
              <a:rPr lang="hr-HR" sz="2200" b="1" dirty="0">
                <a:latin typeface="Museo Sans 300" panose="02000000000000000000" pitchFamily="50" charset="0"/>
              </a:rPr>
              <a:t> –</a:t>
            </a:r>
            <a:r>
              <a:rPr lang="en-US" sz="2200" b="1" dirty="0">
                <a:latin typeface="Museo Sans 300" panose="02000000000000000000" pitchFamily="50" charset="0"/>
              </a:rPr>
              <a:t> trees, beds of grass, lakes, boulders</a:t>
            </a:r>
            <a:r>
              <a:rPr lang="hr-HR" sz="2200" b="1" dirty="0">
                <a:latin typeface="Museo Sans 300" panose="02000000000000000000" pitchFamily="50" charset="0"/>
              </a:rPr>
              <a:t> – </a:t>
            </a:r>
            <a:r>
              <a:rPr lang="en-US" sz="2200" b="1" dirty="0">
                <a:latin typeface="Museo Sans 300" panose="02000000000000000000" pitchFamily="50" charset="0"/>
              </a:rPr>
              <a:t>was put there. Nothing was natural to the area before </a:t>
            </a:r>
            <a:r>
              <a:rPr lang="hr-HR" sz="2200" b="1" dirty="0" err="1">
                <a:latin typeface="Museo Sans 300" panose="02000000000000000000" pitchFamily="50" charset="0"/>
              </a:rPr>
              <a:t>it</a:t>
            </a:r>
            <a:r>
              <a:rPr lang="hr-HR" sz="2200" b="1" dirty="0">
                <a:latin typeface="Museo Sans 300" panose="02000000000000000000" pitchFamily="50" charset="0"/>
              </a:rPr>
              <a:t> </a:t>
            </a:r>
            <a:r>
              <a:rPr lang="hr-HR" sz="2200" b="1" dirty="0" err="1">
                <a:latin typeface="Museo Sans 300" panose="02000000000000000000" pitchFamily="50" charset="0"/>
              </a:rPr>
              <a:t>was</a:t>
            </a:r>
            <a:r>
              <a:rPr lang="en-US" sz="2200" b="1" dirty="0">
                <a:latin typeface="Museo Sans 300" panose="02000000000000000000" pitchFamily="50" charset="0"/>
              </a:rPr>
              <a:t> built. The architect designed it in such a way that even skilled New Yorkers get lost inside.</a:t>
            </a:r>
          </a:p>
          <a:p>
            <a:endParaRPr lang="hr-HR" sz="2400" dirty="0"/>
          </a:p>
        </p:txBody>
      </p:sp>
      <p:pic>
        <p:nvPicPr>
          <p:cNvPr id="4" name="Slika 3"/>
          <p:cNvPicPr>
            <a:picLocks noChangeAspect="1"/>
          </p:cNvPicPr>
          <p:nvPr/>
        </p:nvPicPr>
        <p:blipFill>
          <a:blip r:embed="rId2"/>
          <a:stretch>
            <a:fillRect/>
          </a:stretch>
        </p:blipFill>
        <p:spPr>
          <a:xfrm>
            <a:off x="1979712" y="3429000"/>
            <a:ext cx="5606380" cy="3028137"/>
          </a:xfrm>
          <a:prstGeom prst="rect">
            <a:avLst/>
          </a:prstGeom>
        </p:spPr>
      </p:pic>
      <p:pic>
        <p:nvPicPr>
          <p:cNvPr id="6" name="Picture 5">
            <a:extLst>
              <a:ext uri="{FF2B5EF4-FFF2-40B4-BE49-F238E27FC236}">
                <a16:creationId xmlns="" xmlns:a16="http://schemas.microsoft.com/office/drawing/2014/main" id="{275A4F74-D1AB-4C8B-9DCF-75E0CBB548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2596" y="6406896"/>
            <a:ext cx="899160" cy="451104"/>
          </a:xfrm>
          <a:prstGeom prst="rect">
            <a:avLst/>
          </a:prstGeom>
        </p:spPr>
      </p:pic>
    </p:spTree>
    <p:extLst>
      <p:ext uri="{BB962C8B-B14F-4D97-AF65-F5344CB8AC3E}">
        <p14:creationId xmlns:p14="http://schemas.microsoft.com/office/powerpoint/2010/main" val="29991047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706090"/>
          </a:xfrm>
        </p:spPr>
        <p:txBody>
          <a:bodyPr>
            <a:normAutofit/>
          </a:bodyPr>
          <a:lstStyle/>
          <a:p>
            <a:r>
              <a:rPr lang="hr-HR" sz="2800" dirty="0">
                <a:latin typeface="Museo Sans 700" panose="02000000000000000000" pitchFamily="50" charset="0"/>
              </a:rPr>
              <a:t>5</a:t>
            </a:r>
            <a:r>
              <a:rPr lang="en-GB" sz="2800" baseline="30000" dirty="0" err="1">
                <a:latin typeface="Museo Sans 700" panose="02000000000000000000" pitchFamily="50" charset="0"/>
              </a:rPr>
              <a:t>th</a:t>
            </a:r>
            <a:r>
              <a:rPr lang="en-GB" sz="2800" dirty="0">
                <a:latin typeface="Museo Sans 700" panose="02000000000000000000" pitchFamily="50" charset="0"/>
              </a:rPr>
              <a:t> </a:t>
            </a:r>
            <a:r>
              <a:rPr lang="hr-HR" sz="2800" dirty="0">
                <a:latin typeface="Museo Sans 700" panose="02000000000000000000" pitchFamily="50" charset="0"/>
              </a:rPr>
              <a:t>AVENUE</a:t>
            </a:r>
          </a:p>
        </p:txBody>
      </p:sp>
      <p:sp>
        <p:nvSpPr>
          <p:cNvPr id="3" name="Rezervirano mjesto sadržaja 2"/>
          <p:cNvSpPr>
            <a:spLocks noGrp="1"/>
          </p:cNvSpPr>
          <p:nvPr>
            <p:ph idx="1"/>
          </p:nvPr>
        </p:nvSpPr>
        <p:spPr>
          <a:xfrm>
            <a:off x="457200" y="1124744"/>
            <a:ext cx="8229600" cy="5001419"/>
          </a:xfrm>
        </p:spPr>
        <p:txBody>
          <a:bodyPr>
            <a:normAutofit/>
          </a:bodyPr>
          <a:lstStyle/>
          <a:p>
            <a:r>
              <a:rPr lang="en-US" sz="2400" b="1" dirty="0">
                <a:latin typeface="Museo Sans 300" panose="02000000000000000000" pitchFamily="50" charset="0"/>
              </a:rPr>
              <a:t>Fifth Avenue is famous for</a:t>
            </a:r>
            <a:r>
              <a:rPr lang="hr-HR" sz="2400" b="1" dirty="0">
                <a:latin typeface="Museo Sans 300" panose="02000000000000000000" pitchFamily="50" charset="0"/>
              </a:rPr>
              <a:t> </a:t>
            </a:r>
            <a:r>
              <a:rPr lang="hr-HR" sz="2400" b="1" dirty="0" err="1">
                <a:latin typeface="Museo Sans 300" panose="02000000000000000000" pitchFamily="50" charset="0"/>
              </a:rPr>
              <a:t>fashion</a:t>
            </a:r>
            <a:r>
              <a:rPr lang="hr-HR" sz="2400" b="1" dirty="0">
                <a:latin typeface="Museo Sans 300" panose="02000000000000000000" pitchFamily="50" charset="0"/>
              </a:rPr>
              <a:t> </a:t>
            </a:r>
            <a:r>
              <a:rPr lang="hr-HR" sz="2400" b="1" dirty="0" err="1">
                <a:latin typeface="Museo Sans 300" panose="02000000000000000000" pitchFamily="50" charset="0"/>
              </a:rPr>
              <a:t>and</a:t>
            </a:r>
            <a:r>
              <a:rPr lang="en-US" sz="2400" b="1" dirty="0">
                <a:latin typeface="Museo Sans 300" panose="02000000000000000000" pitchFamily="50" charset="0"/>
              </a:rPr>
              <a:t> very expensive shops</a:t>
            </a:r>
            <a:r>
              <a:rPr lang="hr-HR" sz="2400" b="1" dirty="0">
                <a:latin typeface="Museo Sans 300" panose="02000000000000000000" pitchFamily="50" charset="0"/>
              </a:rPr>
              <a:t>.</a:t>
            </a:r>
          </a:p>
          <a:p>
            <a:pPr marL="0" indent="0">
              <a:buNone/>
            </a:pPr>
            <a:r>
              <a:rPr lang="hr-HR" sz="2400" b="1" dirty="0" smtClean="0"/>
              <a:t> </a:t>
            </a:r>
            <a:endParaRPr lang="hr-HR" sz="2400" b="1" dirty="0"/>
          </a:p>
        </p:txBody>
      </p:sp>
      <p:pic>
        <p:nvPicPr>
          <p:cNvPr id="6" name="Picture 5">
            <a:extLst>
              <a:ext uri="{FF2B5EF4-FFF2-40B4-BE49-F238E27FC236}">
                <a16:creationId xmlns="" xmlns:a16="http://schemas.microsoft.com/office/drawing/2014/main" id="{D9D3A47A-015B-4438-9C9D-C7A7F02353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2286068"/>
            <a:ext cx="5795590" cy="3854294"/>
          </a:xfrm>
          <a:prstGeom prst="rect">
            <a:avLst/>
          </a:prstGeom>
        </p:spPr>
      </p:pic>
      <p:pic>
        <p:nvPicPr>
          <p:cNvPr id="7" name="Picture 6">
            <a:extLst>
              <a:ext uri="{FF2B5EF4-FFF2-40B4-BE49-F238E27FC236}">
                <a16:creationId xmlns="" xmlns:a16="http://schemas.microsoft.com/office/drawing/2014/main" id="{A31F1E86-63C0-43B7-A5C9-500E1292E8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2596" y="6406896"/>
            <a:ext cx="899160" cy="451104"/>
          </a:xfrm>
          <a:prstGeom prst="rect">
            <a:avLst/>
          </a:prstGeom>
        </p:spPr>
      </p:pic>
    </p:spTree>
    <p:extLst>
      <p:ext uri="{BB962C8B-B14F-4D97-AF65-F5344CB8AC3E}">
        <p14:creationId xmlns:p14="http://schemas.microsoft.com/office/powerpoint/2010/main" val="1604575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27584" y="274638"/>
            <a:ext cx="7859216" cy="634082"/>
          </a:xfrm>
        </p:spPr>
        <p:txBody>
          <a:bodyPr>
            <a:normAutofit fontScale="90000"/>
          </a:bodyPr>
          <a:lstStyle/>
          <a:p>
            <a:r>
              <a:rPr lang="hr-HR" sz="3600" dirty="0">
                <a:latin typeface="Museo Sans 700" panose="02000000000000000000" pitchFamily="50" charset="0"/>
              </a:rPr>
              <a:t>MANHATTAN</a:t>
            </a:r>
          </a:p>
        </p:txBody>
      </p:sp>
      <p:sp>
        <p:nvSpPr>
          <p:cNvPr id="3" name="Rezervirano mjesto sadržaja 2"/>
          <p:cNvSpPr>
            <a:spLocks noGrp="1"/>
          </p:cNvSpPr>
          <p:nvPr>
            <p:ph idx="1"/>
          </p:nvPr>
        </p:nvSpPr>
        <p:spPr>
          <a:xfrm>
            <a:off x="323528" y="1052736"/>
            <a:ext cx="8363272" cy="5544616"/>
          </a:xfrm>
        </p:spPr>
        <p:txBody>
          <a:bodyPr>
            <a:normAutofit/>
          </a:bodyPr>
          <a:lstStyle/>
          <a:p>
            <a:r>
              <a:rPr lang="hr-HR" sz="2200" b="1" dirty="0" err="1">
                <a:latin typeface="Museo Sans 300" panose="02000000000000000000" pitchFamily="50" charset="0"/>
              </a:rPr>
              <a:t>Manhattan</a:t>
            </a:r>
            <a:r>
              <a:rPr lang="hr-HR" sz="2200" b="1" dirty="0">
                <a:latin typeface="Museo Sans 300" panose="02000000000000000000" pitchFamily="50" charset="0"/>
              </a:rPr>
              <a:t> </a:t>
            </a:r>
            <a:r>
              <a:rPr lang="hr-HR" sz="2200" b="1" dirty="0" err="1">
                <a:latin typeface="Museo Sans 300" panose="02000000000000000000" pitchFamily="50" charset="0"/>
              </a:rPr>
              <a:t>is</a:t>
            </a:r>
            <a:r>
              <a:rPr lang="hr-HR" sz="2200" b="1" dirty="0">
                <a:latin typeface="Museo Sans 300" panose="02000000000000000000" pitchFamily="50" charset="0"/>
              </a:rPr>
              <a:t> </a:t>
            </a:r>
            <a:r>
              <a:rPr lang="hr-HR" sz="2200" b="1" dirty="0" err="1">
                <a:latin typeface="Museo Sans 300" panose="02000000000000000000" pitchFamily="50" charset="0"/>
              </a:rPr>
              <a:t>an</a:t>
            </a:r>
            <a:r>
              <a:rPr lang="hr-HR" sz="2200" b="1" dirty="0">
                <a:latin typeface="Museo Sans 300" panose="02000000000000000000" pitchFamily="50" charset="0"/>
              </a:rPr>
              <a:t> </a:t>
            </a:r>
            <a:r>
              <a:rPr lang="hr-HR" sz="2200" b="1" dirty="0" err="1">
                <a:latin typeface="Museo Sans 300" panose="02000000000000000000" pitchFamily="50" charset="0"/>
              </a:rPr>
              <a:t>island</a:t>
            </a:r>
            <a:r>
              <a:rPr lang="hr-HR" sz="2200" b="1" dirty="0">
                <a:latin typeface="Museo Sans 300" panose="02000000000000000000" pitchFamily="50" charset="0"/>
              </a:rPr>
              <a:t> 21.5 km </a:t>
            </a:r>
            <a:r>
              <a:rPr lang="hr-HR" sz="2200" b="1" dirty="0" err="1">
                <a:latin typeface="Museo Sans 300" panose="02000000000000000000" pitchFamily="50" charset="0"/>
              </a:rPr>
              <a:t>long</a:t>
            </a:r>
            <a:r>
              <a:rPr lang="hr-HR" sz="2200" b="1" dirty="0">
                <a:latin typeface="Museo Sans 300" panose="02000000000000000000" pitchFamily="50" charset="0"/>
              </a:rPr>
              <a:t> </a:t>
            </a:r>
            <a:r>
              <a:rPr lang="hr-HR" sz="2200" b="1" dirty="0" err="1">
                <a:latin typeface="Museo Sans 300" panose="02000000000000000000" pitchFamily="50" charset="0"/>
              </a:rPr>
              <a:t>and</a:t>
            </a:r>
            <a:r>
              <a:rPr lang="hr-HR" sz="2200" b="1" dirty="0">
                <a:latin typeface="Museo Sans 300" panose="02000000000000000000" pitchFamily="50" charset="0"/>
              </a:rPr>
              <a:t> 3.7 km wide. </a:t>
            </a:r>
            <a:r>
              <a:rPr lang="hr-HR" sz="2200" b="1" dirty="0" err="1">
                <a:latin typeface="Museo Sans 300" panose="02000000000000000000" pitchFamily="50" charset="0"/>
              </a:rPr>
              <a:t>Four</a:t>
            </a:r>
            <a:r>
              <a:rPr lang="hr-HR" sz="2200" b="1" dirty="0">
                <a:latin typeface="Museo Sans 300" panose="02000000000000000000" pitchFamily="50" charset="0"/>
              </a:rPr>
              <a:t> </a:t>
            </a:r>
            <a:r>
              <a:rPr lang="hr-HR" sz="2200" b="1" dirty="0" err="1">
                <a:latin typeface="Museo Sans 300" panose="02000000000000000000" pitchFamily="50" charset="0"/>
              </a:rPr>
              <a:t>hundred</a:t>
            </a:r>
            <a:r>
              <a:rPr lang="hr-HR" sz="2200" b="1" dirty="0">
                <a:latin typeface="Museo Sans 300" panose="02000000000000000000" pitchFamily="50" charset="0"/>
              </a:rPr>
              <a:t> </a:t>
            </a:r>
            <a:r>
              <a:rPr lang="hr-HR" sz="2200" b="1" dirty="0" err="1">
                <a:latin typeface="Museo Sans 300" panose="02000000000000000000" pitchFamily="50" charset="0"/>
              </a:rPr>
              <a:t>years</a:t>
            </a:r>
            <a:r>
              <a:rPr lang="hr-HR" sz="2200" b="1" dirty="0">
                <a:latin typeface="Museo Sans 300" panose="02000000000000000000" pitchFamily="50" charset="0"/>
              </a:rPr>
              <a:t> ago </a:t>
            </a:r>
            <a:r>
              <a:rPr lang="hr-HR" sz="2200" b="1" dirty="0" err="1">
                <a:latin typeface="Museo Sans 300" panose="02000000000000000000" pitchFamily="50" charset="0"/>
              </a:rPr>
              <a:t>Manhattan</a:t>
            </a:r>
            <a:r>
              <a:rPr lang="hr-HR" sz="2200" b="1" dirty="0">
                <a:latin typeface="Museo Sans 300" panose="02000000000000000000" pitchFamily="50" charset="0"/>
              </a:rPr>
              <a:t> </a:t>
            </a:r>
            <a:r>
              <a:rPr lang="hr-HR" sz="2200" b="1" dirty="0" err="1">
                <a:latin typeface="Museo Sans 300" panose="02000000000000000000" pitchFamily="50" charset="0"/>
              </a:rPr>
              <a:t>was</a:t>
            </a:r>
            <a:r>
              <a:rPr lang="hr-HR" sz="2200" b="1" dirty="0">
                <a:latin typeface="Museo Sans 300" panose="02000000000000000000" pitchFamily="50" charset="0"/>
              </a:rPr>
              <a:t> </a:t>
            </a:r>
            <a:r>
              <a:rPr lang="hr-HR" sz="2200" b="1" dirty="0" err="1">
                <a:latin typeface="Museo Sans 300" panose="02000000000000000000" pitchFamily="50" charset="0"/>
              </a:rPr>
              <a:t>the</a:t>
            </a:r>
            <a:r>
              <a:rPr lang="hr-HR" sz="2200" b="1" dirty="0">
                <a:latin typeface="Museo Sans 300" panose="02000000000000000000" pitchFamily="50" charset="0"/>
              </a:rPr>
              <a:t> home </a:t>
            </a:r>
            <a:r>
              <a:rPr lang="hr-HR" sz="2200" b="1" dirty="0" err="1">
                <a:latin typeface="Museo Sans 300" panose="02000000000000000000" pitchFamily="50" charset="0"/>
              </a:rPr>
              <a:t>of</a:t>
            </a:r>
            <a:r>
              <a:rPr lang="hr-HR" sz="2200" b="1" dirty="0">
                <a:latin typeface="Museo Sans 300" panose="02000000000000000000" pitchFamily="50" charset="0"/>
              </a:rPr>
              <a:t> </a:t>
            </a:r>
            <a:r>
              <a:rPr lang="hr-HR" sz="2200" b="1" dirty="0" err="1">
                <a:latin typeface="Museo Sans 300" panose="02000000000000000000" pitchFamily="50" charset="0"/>
              </a:rPr>
              <a:t>the</a:t>
            </a:r>
            <a:r>
              <a:rPr lang="hr-HR" sz="2200" b="1" dirty="0">
                <a:latin typeface="Museo Sans 300" panose="02000000000000000000" pitchFamily="50" charset="0"/>
              </a:rPr>
              <a:t> </a:t>
            </a:r>
            <a:r>
              <a:rPr lang="hr-HR" sz="2200" b="1" dirty="0" err="1">
                <a:latin typeface="Museo Sans 300" panose="02000000000000000000" pitchFamily="50" charset="0"/>
              </a:rPr>
              <a:t>Algonquin</a:t>
            </a:r>
            <a:r>
              <a:rPr lang="hr-HR" sz="2200" b="1" dirty="0">
                <a:latin typeface="Museo Sans 300" panose="02000000000000000000" pitchFamily="50" charset="0"/>
              </a:rPr>
              <a:t> </a:t>
            </a:r>
            <a:r>
              <a:rPr lang="hr-HR" sz="2200" b="1" dirty="0" err="1">
                <a:latin typeface="Museo Sans 300" panose="02000000000000000000" pitchFamily="50" charset="0"/>
              </a:rPr>
              <a:t>Indians</a:t>
            </a:r>
            <a:r>
              <a:rPr lang="hr-HR" sz="2200" b="1" dirty="0">
                <a:latin typeface="Museo Sans 300" panose="02000000000000000000" pitchFamily="50" charset="0"/>
              </a:rPr>
              <a:t>. In 1626 </a:t>
            </a:r>
            <a:r>
              <a:rPr lang="hr-HR" sz="2200" b="1" dirty="0" err="1">
                <a:latin typeface="Museo Sans 300" panose="02000000000000000000" pitchFamily="50" charset="0"/>
              </a:rPr>
              <a:t>they</a:t>
            </a:r>
            <a:r>
              <a:rPr lang="hr-HR" sz="2200" b="1" dirty="0">
                <a:latin typeface="Museo Sans 300" panose="02000000000000000000" pitchFamily="50" charset="0"/>
              </a:rPr>
              <a:t> </a:t>
            </a:r>
            <a:r>
              <a:rPr lang="hr-HR" sz="2200" b="1" dirty="0" err="1">
                <a:latin typeface="Museo Sans 300" panose="02000000000000000000" pitchFamily="50" charset="0"/>
              </a:rPr>
              <a:t>sold</a:t>
            </a:r>
            <a:r>
              <a:rPr lang="hr-HR" sz="2200" b="1" dirty="0">
                <a:latin typeface="Museo Sans 300" panose="02000000000000000000" pitchFamily="50" charset="0"/>
              </a:rPr>
              <a:t> </a:t>
            </a:r>
            <a:r>
              <a:rPr lang="hr-HR" sz="2200" b="1" dirty="0" err="1">
                <a:latin typeface="Museo Sans 300" panose="02000000000000000000" pitchFamily="50" charset="0"/>
              </a:rPr>
              <a:t>Manhattan</a:t>
            </a:r>
            <a:r>
              <a:rPr lang="hr-HR" sz="2200" b="1" dirty="0">
                <a:latin typeface="Museo Sans 300" panose="02000000000000000000" pitchFamily="50" charset="0"/>
              </a:rPr>
              <a:t> to a </a:t>
            </a:r>
            <a:r>
              <a:rPr lang="hr-HR" sz="2200" b="1" dirty="0" err="1">
                <a:latin typeface="Museo Sans 300" panose="02000000000000000000" pitchFamily="50" charset="0"/>
              </a:rPr>
              <a:t>Dutchman</a:t>
            </a:r>
            <a:r>
              <a:rPr lang="hr-HR" sz="2200" b="1" dirty="0">
                <a:latin typeface="Museo Sans 300" panose="02000000000000000000" pitchFamily="50" charset="0"/>
              </a:rPr>
              <a:t> Peter </a:t>
            </a:r>
            <a:r>
              <a:rPr lang="hr-HR" sz="2200" b="1" dirty="0" err="1">
                <a:latin typeface="Museo Sans 300" panose="02000000000000000000" pitchFamily="50" charset="0"/>
              </a:rPr>
              <a:t>Minuit</a:t>
            </a:r>
            <a:r>
              <a:rPr lang="hr-HR" sz="2200" b="1" dirty="0">
                <a:latin typeface="Museo Sans 300" panose="02000000000000000000" pitchFamily="50" charset="0"/>
              </a:rPr>
              <a:t> for </a:t>
            </a:r>
            <a:r>
              <a:rPr lang="en-US" sz="2200" b="1" dirty="0">
                <a:latin typeface="Museo Sans 300" panose="02000000000000000000" pitchFamily="50" charset="0"/>
              </a:rPr>
              <a:t>60 guilders (about $1,000 in 2006)</a:t>
            </a:r>
            <a:r>
              <a:rPr lang="hr-HR" sz="2200" b="1" dirty="0">
                <a:latin typeface="Museo Sans 300" panose="02000000000000000000" pitchFamily="50" charset="0"/>
              </a:rPr>
              <a:t>. </a:t>
            </a:r>
            <a:r>
              <a:rPr lang="hr-HR" sz="2200" b="1" dirty="0" err="1">
                <a:latin typeface="Museo Sans 300" panose="02000000000000000000" pitchFamily="50" charset="0"/>
              </a:rPr>
              <a:t>Minuit</a:t>
            </a:r>
            <a:r>
              <a:rPr lang="hr-HR" sz="2200" b="1" dirty="0">
                <a:latin typeface="Museo Sans 300" panose="02000000000000000000" pitchFamily="50" charset="0"/>
              </a:rPr>
              <a:t> </a:t>
            </a:r>
            <a:r>
              <a:rPr lang="hr-HR" sz="2200" b="1" dirty="0" err="1">
                <a:latin typeface="Museo Sans 300" panose="02000000000000000000" pitchFamily="50" charset="0"/>
              </a:rPr>
              <a:t>built</a:t>
            </a:r>
            <a:r>
              <a:rPr lang="hr-HR" sz="2200" b="1" dirty="0">
                <a:latin typeface="Museo Sans 300" panose="02000000000000000000" pitchFamily="50" charset="0"/>
              </a:rPr>
              <a:t> some </a:t>
            </a:r>
            <a:r>
              <a:rPr lang="hr-HR" sz="2200" b="1" dirty="0" err="1">
                <a:latin typeface="Museo Sans 300" panose="02000000000000000000" pitchFamily="50" charset="0"/>
              </a:rPr>
              <a:t>houses</a:t>
            </a:r>
            <a:r>
              <a:rPr lang="hr-HR" sz="2200" b="1" dirty="0">
                <a:latin typeface="Museo Sans 300" panose="02000000000000000000" pitchFamily="50" charset="0"/>
              </a:rPr>
              <a:t> </a:t>
            </a:r>
            <a:r>
              <a:rPr lang="hr-HR" sz="2200" b="1" dirty="0" err="1">
                <a:latin typeface="Museo Sans 300" panose="02000000000000000000" pitchFamily="50" charset="0"/>
              </a:rPr>
              <a:t>and</a:t>
            </a:r>
            <a:r>
              <a:rPr lang="hr-HR" sz="2200" b="1" dirty="0">
                <a:latin typeface="Museo Sans 300" panose="02000000000000000000" pitchFamily="50" charset="0"/>
              </a:rPr>
              <a:t> </a:t>
            </a:r>
            <a:r>
              <a:rPr lang="hr-HR" sz="2200" b="1" dirty="0" err="1">
                <a:latin typeface="Museo Sans 300" panose="02000000000000000000" pitchFamily="50" charset="0"/>
              </a:rPr>
              <a:t>called</a:t>
            </a:r>
            <a:r>
              <a:rPr lang="hr-HR" sz="2200" b="1" dirty="0">
                <a:latin typeface="Museo Sans 300" panose="02000000000000000000" pitchFamily="50" charset="0"/>
              </a:rPr>
              <a:t> </a:t>
            </a:r>
            <a:r>
              <a:rPr lang="hr-HR" sz="2200" b="1" dirty="0" err="1">
                <a:latin typeface="Museo Sans 300" panose="02000000000000000000" pitchFamily="50" charset="0"/>
              </a:rPr>
              <a:t>the</a:t>
            </a:r>
            <a:r>
              <a:rPr lang="hr-HR" sz="2200" b="1" dirty="0">
                <a:latin typeface="Museo Sans 300" panose="02000000000000000000" pitchFamily="50" charset="0"/>
              </a:rPr>
              <a:t> </a:t>
            </a:r>
            <a:r>
              <a:rPr lang="hr-HR" sz="2200" b="1" dirty="0" err="1">
                <a:latin typeface="Museo Sans 300" panose="02000000000000000000" pitchFamily="50" charset="0"/>
              </a:rPr>
              <a:t>little</a:t>
            </a:r>
            <a:r>
              <a:rPr lang="hr-HR" sz="2200" b="1" dirty="0">
                <a:latin typeface="Museo Sans 300" panose="02000000000000000000" pitchFamily="50" charset="0"/>
              </a:rPr>
              <a:t> </a:t>
            </a:r>
            <a:r>
              <a:rPr lang="hr-HR" sz="2200" b="1" dirty="0" err="1">
                <a:latin typeface="Museo Sans 300" panose="02000000000000000000" pitchFamily="50" charset="0"/>
              </a:rPr>
              <a:t>town</a:t>
            </a:r>
            <a:r>
              <a:rPr lang="hr-HR" sz="2200" b="1" dirty="0">
                <a:latin typeface="Museo Sans 300" panose="02000000000000000000" pitchFamily="50" charset="0"/>
              </a:rPr>
              <a:t> New Amsterdam. In 1664 </a:t>
            </a:r>
            <a:r>
              <a:rPr lang="hr-HR" sz="2200" b="1" dirty="0" err="1">
                <a:latin typeface="Museo Sans 300" panose="02000000000000000000" pitchFamily="50" charset="0"/>
              </a:rPr>
              <a:t>the</a:t>
            </a:r>
            <a:r>
              <a:rPr lang="hr-HR" sz="2200" b="1" dirty="0">
                <a:latin typeface="Museo Sans 300" panose="02000000000000000000" pitchFamily="50" charset="0"/>
              </a:rPr>
              <a:t> British </a:t>
            </a:r>
            <a:r>
              <a:rPr lang="hr-HR" sz="2200" b="1" dirty="0" err="1">
                <a:latin typeface="Museo Sans 300" panose="02000000000000000000" pitchFamily="50" charset="0"/>
              </a:rPr>
              <a:t>took</a:t>
            </a:r>
            <a:r>
              <a:rPr lang="hr-HR" sz="2200" b="1" dirty="0">
                <a:latin typeface="Museo Sans 300" panose="02000000000000000000" pitchFamily="50" charset="0"/>
              </a:rPr>
              <a:t> </a:t>
            </a:r>
            <a:r>
              <a:rPr lang="hr-HR" sz="2200" b="1" dirty="0" err="1">
                <a:latin typeface="Museo Sans 300" panose="02000000000000000000" pitchFamily="50" charset="0"/>
              </a:rPr>
              <a:t>the</a:t>
            </a:r>
            <a:r>
              <a:rPr lang="hr-HR" sz="2200" b="1" dirty="0">
                <a:latin typeface="Museo Sans 300" panose="02000000000000000000" pitchFamily="50" charset="0"/>
              </a:rPr>
              <a:t> </a:t>
            </a:r>
            <a:r>
              <a:rPr lang="hr-HR" sz="2200" b="1" dirty="0" err="1">
                <a:latin typeface="Museo Sans 300" panose="02000000000000000000" pitchFamily="50" charset="0"/>
              </a:rPr>
              <a:t>town</a:t>
            </a:r>
            <a:r>
              <a:rPr lang="hr-HR" sz="2200" b="1" dirty="0">
                <a:latin typeface="Museo Sans 300" panose="02000000000000000000" pitchFamily="50" charset="0"/>
              </a:rPr>
              <a:t> </a:t>
            </a:r>
            <a:r>
              <a:rPr lang="hr-HR" sz="2200" b="1" dirty="0" err="1">
                <a:latin typeface="Museo Sans 300" panose="02000000000000000000" pitchFamily="50" charset="0"/>
              </a:rPr>
              <a:t>from</a:t>
            </a:r>
            <a:r>
              <a:rPr lang="hr-HR" sz="2200" b="1" dirty="0">
                <a:latin typeface="Museo Sans 300" panose="02000000000000000000" pitchFamily="50" charset="0"/>
              </a:rPr>
              <a:t> </a:t>
            </a:r>
            <a:r>
              <a:rPr lang="hr-HR" sz="2200" b="1" dirty="0" err="1">
                <a:latin typeface="Museo Sans 300" panose="02000000000000000000" pitchFamily="50" charset="0"/>
              </a:rPr>
              <a:t>the</a:t>
            </a:r>
            <a:r>
              <a:rPr lang="hr-HR" sz="2200" b="1" dirty="0">
                <a:latin typeface="Museo Sans 300" panose="02000000000000000000" pitchFamily="50" charset="0"/>
              </a:rPr>
              <a:t> </a:t>
            </a:r>
            <a:r>
              <a:rPr lang="hr-HR" sz="2200" b="1" dirty="0" err="1">
                <a:latin typeface="Museo Sans 300" panose="02000000000000000000" pitchFamily="50" charset="0"/>
              </a:rPr>
              <a:t>Dutch</a:t>
            </a:r>
            <a:r>
              <a:rPr lang="hr-HR" sz="2200" b="1" dirty="0">
                <a:latin typeface="Museo Sans 300" panose="02000000000000000000" pitchFamily="50" charset="0"/>
              </a:rPr>
              <a:t> </a:t>
            </a:r>
            <a:r>
              <a:rPr lang="hr-HR" sz="2200" b="1" dirty="0" err="1">
                <a:latin typeface="Museo Sans 300" panose="02000000000000000000" pitchFamily="50" charset="0"/>
              </a:rPr>
              <a:t>and</a:t>
            </a:r>
            <a:r>
              <a:rPr lang="hr-HR" sz="2200" b="1" dirty="0">
                <a:latin typeface="Museo Sans 300" panose="02000000000000000000" pitchFamily="50" charset="0"/>
              </a:rPr>
              <a:t> </a:t>
            </a:r>
            <a:r>
              <a:rPr lang="hr-HR" sz="2200" b="1" dirty="0" err="1">
                <a:latin typeface="Museo Sans 300" panose="02000000000000000000" pitchFamily="50" charset="0"/>
              </a:rPr>
              <a:t>changed</a:t>
            </a:r>
            <a:r>
              <a:rPr lang="hr-HR" sz="2200" b="1" dirty="0">
                <a:latin typeface="Museo Sans 300" panose="02000000000000000000" pitchFamily="50" charset="0"/>
              </a:rPr>
              <a:t> </a:t>
            </a:r>
            <a:r>
              <a:rPr lang="hr-HR" sz="2200" b="1" dirty="0" err="1">
                <a:latin typeface="Museo Sans 300" panose="02000000000000000000" pitchFamily="50" charset="0"/>
              </a:rPr>
              <a:t>its</a:t>
            </a:r>
            <a:r>
              <a:rPr lang="hr-HR" sz="2200" b="1" dirty="0">
                <a:latin typeface="Museo Sans 300" panose="02000000000000000000" pitchFamily="50" charset="0"/>
              </a:rPr>
              <a:t> </a:t>
            </a:r>
            <a:r>
              <a:rPr lang="hr-HR" sz="2200" b="1" dirty="0" err="1">
                <a:latin typeface="Museo Sans 300" panose="02000000000000000000" pitchFamily="50" charset="0"/>
              </a:rPr>
              <a:t>name</a:t>
            </a:r>
            <a:r>
              <a:rPr lang="hr-HR" sz="2200" b="1" dirty="0">
                <a:latin typeface="Museo Sans 300" panose="02000000000000000000" pitchFamily="50" charset="0"/>
              </a:rPr>
              <a:t> to New York. </a:t>
            </a:r>
          </a:p>
          <a:p>
            <a:endParaRPr lang="hr-HR" sz="2400" b="1" dirty="0"/>
          </a:p>
        </p:txBody>
      </p:sp>
      <p:pic>
        <p:nvPicPr>
          <p:cNvPr id="6" name="Picture 5">
            <a:extLst>
              <a:ext uri="{FF2B5EF4-FFF2-40B4-BE49-F238E27FC236}">
                <a16:creationId xmlns="" xmlns:a16="http://schemas.microsoft.com/office/drawing/2014/main" id="{D01F0888-82FC-4DFA-8E3E-76CF256033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752" y="3663722"/>
            <a:ext cx="4630236" cy="2961422"/>
          </a:xfrm>
          <a:prstGeom prst="rect">
            <a:avLst/>
          </a:prstGeom>
        </p:spPr>
      </p:pic>
      <p:pic>
        <p:nvPicPr>
          <p:cNvPr id="8" name="Picture 7">
            <a:extLst>
              <a:ext uri="{FF2B5EF4-FFF2-40B4-BE49-F238E27FC236}">
                <a16:creationId xmlns="" xmlns:a16="http://schemas.microsoft.com/office/drawing/2014/main" id="{8B67315D-C83A-4E09-893F-901CFD3729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2596" y="6406896"/>
            <a:ext cx="899160" cy="451104"/>
          </a:xfrm>
          <a:prstGeom prst="rect">
            <a:avLst/>
          </a:prstGeom>
        </p:spPr>
      </p:pic>
    </p:spTree>
    <p:extLst>
      <p:ext uri="{BB962C8B-B14F-4D97-AF65-F5344CB8AC3E}">
        <p14:creationId xmlns:p14="http://schemas.microsoft.com/office/powerpoint/2010/main" val="28898194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778098"/>
          </a:xfrm>
        </p:spPr>
        <p:txBody>
          <a:bodyPr>
            <a:normAutofit/>
          </a:bodyPr>
          <a:lstStyle/>
          <a:p>
            <a:r>
              <a:rPr lang="hr-HR" sz="2800" dirty="0">
                <a:latin typeface="Museo Sans 700" panose="02000000000000000000" pitchFamily="50" charset="0"/>
              </a:rPr>
              <a:t>BRYANT PARK</a:t>
            </a:r>
          </a:p>
        </p:txBody>
      </p:sp>
      <p:sp>
        <p:nvSpPr>
          <p:cNvPr id="3" name="Rezervirano mjesto sadržaja 2"/>
          <p:cNvSpPr>
            <a:spLocks noGrp="1"/>
          </p:cNvSpPr>
          <p:nvPr>
            <p:ph idx="1"/>
          </p:nvPr>
        </p:nvSpPr>
        <p:spPr>
          <a:xfrm>
            <a:off x="539552" y="1052736"/>
            <a:ext cx="8064896" cy="2232248"/>
          </a:xfrm>
        </p:spPr>
        <p:txBody>
          <a:bodyPr>
            <a:normAutofit/>
          </a:bodyPr>
          <a:lstStyle/>
          <a:p>
            <a:r>
              <a:rPr lang="en-US" sz="2200" b="1" dirty="0">
                <a:latin typeface="Museo Sans 300" panose="02000000000000000000" pitchFamily="50" charset="0"/>
              </a:rPr>
              <a:t>By the </a:t>
            </a:r>
            <a:r>
              <a:rPr lang="en-US" sz="2200" b="1" dirty="0" smtClean="0">
                <a:latin typeface="Museo Sans 300" panose="02000000000000000000" pitchFamily="50" charset="0"/>
              </a:rPr>
              <a:t>1970s</a:t>
            </a:r>
            <a:r>
              <a:rPr lang="en-US" sz="2200" b="1" dirty="0">
                <a:latin typeface="Museo Sans 300" panose="02000000000000000000" pitchFamily="50" charset="0"/>
              </a:rPr>
              <a:t>, Bryant Park had been taken over by drug dealers, </a:t>
            </a:r>
            <a:r>
              <a:rPr lang="en-US" sz="2200" b="1" dirty="0" smtClean="0">
                <a:latin typeface="Museo Sans 300" panose="02000000000000000000" pitchFamily="50" charset="0"/>
              </a:rPr>
              <a:t>prostitutes</a:t>
            </a:r>
            <a:r>
              <a:rPr lang="hr-HR" sz="2200" b="1" dirty="0" smtClean="0">
                <a:latin typeface="Museo Sans 300" panose="02000000000000000000" pitchFamily="50" charset="0"/>
              </a:rPr>
              <a:t>,</a:t>
            </a:r>
            <a:r>
              <a:rPr lang="en-US" sz="2200" b="1" dirty="0" smtClean="0">
                <a:latin typeface="Museo Sans 300" panose="02000000000000000000" pitchFamily="50" charset="0"/>
              </a:rPr>
              <a:t> </a:t>
            </a:r>
            <a:r>
              <a:rPr lang="en-US" sz="2200" b="1" dirty="0">
                <a:latin typeface="Museo Sans 300" panose="02000000000000000000" pitchFamily="50" charset="0"/>
              </a:rPr>
              <a:t>and the </a:t>
            </a:r>
            <a:r>
              <a:rPr lang="en-US" sz="2200" b="1" dirty="0" smtClean="0">
                <a:latin typeface="Museo Sans 300" panose="02000000000000000000" pitchFamily="50" charset="0"/>
              </a:rPr>
              <a:t>homeless</a:t>
            </a:r>
            <a:r>
              <a:rPr lang="hr-HR" sz="2200" b="1" dirty="0" smtClean="0">
                <a:latin typeface="Museo Sans 300" panose="02000000000000000000" pitchFamily="50" charset="0"/>
              </a:rPr>
              <a:t>,</a:t>
            </a:r>
            <a:r>
              <a:rPr lang="en-US" sz="2200" b="1" dirty="0" smtClean="0">
                <a:latin typeface="Museo Sans 300" panose="02000000000000000000" pitchFamily="50" charset="0"/>
              </a:rPr>
              <a:t> </a:t>
            </a:r>
            <a:r>
              <a:rPr lang="en-US" sz="2200" b="1" dirty="0">
                <a:latin typeface="Museo Sans 300" panose="02000000000000000000" pitchFamily="50" charset="0"/>
              </a:rPr>
              <a:t>and was considered a </a:t>
            </a:r>
            <a:r>
              <a:rPr lang="hr-HR" sz="2200" b="1" dirty="0" smtClean="0">
                <a:latin typeface="Museo Sans 300" panose="02000000000000000000" pitchFamily="50" charset="0"/>
              </a:rPr>
              <a:t>‘</a:t>
            </a:r>
            <a:r>
              <a:rPr lang="en-US" sz="2200" b="1" dirty="0" smtClean="0">
                <a:latin typeface="Museo Sans 300" panose="02000000000000000000" pitchFamily="50" charset="0"/>
              </a:rPr>
              <a:t>no-go zone</a:t>
            </a:r>
            <a:r>
              <a:rPr lang="hr-HR" sz="2200" b="1" dirty="0" smtClean="0">
                <a:latin typeface="Museo Sans 300" panose="02000000000000000000" pitchFamily="50" charset="0"/>
              </a:rPr>
              <a:t>’</a:t>
            </a:r>
            <a:r>
              <a:rPr lang="en-US" sz="2200" b="1" dirty="0" smtClean="0">
                <a:latin typeface="Museo Sans 300" panose="02000000000000000000" pitchFamily="50" charset="0"/>
              </a:rPr>
              <a:t> </a:t>
            </a:r>
            <a:r>
              <a:rPr lang="en-US" sz="2200" b="1" dirty="0">
                <a:latin typeface="Museo Sans 300" panose="02000000000000000000" pitchFamily="50" charset="0"/>
              </a:rPr>
              <a:t>by residents and visitors. However, efforts by various park groups brought new life to the park and completely turned things around.</a:t>
            </a:r>
            <a:endParaRPr lang="hr-HR" sz="2200" b="1" dirty="0">
              <a:latin typeface="Museo Sans 300" panose="02000000000000000000" pitchFamily="50" charset="0"/>
            </a:endParaRPr>
          </a:p>
          <a:p>
            <a:endParaRPr lang="hr-HR" sz="2400" b="1" dirty="0"/>
          </a:p>
        </p:txBody>
      </p:sp>
      <p:pic>
        <p:nvPicPr>
          <p:cNvPr id="6" name="Picture 5">
            <a:extLst>
              <a:ext uri="{FF2B5EF4-FFF2-40B4-BE49-F238E27FC236}">
                <a16:creationId xmlns="" xmlns:a16="http://schemas.microsoft.com/office/drawing/2014/main" id="{3E35B832-3A1A-42BB-9499-4A0737261D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3728" y="3140968"/>
            <a:ext cx="5004132" cy="3334785"/>
          </a:xfrm>
          <a:prstGeom prst="rect">
            <a:avLst/>
          </a:prstGeom>
        </p:spPr>
      </p:pic>
      <p:pic>
        <p:nvPicPr>
          <p:cNvPr id="7" name="Picture 6">
            <a:extLst>
              <a:ext uri="{FF2B5EF4-FFF2-40B4-BE49-F238E27FC236}">
                <a16:creationId xmlns="" xmlns:a16="http://schemas.microsoft.com/office/drawing/2014/main" id="{3602F65B-8C1B-4E70-B52F-D176DACB43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2596" y="6406896"/>
            <a:ext cx="899160" cy="451104"/>
          </a:xfrm>
          <a:prstGeom prst="rect">
            <a:avLst/>
          </a:prstGeom>
        </p:spPr>
      </p:pic>
    </p:spTree>
    <p:extLst>
      <p:ext uri="{BB962C8B-B14F-4D97-AF65-F5344CB8AC3E}">
        <p14:creationId xmlns:p14="http://schemas.microsoft.com/office/powerpoint/2010/main" val="38262204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994122"/>
          </a:xfrm>
        </p:spPr>
        <p:txBody>
          <a:bodyPr>
            <a:normAutofit/>
          </a:bodyPr>
          <a:lstStyle/>
          <a:p>
            <a:r>
              <a:rPr lang="hr-HR" sz="2800" dirty="0">
                <a:solidFill>
                  <a:prstClr val="black"/>
                </a:solidFill>
                <a:latin typeface="Museo Sans 700" panose="02000000000000000000" pitchFamily="50" charset="0"/>
              </a:rPr>
              <a:t>BRYANT PARK AND </a:t>
            </a:r>
            <a:br>
              <a:rPr lang="hr-HR" sz="2800" dirty="0">
                <a:solidFill>
                  <a:prstClr val="black"/>
                </a:solidFill>
                <a:latin typeface="Museo Sans 700" panose="02000000000000000000" pitchFamily="50" charset="0"/>
              </a:rPr>
            </a:br>
            <a:r>
              <a:rPr lang="hr-HR" sz="2800" dirty="0">
                <a:solidFill>
                  <a:prstClr val="black"/>
                </a:solidFill>
                <a:latin typeface="Museo Sans 700" panose="02000000000000000000" pitchFamily="50" charset="0"/>
              </a:rPr>
              <a:t>NEW YORK PUBLIC</a:t>
            </a:r>
            <a:r>
              <a:rPr lang="en-GB" sz="2800" dirty="0">
                <a:solidFill>
                  <a:prstClr val="black"/>
                </a:solidFill>
                <a:latin typeface="Museo Sans 700" panose="02000000000000000000" pitchFamily="50" charset="0"/>
              </a:rPr>
              <a:t> </a:t>
            </a:r>
            <a:r>
              <a:rPr lang="hr-HR" sz="2800" dirty="0">
                <a:solidFill>
                  <a:prstClr val="black"/>
                </a:solidFill>
                <a:latin typeface="Museo Sans 700" panose="02000000000000000000" pitchFamily="50" charset="0"/>
              </a:rPr>
              <a:t>LIBRARY</a:t>
            </a:r>
            <a:endParaRPr lang="hr-HR" sz="2800" dirty="0">
              <a:latin typeface="Museo Sans 700" panose="02000000000000000000" pitchFamily="50" charset="0"/>
            </a:endParaRPr>
          </a:p>
        </p:txBody>
      </p:sp>
      <p:sp>
        <p:nvSpPr>
          <p:cNvPr id="3" name="Rezervirano mjesto sadržaja 2"/>
          <p:cNvSpPr>
            <a:spLocks noGrp="1"/>
          </p:cNvSpPr>
          <p:nvPr>
            <p:ph idx="1"/>
          </p:nvPr>
        </p:nvSpPr>
        <p:spPr>
          <a:xfrm>
            <a:off x="611560" y="1412777"/>
            <a:ext cx="8075240" cy="1944216"/>
          </a:xfrm>
        </p:spPr>
        <p:txBody>
          <a:bodyPr>
            <a:normAutofit/>
          </a:bodyPr>
          <a:lstStyle/>
          <a:p>
            <a:r>
              <a:rPr lang="en-US" sz="2200" b="1" dirty="0">
                <a:latin typeface="Museo Sans 300" panose="02000000000000000000" pitchFamily="50" charset="0"/>
              </a:rPr>
              <a:t>The New York Public Library and Bryant Park are meant to represent what used to exist on </a:t>
            </a:r>
            <a:r>
              <a:rPr lang="en-US" sz="2200" b="1" dirty="0" smtClean="0">
                <a:latin typeface="Museo Sans 300" panose="02000000000000000000" pitchFamily="50" charset="0"/>
              </a:rPr>
              <a:t>5</a:t>
            </a:r>
            <a:r>
              <a:rPr lang="en-US" sz="2200" b="1" baseline="30000" dirty="0" smtClean="0">
                <a:latin typeface="Museo Sans 300" panose="02000000000000000000" pitchFamily="50" charset="0"/>
              </a:rPr>
              <a:t>th</a:t>
            </a:r>
            <a:r>
              <a:rPr lang="hr-HR" sz="2200" b="1" dirty="0" smtClean="0">
                <a:latin typeface="Museo Sans 300" panose="02000000000000000000" pitchFamily="50" charset="0"/>
              </a:rPr>
              <a:t> </a:t>
            </a:r>
            <a:r>
              <a:rPr lang="en-US" sz="2200" b="1" dirty="0" smtClean="0">
                <a:latin typeface="Museo Sans 300" panose="02000000000000000000" pitchFamily="50" charset="0"/>
              </a:rPr>
              <a:t>Avenue </a:t>
            </a:r>
            <a:r>
              <a:rPr lang="en-US" sz="2200" b="1" dirty="0">
                <a:latin typeface="Museo Sans 300" panose="02000000000000000000" pitchFamily="50" charset="0"/>
              </a:rPr>
              <a:t>in the past. Up and down </a:t>
            </a:r>
            <a:r>
              <a:rPr lang="en-US" sz="2200" b="1" dirty="0" smtClean="0">
                <a:latin typeface="Museo Sans 300" panose="02000000000000000000" pitchFamily="50" charset="0"/>
              </a:rPr>
              <a:t>5</a:t>
            </a:r>
            <a:r>
              <a:rPr lang="en-US" sz="2200" b="1" baseline="30000" dirty="0" smtClean="0">
                <a:latin typeface="Museo Sans 300" panose="02000000000000000000" pitchFamily="50" charset="0"/>
              </a:rPr>
              <a:t>th</a:t>
            </a:r>
            <a:r>
              <a:rPr lang="hr-HR" sz="2200" b="1" dirty="0" smtClean="0">
                <a:latin typeface="Museo Sans 300" panose="02000000000000000000" pitchFamily="50" charset="0"/>
              </a:rPr>
              <a:t> </a:t>
            </a:r>
            <a:r>
              <a:rPr lang="en-US" sz="2200" b="1" dirty="0" smtClean="0">
                <a:latin typeface="Museo Sans 300" panose="02000000000000000000" pitchFamily="50" charset="0"/>
              </a:rPr>
              <a:t>Avenue </a:t>
            </a:r>
            <a:r>
              <a:rPr lang="en-US" sz="2200" b="1" dirty="0">
                <a:latin typeface="Museo Sans 300" panose="02000000000000000000" pitchFamily="50" charset="0"/>
              </a:rPr>
              <a:t>used to be the place where the millionaires like the Rockefellers, the </a:t>
            </a:r>
            <a:r>
              <a:rPr lang="en-US" sz="2200" b="1" dirty="0" err="1">
                <a:latin typeface="Museo Sans 300" panose="02000000000000000000" pitchFamily="50" charset="0"/>
              </a:rPr>
              <a:t>Astors</a:t>
            </a:r>
            <a:r>
              <a:rPr lang="en-US" sz="2200" b="1" dirty="0">
                <a:latin typeface="Museo Sans 300" panose="02000000000000000000" pitchFamily="50" charset="0"/>
              </a:rPr>
              <a:t>, the </a:t>
            </a:r>
            <a:r>
              <a:rPr lang="en-US" sz="2200" b="1" dirty="0" err="1">
                <a:latin typeface="Museo Sans 300" panose="02000000000000000000" pitchFamily="50" charset="0"/>
              </a:rPr>
              <a:t>Morgans</a:t>
            </a:r>
            <a:r>
              <a:rPr lang="en-US" sz="2200" b="1" dirty="0">
                <a:latin typeface="Museo Sans 300" panose="02000000000000000000" pitchFamily="50" charset="0"/>
              </a:rPr>
              <a:t>, the </a:t>
            </a:r>
            <a:r>
              <a:rPr lang="en-US" sz="2200" b="1" dirty="0" err="1">
                <a:latin typeface="Museo Sans 300" panose="02000000000000000000" pitchFamily="50" charset="0"/>
              </a:rPr>
              <a:t>Vanderbilts</a:t>
            </a:r>
            <a:r>
              <a:rPr lang="en-US" sz="2200" b="1" dirty="0">
                <a:latin typeface="Museo Sans 300" panose="02000000000000000000" pitchFamily="50" charset="0"/>
              </a:rPr>
              <a:t> had their mansions. </a:t>
            </a:r>
            <a:endParaRPr lang="hr-HR" sz="2200" b="1" dirty="0">
              <a:latin typeface="Museo Sans 300" panose="02000000000000000000" pitchFamily="50" charset="0"/>
            </a:endParaRPr>
          </a:p>
          <a:p>
            <a:endParaRPr lang="hr-HR" sz="2400" b="1" dirty="0"/>
          </a:p>
        </p:txBody>
      </p:sp>
      <p:pic>
        <p:nvPicPr>
          <p:cNvPr id="6" name="Picture 5">
            <a:extLst>
              <a:ext uri="{FF2B5EF4-FFF2-40B4-BE49-F238E27FC236}">
                <a16:creationId xmlns="" xmlns:a16="http://schemas.microsoft.com/office/drawing/2014/main" id="{53180606-D562-488C-8A25-73385BC97F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5960" y="3356206"/>
            <a:ext cx="5670376" cy="3249820"/>
          </a:xfrm>
          <a:prstGeom prst="rect">
            <a:avLst/>
          </a:prstGeom>
        </p:spPr>
      </p:pic>
      <p:pic>
        <p:nvPicPr>
          <p:cNvPr id="7" name="Picture 6">
            <a:extLst>
              <a:ext uri="{FF2B5EF4-FFF2-40B4-BE49-F238E27FC236}">
                <a16:creationId xmlns="" xmlns:a16="http://schemas.microsoft.com/office/drawing/2014/main" id="{B19085A4-67D8-45CF-A84B-9192F959EF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2596" y="6406896"/>
            <a:ext cx="899160" cy="451104"/>
          </a:xfrm>
          <a:prstGeom prst="rect">
            <a:avLst/>
          </a:prstGeom>
        </p:spPr>
      </p:pic>
    </p:spTree>
    <p:extLst>
      <p:ext uri="{BB962C8B-B14F-4D97-AF65-F5344CB8AC3E}">
        <p14:creationId xmlns:p14="http://schemas.microsoft.com/office/powerpoint/2010/main" val="15059616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hr-HR" sz="3000" dirty="0">
                <a:latin typeface="Museo Sans 700" panose="02000000000000000000" pitchFamily="50" charset="0"/>
              </a:rPr>
              <a:t>TIMES SQUARE</a:t>
            </a:r>
          </a:p>
        </p:txBody>
      </p:sp>
      <p:sp>
        <p:nvSpPr>
          <p:cNvPr id="3" name="Rezervirano mjesto sadržaja 2"/>
          <p:cNvSpPr>
            <a:spLocks noGrp="1"/>
          </p:cNvSpPr>
          <p:nvPr>
            <p:ph idx="1"/>
          </p:nvPr>
        </p:nvSpPr>
        <p:spPr>
          <a:xfrm>
            <a:off x="5148064" y="1556792"/>
            <a:ext cx="3744416" cy="5030526"/>
          </a:xfrm>
        </p:spPr>
        <p:txBody>
          <a:bodyPr>
            <a:normAutofit/>
          </a:bodyPr>
          <a:lstStyle/>
          <a:p>
            <a:pPr marL="0" indent="0">
              <a:buNone/>
            </a:pPr>
            <a:r>
              <a:rPr lang="en-US" sz="2200" b="1" dirty="0">
                <a:latin typeface="Museo Sans 300" panose="02000000000000000000" pitchFamily="50" charset="0"/>
              </a:rPr>
              <a:t>Times Square was built </a:t>
            </a:r>
            <a:r>
              <a:rPr lang="en-US" sz="2200" b="1" dirty="0" smtClean="0">
                <a:latin typeface="Museo Sans 300" panose="02000000000000000000" pitchFamily="50" charset="0"/>
              </a:rPr>
              <a:t>in 1903</a:t>
            </a:r>
            <a:r>
              <a:rPr lang="en-US" sz="2200" b="1" dirty="0">
                <a:latin typeface="Museo Sans 300" panose="02000000000000000000" pitchFamily="50" charset="0"/>
              </a:rPr>
              <a:t>. It was </a:t>
            </a:r>
            <a:r>
              <a:rPr lang="en-US" sz="2200" b="1" dirty="0" smtClean="0">
                <a:latin typeface="Museo Sans 300" panose="02000000000000000000" pitchFamily="50" charset="0"/>
              </a:rPr>
              <a:t>called Long </a:t>
            </a:r>
            <a:r>
              <a:rPr lang="en-US" sz="2200" b="1" dirty="0">
                <a:latin typeface="Museo Sans 300" panose="02000000000000000000" pitchFamily="50" charset="0"/>
              </a:rPr>
              <a:t>Acre Square because it was one acre (4,047m</a:t>
            </a:r>
            <a:r>
              <a:rPr lang="en-US" sz="2200" b="1" baseline="30000" dirty="0">
                <a:latin typeface="Museo Sans 300" panose="02000000000000000000" pitchFamily="50" charset="0"/>
              </a:rPr>
              <a:t>2</a:t>
            </a:r>
            <a:r>
              <a:rPr lang="en-US" sz="2200" b="1" dirty="0">
                <a:latin typeface="Museo Sans 300" panose="02000000000000000000" pitchFamily="50" charset="0"/>
              </a:rPr>
              <a:t>) in area.</a:t>
            </a:r>
          </a:p>
          <a:p>
            <a:pPr marL="0" indent="0">
              <a:buNone/>
            </a:pPr>
            <a:r>
              <a:rPr lang="en-US" sz="2200" b="1" dirty="0">
                <a:latin typeface="Museo Sans 300" panose="02000000000000000000" pitchFamily="50" charset="0"/>
              </a:rPr>
              <a:t>Times Square area is named after the New York Times.</a:t>
            </a:r>
            <a:endParaRPr lang="hr-HR" sz="2200" b="1" dirty="0">
              <a:latin typeface="Museo Sans 300" panose="02000000000000000000" pitchFamily="50" charset="0"/>
            </a:endParaRPr>
          </a:p>
          <a:p>
            <a:pPr marL="0" indent="0">
              <a:buNone/>
            </a:pPr>
            <a:r>
              <a:rPr lang="en-US" sz="2200" b="1" dirty="0">
                <a:latin typeface="Museo Sans 300" panose="02000000000000000000" pitchFamily="50" charset="0"/>
              </a:rPr>
              <a:t>The New York Times headquarters was built </a:t>
            </a:r>
            <a:r>
              <a:rPr lang="en-US" sz="2200" b="1" dirty="0" smtClean="0">
                <a:latin typeface="Museo Sans 300" panose="02000000000000000000" pitchFamily="50" charset="0"/>
              </a:rPr>
              <a:t>around 1904</a:t>
            </a:r>
            <a:r>
              <a:rPr lang="en-US" sz="2200" b="1" dirty="0">
                <a:latin typeface="Museo Sans 300" panose="02000000000000000000" pitchFamily="50" charset="0"/>
              </a:rPr>
              <a:t>.</a:t>
            </a:r>
            <a:endParaRPr lang="hr-HR" sz="2200" b="1" dirty="0">
              <a:latin typeface="Museo Sans 300" panose="02000000000000000000" pitchFamily="50" charset="0"/>
            </a:endParaRPr>
          </a:p>
          <a:p>
            <a:pPr marL="0" indent="0">
              <a:buNone/>
            </a:pPr>
            <a:endParaRPr lang="en-US" sz="2600" b="1" dirty="0"/>
          </a:p>
          <a:p>
            <a:endParaRPr lang="hr-HR" dirty="0"/>
          </a:p>
        </p:txBody>
      </p:sp>
      <p:pic>
        <p:nvPicPr>
          <p:cNvPr id="6" name="Picture 5">
            <a:extLst>
              <a:ext uri="{FF2B5EF4-FFF2-40B4-BE49-F238E27FC236}">
                <a16:creationId xmlns="" xmlns:a16="http://schemas.microsoft.com/office/drawing/2014/main" id="{4E70B82B-F7C3-47C4-B36C-81DFCCB821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2276872"/>
            <a:ext cx="4081258" cy="3060944"/>
          </a:xfrm>
          <a:prstGeom prst="rect">
            <a:avLst/>
          </a:prstGeom>
        </p:spPr>
      </p:pic>
      <p:pic>
        <p:nvPicPr>
          <p:cNvPr id="7" name="Picture 6">
            <a:extLst>
              <a:ext uri="{FF2B5EF4-FFF2-40B4-BE49-F238E27FC236}">
                <a16:creationId xmlns="" xmlns:a16="http://schemas.microsoft.com/office/drawing/2014/main" id="{0FCA9177-10CB-460F-99D2-9F0C72EA25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2596" y="6406896"/>
            <a:ext cx="899160" cy="451104"/>
          </a:xfrm>
          <a:prstGeom prst="rect">
            <a:avLst/>
          </a:prstGeom>
        </p:spPr>
      </p:pic>
    </p:spTree>
    <p:extLst>
      <p:ext uri="{BB962C8B-B14F-4D97-AF65-F5344CB8AC3E}">
        <p14:creationId xmlns:p14="http://schemas.microsoft.com/office/powerpoint/2010/main" val="823502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hr-HR" sz="3000" dirty="0">
                <a:latin typeface="Museo Sans 700" panose="02000000000000000000" pitchFamily="50" charset="0"/>
              </a:rPr>
              <a:t>BROADWAY</a:t>
            </a:r>
          </a:p>
        </p:txBody>
      </p:sp>
      <p:sp>
        <p:nvSpPr>
          <p:cNvPr id="3" name="Rezervirano mjesto sadržaja 2"/>
          <p:cNvSpPr>
            <a:spLocks noGrp="1"/>
          </p:cNvSpPr>
          <p:nvPr>
            <p:ph idx="1"/>
          </p:nvPr>
        </p:nvSpPr>
        <p:spPr>
          <a:xfrm>
            <a:off x="457200" y="1417638"/>
            <a:ext cx="8229600" cy="1008723"/>
          </a:xfrm>
        </p:spPr>
        <p:txBody>
          <a:bodyPr/>
          <a:lstStyle/>
          <a:p>
            <a:r>
              <a:rPr lang="en-US" sz="2200" b="1" dirty="0">
                <a:latin typeface="Museo Sans 300" panose="02000000000000000000" pitchFamily="50" charset="0"/>
              </a:rPr>
              <a:t>Broadway is known widely as the heart of the American theatre industry</a:t>
            </a:r>
            <a:r>
              <a:rPr lang="hr-HR" sz="2200" b="1" dirty="0">
                <a:latin typeface="Museo Sans 300" panose="02000000000000000000" pitchFamily="50" charset="0"/>
              </a:rPr>
              <a:t>.</a:t>
            </a:r>
          </a:p>
          <a:p>
            <a:endParaRPr lang="hr-HR" sz="2400" b="1" dirty="0"/>
          </a:p>
        </p:txBody>
      </p:sp>
      <p:pic>
        <p:nvPicPr>
          <p:cNvPr id="6" name="Picture 5">
            <a:extLst>
              <a:ext uri="{FF2B5EF4-FFF2-40B4-BE49-F238E27FC236}">
                <a16:creationId xmlns="" xmlns:a16="http://schemas.microsoft.com/office/drawing/2014/main" id="{50EE009D-C0E5-42F7-B059-A2A7BB0268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672" y="2426361"/>
            <a:ext cx="5614987" cy="3832451"/>
          </a:xfrm>
          <a:prstGeom prst="rect">
            <a:avLst/>
          </a:prstGeom>
        </p:spPr>
      </p:pic>
      <p:pic>
        <p:nvPicPr>
          <p:cNvPr id="7" name="Picture 6">
            <a:extLst>
              <a:ext uri="{FF2B5EF4-FFF2-40B4-BE49-F238E27FC236}">
                <a16:creationId xmlns="" xmlns:a16="http://schemas.microsoft.com/office/drawing/2014/main" id="{922679BE-66CA-46EA-AD62-9A3E0AC3B5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2596" y="6406896"/>
            <a:ext cx="899160" cy="451104"/>
          </a:xfrm>
          <a:prstGeom prst="rect">
            <a:avLst/>
          </a:prstGeom>
        </p:spPr>
      </p:pic>
    </p:spTree>
    <p:extLst>
      <p:ext uri="{BB962C8B-B14F-4D97-AF65-F5344CB8AC3E}">
        <p14:creationId xmlns:p14="http://schemas.microsoft.com/office/powerpoint/2010/main" val="28662137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994122"/>
          </a:xfrm>
        </p:spPr>
        <p:txBody>
          <a:bodyPr>
            <a:normAutofit/>
          </a:bodyPr>
          <a:lstStyle/>
          <a:p>
            <a:r>
              <a:rPr lang="hr-HR" sz="3000" dirty="0">
                <a:latin typeface="Museo Sans 700" panose="02000000000000000000" pitchFamily="50" charset="0"/>
              </a:rPr>
              <a:t>GREENWICH VILLAGE</a:t>
            </a:r>
          </a:p>
        </p:txBody>
      </p:sp>
      <p:sp>
        <p:nvSpPr>
          <p:cNvPr id="3" name="Rezervirano mjesto sadržaja 2"/>
          <p:cNvSpPr>
            <a:spLocks noGrp="1"/>
          </p:cNvSpPr>
          <p:nvPr>
            <p:ph idx="1"/>
          </p:nvPr>
        </p:nvSpPr>
        <p:spPr>
          <a:xfrm>
            <a:off x="753315" y="1412777"/>
            <a:ext cx="7943850" cy="1656184"/>
          </a:xfrm>
        </p:spPr>
        <p:txBody>
          <a:bodyPr>
            <a:normAutofit/>
          </a:bodyPr>
          <a:lstStyle/>
          <a:p>
            <a:r>
              <a:rPr lang="en-US" sz="2200" b="1" dirty="0">
                <a:latin typeface="Museo Sans 300" panose="02000000000000000000" pitchFamily="50" charset="0"/>
              </a:rPr>
              <a:t>Greenwich Village, often referred to by locals as simply </a:t>
            </a:r>
            <a:r>
              <a:rPr lang="hr-HR" sz="2200" b="1" dirty="0">
                <a:latin typeface="Museo Sans 300" panose="02000000000000000000" pitchFamily="50" charset="0"/>
              </a:rPr>
              <a:t>“</a:t>
            </a:r>
            <a:r>
              <a:rPr lang="en-US" sz="2200" b="1" dirty="0" smtClean="0">
                <a:latin typeface="Museo Sans 300" panose="02000000000000000000" pitchFamily="50" charset="0"/>
              </a:rPr>
              <a:t>the Village</a:t>
            </a:r>
            <a:r>
              <a:rPr lang="hr-HR" sz="2200" b="1" dirty="0" smtClean="0">
                <a:latin typeface="Museo Sans 300" panose="02000000000000000000" pitchFamily="50" charset="0"/>
              </a:rPr>
              <a:t>”</a:t>
            </a:r>
            <a:r>
              <a:rPr lang="en-US" sz="2200" b="1" dirty="0" smtClean="0">
                <a:latin typeface="Museo Sans 300" panose="02000000000000000000" pitchFamily="50" charset="0"/>
              </a:rPr>
              <a:t>, </a:t>
            </a:r>
            <a:r>
              <a:rPr lang="en-US" sz="2200" b="1" dirty="0">
                <a:latin typeface="Museo Sans 300" panose="02000000000000000000" pitchFamily="50" charset="0"/>
              </a:rPr>
              <a:t>is a neighborhood on the west side of Lower Manhattan, New York City. Greenwich Village has been known as an </a:t>
            </a:r>
            <a:r>
              <a:rPr lang="en-US" sz="2200" b="1" dirty="0" smtClean="0">
                <a:latin typeface="Museo Sans 300" panose="02000000000000000000" pitchFamily="50" charset="0"/>
              </a:rPr>
              <a:t>artists</a:t>
            </a:r>
            <a:r>
              <a:rPr lang="hr-HR" sz="2200" b="1" dirty="0" smtClean="0">
                <a:latin typeface="Museo Sans 300" panose="02000000000000000000" pitchFamily="50" charset="0"/>
              </a:rPr>
              <a:t>’</a:t>
            </a:r>
            <a:r>
              <a:rPr lang="en-US" sz="2200" b="1" dirty="0" smtClean="0">
                <a:latin typeface="Museo Sans 300" panose="02000000000000000000" pitchFamily="50" charset="0"/>
              </a:rPr>
              <a:t> </a:t>
            </a:r>
            <a:r>
              <a:rPr lang="en-US" sz="2200" b="1" dirty="0">
                <a:latin typeface="Museo Sans 300" panose="02000000000000000000" pitchFamily="50" charset="0"/>
              </a:rPr>
              <a:t>haven</a:t>
            </a:r>
            <a:r>
              <a:rPr lang="hr-HR" sz="2200" b="1" dirty="0">
                <a:latin typeface="Museo Sans 300" panose="02000000000000000000" pitchFamily="50" charset="0"/>
              </a:rPr>
              <a:t> and </a:t>
            </a:r>
            <a:r>
              <a:rPr lang="en-US" sz="2200" b="1" dirty="0" smtClean="0">
                <a:latin typeface="Museo Sans 300" panose="02000000000000000000" pitchFamily="50" charset="0"/>
              </a:rPr>
              <a:t>the </a:t>
            </a:r>
            <a:r>
              <a:rPr lang="en-US" sz="2200" b="1" dirty="0">
                <a:latin typeface="Museo Sans 300" panose="02000000000000000000" pitchFamily="50" charset="0"/>
              </a:rPr>
              <a:t>Bohemian capital</a:t>
            </a:r>
            <a:r>
              <a:rPr lang="hr-HR" sz="2200" b="1" dirty="0">
                <a:latin typeface="Museo Sans 300" panose="02000000000000000000" pitchFamily="50" charset="0"/>
              </a:rPr>
              <a:t>.</a:t>
            </a:r>
          </a:p>
          <a:p>
            <a:endParaRPr lang="hr-HR" sz="2400" b="1" dirty="0"/>
          </a:p>
        </p:txBody>
      </p:sp>
      <p:pic>
        <p:nvPicPr>
          <p:cNvPr id="5" name="Picture 4">
            <a:extLst>
              <a:ext uri="{FF2B5EF4-FFF2-40B4-BE49-F238E27FC236}">
                <a16:creationId xmlns="" xmlns:a16="http://schemas.microsoft.com/office/drawing/2014/main" id="{0F87526B-96D9-4009-A46C-A23704D031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2040" y="3356992"/>
            <a:ext cx="3359594" cy="2516769"/>
          </a:xfrm>
          <a:prstGeom prst="rect">
            <a:avLst/>
          </a:prstGeom>
        </p:spPr>
      </p:pic>
      <p:pic>
        <p:nvPicPr>
          <p:cNvPr id="7" name="Picture 6">
            <a:extLst>
              <a:ext uri="{FF2B5EF4-FFF2-40B4-BE49-F238E27FC236}">
                <a16:creationId xmlns="" xmlns:a16="http://schemas.microsoft.com/office/drawing/2014/main" id="{74E31BA1-1C4B-4298-836B-6CFB9B1F89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0851" y="3911444"/>
            <a:ext cx="3491880" cy="1962317"/>
          </a:xfrm>
          <a:prstGeom prst="rect">
            <a:avLst/>
          </a:prstGeom>
        </p:spPr>
      </p:pic>
      <p:pic>
        <p:nvPicPr>
          <p:cNvPr id="8" name="Picture 7">
            <a:extLst>
              <a:ext uri="{FF2B5EF4-FFF2-40B4-BE49-F238E27FC236}">
                <a16:creationId xmlns="" xmlns:a16="http://schemas.microsoft.com/office/drawing/2014/main" id="{BC6884AF-7209-471C-A37C-4EF09FC196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12596" y="6406896"/>
            <a:ext cx="899160" cy="451104"/>
          </a:xfrm>
          <a:prstGeom prst="rect">
            <a:avLst/>
          </a:prstGeom>
        </p:spPr>
      </p:pic>
    </p:spTree>
    <p:extLst>
      <p:ext uri="{BB962C8B-B14F-4D97-AF65-F5344CB8AC3E}">
        <p14:creationId xmlns:p14="http://schemas.microsoft.com/office/powerpoint/2010/main" val="5789908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778098"/>
          </a:xfrm>
        </p:spPr>
        <p:txBody>
          <a:bodyPr>
            <a:normAutofit/>
          </a:bodyPr>
          <a:lstStyle/>
          <a:p>
            <a:r>
              <a:rPr lang="hr-HR" sz="3000" dirty="0">
                <a:latin typeface="Museo Sans 700" panose="02000000000000000000" pitchFamily="50" charset="0"/>
              </a:rPr>
              <a:t>BROOKLYN BRIDGE</a:t>
            </a:r>
          </a:p>
        </p:txBody>
      </p:sp>
      <p:sp>
        <p:nvSpPr>
          <p:cNvPr id="3" name="Rezervirano mjesto sadržaja 2"/>
          <p:cNvSpPr>
            <a:spLocks noGrp="1"/>
          </p:cNvSpPr>
          <p:nvPr>
            <p:ph idx="1"/>
          </p:nvPr>
        </p:nvSpPr>
        <p:spPr>
          <a:xfrm>
            <a:off x="457200" y="1196752"/>
            <a:ext cx="8229600" cy="4929411"/>
          </a:xfrm>
        </p:spPr>
        <p:txBody>
          <a:bodyPr>
            <a:normAutofit/>
          </a:bodyPr>
          <a:lstStyle/>
          <a:p>
            <a:r>
              <a:rPr lang="en-US" sz="2200" b="1" dirty="0">
                <a:latin typeface="Museo Sans 300" panose="02000000000000000000" pitchFamily="50" charset="0"/>
              </a:rPr>
              <a:t>The Brooklyn Bridge </a:t>
            </a:r>
            <a:r>
              <a:rPr lang="en-US" sz="2200" b="1" dirty="0" smtClean="0">
                <a:latin typeface="Museo Sans 300" panose="02000000000000000000" pitchFamily="50" charset="0"/>
              </a:rPr>
              <a:t>is </a:t>
            </a:r>
            <a:r>
              <a:rPr lang="en-US" sz="2200" b="1" dirty="0">
                <a:latin typeface="Museo Sans 300" panose="02000000000000000000" pitchFamily="50" charset="0"/>
              </a:rPr>
              <a:t>one of the oldest bridges of either type in the United States. Completed in 1883, it connects the boroughs of Manhattan and Brooklyn by spanning the East River. It has a main span of 486.3 m and was the first steel-wire suspension bridge constructed.</a:t>
            </a:r>
            <a:endParaRPr lang="hr-HR" sz="2200" b="1" dirty="0">
              <a:latin typeface="Museo Sans 300" panose="02000000000000000000" pitchFamily="50" charset="0"/>
            </a:endParaRPr>
          </a:p>
          <a:p>
            <a:endParaRPr lang="hr-HR" sz="2400" b="1" dirty="0"/>
          </a:p>
        </p:txBody>
      </p:sp>
      <p:pic>
        <p:nvPicPr>
          <p:cNvPr id="5" name="Picture 4">
            <a:extLst>
              <a:ext uri="{FF2B5EF4-FFF2-40B4-BE49-F238E27FC236}">
                <a16:creationId xmlns="" xmlns:a16="http://schemas.microsoft.com/office/drawing/2014/main" id="{E3DE205E-AE81-4F0E-B67D-2FE88EB39B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048" y="3284984"/>
            <a:ext cx="2344918" cy="2993512"/>
          </a:xfrm>
          <a:prstGeom prst="rect">
            <a:avLst/>
          </a:prstGeom>
        </p:spPr>
      </p:pic>
      <p:pic>
        <p:nvPicPr>
          <p:cNvPr id="7" name="Picture 6">
            <a:extLst>
              <a:ext uri="{FF2B5EF4-FFF2-40B4-BE49-F238E27FC236}">
                <a16:creationId xmlns="" xmlns:a16="http://schemas.microsoft.com/office/drawing/2014/main" id="{9E7BAB3A-291D-4197-AE0A-02D8834A1E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657" y="3707946"/>
            <a:ext cx="3168352" cy="2570550"/>
          </a:xfrm>
          <a:prstGeom prst="rect">
            <a:avLst/>
          </a:prstGeom>
        </p:spPr>
      </p:pic>
      <p:pic>
        <p:nvPicPr>
          <p:cNvPr id="8" name="Picture 7">
            <a:extLst>
              <a:ext uri="{FF2B5EF4-FFF2-40B4-BE49-F238E27FC236}">
                <a16:creationId xmlns="" xmlns:a16="http://schemas.microsoft.com/office/drawing/2014/main" id="{28E947A9-DD4D-4EE2-9EDA-AFB04C9CC3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12596" y="6406896"/>
            <a:ext cx="899160" cy="451104"/>
          </a:xfrm>
          <a:prstGeom prst="rect">
            <a:avLst/>
          </a:prstGeom>
        </p:spPr>
      </p:pic>
    </p:spTree>
    <p:extLst>
      <p:ext uri="{BB962C8B-B14F-4D97-AF65-F5344CB8AC3E}">
        <p14:creationId xmlns:p14="http://schemas.microsoft.com/office/powerpoint/2010/main" val="19783006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27584" y="274638"/>
            <a:ext cx="7859216" cy="634082"/>
          </a:xfrm>
        </p:spPr>
        <p:txBody>
          <a:bodyPr>
            <a:normAutofit/>
          </a:bodyPr>
          <a:lstStyle/>
          <a:p>
            <a:r>
              <a:rPr lang="hr-HR" sz="3000" dirty="0">
                <a:latin typeface="Museo Sans 700" panose="02000000000000000000" pitchFamily="50" charset="0"/>
              </a:rPr>
              <a:t>GETTING AROUND</a:t>
            </a:r>
          </a:p>
        </p:txBody>
      </p:sp>
      <p:sp>
        <p:nvSpPr>
          <p:cNvPr id="3" name="Rezervirano mjesto sadržaja 2"/>
          <p:cNvSpPr>
            <a:spLocks noGrp="1"/>
          </p:cNvSpPr>
          <p:nvPr>
            <p:ph idx="1"/>
          </p:nvPr>
        </p:nvSpPr>
        <p:spPr>
          <a:xfrm>
            <a:off x="5436096" y="1700808"/>
            <a:ext cx="3250704" cy="5256584"/>
          </a:xfrm>
        </p:spPr>
        <p:txBody>
          <a:bodyPr>
            <a:normAutofit/>
          </a:bodyPr>
          <a:lstStyle/>
          <a:p>
            <a:r>
              <a:rPr lang="en-US" sz="2400" b="1" dirty="0">
                <a:latin typeface="Museo Sans 300" panose="02000000000000000000" pitchFamily="50" charset="0"/>
              </a:rPr>
              <a:t>It is not difficult to find your way around. Most of the streets and avenues go in straight lines. Streets go east-west and avenues north-south. </a:t>
            </a:r>
            <a:endParaRPr lang="hr-HR" sz="2400" b="1" dirty="0">
              <a:latin typeface="Museo Sans 300" panose="02000000000000000000" pitchFamily="50" charset="0"/>
            </a:endParaRPr>
          </a:p>
        </p:txBody>
      </p:sp>
      <p:pic>
        <p:nvPicPr>
          <p:cNvPr id="6" name="Picture 5">
            <a:extLst>
              <a:ext uri="{FF2B5EF4-FFF2-40B4-BE49-F238E27FC236}">
                <a16:creationId xmlns="" xmlns:a16="http://schemas.microsoft.com/office/drawing/2014/main" id="{7C13C4F5-EC8F-4FA1-8F29-71FA22CCDC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8" y="1556792"/>
            <a:ext cx="4066564" cy="4077072"/>
          </a:xfrm>
          <a:prstGeom prst="rect">
            <a:avLst/>
          </a:prstGeom>
        </p:spPr>
      </p:pic>
      <p:pic>
        <p:nvPicPr>
          <p:cNvPr id="8" name="Picture 7">
            <a:extLst>
              <a:ext uri="{FF2B5EF4-FFF2-40B4-BE49-F238E27FC236}">
                <a16:creationId xmlns="" xmlns:a16="http://schemas.microsoft.com/office/drawing/2014/main" id="{18A6DEE8-34B5-4393-BD23-A215FFED50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2596" y="6406896"/>
            <a:ext cx="899160" cy="451104"/>
          </a:xfrm>
          <a:prstGeom prst="rect">
            <a:avLst/>
          </a:prstGeom>
        </p:spPr>
      </p:pic>
    </p:spTree>
    <p:extLst>
      <p:ext uri="{BB962C8B-B14F-4D97-AF65-F5344CB8AC3E}">
        <p14:creationId xmlns:p14="http://schemas.microsoft.com/office/powerpoint/2010/main" val="2383789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hr-HR" sz="3000" dirty="0">
                <a:latin typeface="Museo Sans 700" panose="02000000000000000000" pitchFamily="50" charset="0"/>
              </a:rPr>
              <a:t>GETTING AROUND</a:t>
            </a:r>
          </a:p>
        </p:txBody>
      </p:sp>
      <p:sp>
        <p:nvSpPr>
          <p:cNvPr id="3" name="Rezervirano mjesto sadržaja 2"/>
          <p:cNvSpPr>
            <a:spLocks noGrp="1"/>
          </p:cNvSpPr>
          <p:nvPr>
            <p:ph idx="1"/>
          </p:nvPr>
        </p:nvSpPr>
        <p:spPr/>
        <p:txBody>
          <a:bodyPr/>
          <a:lstStyle/>
          <a:p>
            <a:r>
              <a:rPr lang="en-US" sz="2200" b="1" dirty="0">
                <a:latin typeface="Museo Sans 300" panose="02000000000000000000" pitchFamily="50" charset="0"/>
              </a:rPr>
              <a:t>The fastest way to get from one place to another is by taking the subway. You can also take a bus or a taxi. All the taxis are yellow and there are 11,000 of them.</a:t>
            </a:r>
            <a:endParaRPr lang="hr-HR" sz="2200" b="1" dirty="0">
              <a:latin typeface="Museo Sans 300" panose="02000000000000000000" pitchFamily="50" charset="0"/>
            </a:endParaRPr>
          </a:p>
          <a:p>
            <a:endParaRPr lang="en-US" sz="2400" b="1" dirty="0"/>
          </a:p>
          <a:p>
            <a:endParaRPr lang="hr-HR" dirty="0"/>
          </a:p>
        </p:txBody>
      </p:sp>
      <p:pic>
        <p:nvPicPr>
          <p:cNvPr id="7" name="Picture 6">
            <a:extLst>
              <a:ext uri="{FF2B5EF4-FFF2-40B4-BE49-F238E27FC236}">
                <a16:creationId xmlns="" xmlns:a16="http://schemas.microsoft.com/office/drawing/2014/main" id="{CF3630CF-2677-4CED-8C71-EC00338BB7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4197" y="3068960"/>
            <a:ext cx="3839486" cy="2547659"/>
          </a:xfrm>
          <a:prstGeom prst="rect">
            <a:avLst/>
          </a:prstGeom>
        </p:spPr>
      </p:pic>
      <p:pic>
        <p:nvPicPr>
          <p:cNvPr id="9" name="Picture 8">
            <a:extLst>
              <a:ext uri="{FF2B5EF4-FFF2-40B4-BE49-F238E27FC236}">
                <a16:creationId xmlns="" xmlns:a16="http://schemas.microsoft.com/office/drawing/2014/main" id="{3C9AA9FB-D52E-4411-A829-26CAD4468F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768" y="3078337"/>
            <a:ext cx="3384376" cy="2538282"/>
          </a:xfrm>
          <a:prstGeom prst="rect">
            <a:avLst/>
          </a:prstGeom>
        </p:spPr>
      </p:pic>
      <p:pic>
        <p:nvPicPr>
          <p:cNvPr id="10" name="Picture 9">
            <a:extLst>
              <a:ext uri="{FF2B5EF4-FFF2-40B4-BE49-F238E27FC236}">
                <a16:creationId xmlns="" xmlns:a16="http://schemas.microsoft.com/office/drawing/2014/main" id="{53C7E4B9-8F24-407B-9559-FD1AA4BEEA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12596" y="6406896"/>
            <a:ext cx="899160" cy="451104"/>
          </a:xfrm>
          <a:prstGeom prst="rect">
            <a:avLst/>
          </a:prstGeom>
        </p:spPr>
      </p:pic>
    </p:spTree>
    <p:extLst>
      <p:ext uri="{BB962C8B-B14F-4D97-AF65-F5344CB8AC3E}">
        <p14:creationId xmlns:p14="http://schemas.microsoft.com/office/powerpoint/2010/main" val="516042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39552" y="404664"/>
            <a:ext cx="7848872" cy="576064"/>
          </a:xfrm>
        </p:spPr>
        <p:txBody>
          <a:bodyPr>
            <a:normAutofit/>
          </a:bodyPr>
          <a:lstStyle/>
          <a:p>
            <a:r>
              <a:rPr lang="hr-HR" sz="2600" dirty="0">
                <a:latin typeface="Museo Sans 700" panose="02000000000000000000" pitchFamily="50" charset="0"/>
              </a:rPr>
              <a:t>GRAND CENTRAL TERMINAL</a:t>
            </a:r>
          </a:p>
        </p:txBody>
      </p:sp>
      <p:sp>
        <p:nvSpPr>
          <p:cNvPr id="3" name="Rezervirano mjesto sadržaja 2"/>
          <p:cNvSpPr>
            <a:spLocks noGrp="1"/>
          </p:cNvSpPr>
          <p:nvPr>
            <p:ph idx="1"/>
          </p:nvPr>
        </p:nvSpPr>
        <p:spPr>
          <a:xfrm>
            <a:off x="323528" y="1196752"/>
            <a:ext cx="8363272" cy="5544616"/>
          </a:xfrm>
        </p:spPr>
        <p:txBody>
          <a:bodyPr>
            <a:normAutofit/>
          </a:bodyPr>
          <a:lstStyle/>
          <a:p>
            <a:r>
              <a:rPr lang="en-US" sz="2200" b="1" dirty="0">
                <a:latin typeface="Museo Sans 300" panose="02000000000000000000" pitchFamily="50" charset="0"/>
              </a:rPr>
              <a:t>Grand Central Terminal (Station), one of New </a:t>
            </a:r>
            <a:r>
              <a:rPr lang="en-US" sz="2200" b="1" dirty="0" smtClean="0">
                <a:latin typeface="Museo Sans 300" panose="02000000000000000000" pitchFamily="50" charset="0"/>
              </a:rPr>
              <a:t>York</a:t>
            </a:r>
            <a:r>
              <a:rPr lang="hr-HR" sz="2200" b="1" dirty="0" smtClean="0">
                <a:latin typeface="Museo Sans 300" panose="02000000000000000000" pitchFamily="50" charset="0"/>
              </a:rPr>
              <a:t>’</a:t>
            </a:r>
            <a:r>
              <a:rPr lang="en-US" sz="2200" b="1" dirty="0" smtClean="0">
                <a:latin typeface="Museo Sans 300" panose="02000000000000000000" pitchFamily="50" charset="0"/>
              </a:rPr>
              <a:t>s </a:t>
            </a:r>
            <a:r>
              <a:rPr lang="en-US" sz="2200" b="1" dirty="0">
                <a:latin typeface="Museo Sans 300" panose="02000000000000000000" pitchFamily="50" charset="0"/>
              </a:rPr>
              <a:t>two grand train stations and the only one still standing today. It was built in </a:t>
            </a:r>
            <a:r>
              <a:rPr lang="hr-HR" sz="2200" b="1" dirty="0">
                <a:latin typeface="Museo Sans 300" panose="02000000000000000000" pitchFamily="50" charset="0"/>
              </a:rPr>
              <a:t>1871 and rebuilt in </a:t>
            </a:r>
            <a:r>
              <a:rPr lang="en-US" sz="2200" b="1" dirty="0">
                <a:latin typeface="Museo Sans 300" panose="02000000000000000000" pitchFamily="50" charset="0"/>
              </a:rPr>
              <a:t>1913 by the </a:t>
            </a:r>
            <a:r>
              <a:rPr lang="en-US" sz="2200" b="1" dirty="0" err="1">
                <a:latin typeface="Museo Sans 300" panose="02000000000000000000" pitchFamily="50" charset="0"/>
              </a:rPr>
              <a:t>Vanderbilts</a:t>
            </a:r>
            <a:r>
              <a:rPr lang="en-US" sz="2200" b="1" dirty="0">
                <a:latin typeface="Museo Sans 300" panose="02000000000000000000" pitchFamily="50" charset="0"/>
              </a:rPr>
              <a:t>. In 1967 Americans wanted to tear down this station but Jackie Kennedy protected the building. The foyer of this building is dedicated to her. Grand Central Station has 44 platforms, more than any other railroad station in the world.</a:t>
            </a:r>
            <a:endParaRPr lang="hr-HR" sz="2200" b="1" dirty="0">
              <a:latin typeface="Museo Sans 300" panose="02000000000000000000" pitchFamily="50" charset="0"/>
            </a:endParaRPr>
          </a:p>
          <a:p>
            <a:endParaRPr lang="hr-HR" sz="2400" b="1" dirty="0"/>
          </a:p>
        </p:txBody>
      </p:sp>
      <p:pic>
        <p:nvPicPr>
          <p:cNvPr id="7" name="Picture 6">
            <a:extLst>
              <a:ext uri="{FF2B5EF4-FFF2-40B4-BE49-F238E27FC236}">
                <a16:creationId xmlns="" xmlns:a16="http://schemas.microsoft.com/office/drawing/2014/main" id="{ACE0C119-8A0A-436A-9CBF-DBB366B077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8136" y="4107578"/>
            <a:ext cx="3312368" cy="2208245"/>
          </a:xfrm>
          <a:prstGeom prst="rect">
            <a:avLst/>
          </a:prstGeom>
        </p:spPr>
      </p:pic>
      <p:pic>
        <p:nvPicPr>
          <p:cNvPr id="9" name="Picture 8">
            <a:extLst>
              <a:ext uri="{FF2B5EF4-FFF2-40B4-BE49-F238E27FC236}">
                <a16:creationId xmlns="" xmlns:a16="http://schemas.microsoft.com/office/drawing/2014/main" id="{4726F659-0B2D-4D9A-AB98-63CA39417E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4" y="4107578"/>
            <a:ext cx="3255878" cy="2208245"/>
          </a:xfrm>
          <a:prstGeom prst="rect">
            <a:avLst/>
          </a:prstGeom>
        </p:spPr>
      </p:pic>
      <p:pic>
        <p:nvPicPr>
          <p:cNvPr id="10" name="Picture 9">
            <a:extLst>
              <a:ext uri="{FF2B5EF4-FFF2-40B4-BE49-F238E27FC236}">
                <a16:creationId xmlns="" xmlns:a16="http://schemas.microsoft.com/office/drawing/2014/main" id="{0B1CA20F-8E54-4F83-AA3B-ACC31FC60F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12596" y="6406896"/>
            <a:ext cx="899160" cy="451104"/>
          </a:xfrm>
          <a:prstGeom prst="rect">
            <a:avLst/>
          </a:prstGeom>
        </p:spPr>
      </p:pic>
    </p:spTree>
    <p:extLst>
      <p:ext uri="{BB962C8B-B14F-4D97-AF65-F5344CB8AC3E}">
        <p14:creationId xmlns:p14="http://schemas.microsoft.com/office/powerpoint/2010/main" val="4002662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hr-HR" sz="2800" dirty="0">
                <a:latin typeface="Museo Sans 700" panose="02000000000000000000" pitchFamily="50" charset="0"/>
              </a:rPr>
              <a:t>FAMOUS BUILDINGS</a:t>
            </a:r>
            <a:br>
              <a:rPr lang="hr-HR" sz="2800" dirty="0">
                <a:latin typeface="Museo Sans 700" panose="02000000000000000000" pitchFamily="50" charset="0"/>
              </a:rPr>
            </a:br>
            <a:r>
              <a:rPr lang="hr-HR" sz="2800" dirty="0">
                <a:latin typeface="Museo Sans 700" panose="02000000000000000000" pitchFamily="50" charset="0"/>
              </a:rPr>
              <a:t>THE EMPIRE STATE BUILING</a:t>
            </a:r>
          </a:p>
        </p:txBody>
      </p:sp>
      <p:sp>
        <p:nvSpPr>
          <p:cNvPr id="3" name="Rezervirano mjesto sadržaja 2"/>
          <p:cNvSpPr>
            <a:spLocks noGrp="1"/>
          </p:cNvSpPr>
          <p:nvPr>
            <p:ph idx="1"/>
          </p:nvPr>
        </p:nvSpPr>
        <p:spPr>
          <a:xfrm>
            <a:off x="4860032" y="2204863"/>
            <a:ext cx="3826768" cy="3921299"/>
          </a:xfrm>
        </p:spPr>
        <p:txBody>
          <a:bodyPr>
            <a:normAutofit/>
          </a:bodyPr>
          <a:lstStyle/>
          <a:p>
            <a:r>
              <a:rPr lang="hr-HR" sz="2200" b="1" dirty="0" err="1">
                <a:latin typeface="Museo Sans 300" panose="02000000000000000000" pitchFamily="50" charset="0"/>
              </a:rPr>
              <a:t>The</a:t>
            </a:r>
            <a:r>
              <a:rPr lang="hr-HR" sz="2200" b="1" dirty="0">
                <a:latin typeface="Museo Sans 300" panose="02000000000000000000" pitchFamily="50" charset="0"/>
              </a:rPr>
              <a:t> </a:t>
            </a:r>
            <a:r>
              <a:rPr lang="hr-HR" sz="2200" b="1" dirty="0" err="1">
                <a:latin typeface="Museo Sans 300" panose="02000000000000000000" pitchFamily="50" charset="0"/>
              </a:rPr>
              <a:t>third</a:t>
            </a:r>
            <a:r>
              <a:rPr lang="hr-HR" sz="2200" b="1" dirty="0">
                <a:latin typeface="Museo Sans 300" panose="02000000000000000000" pitchFamily="50" charset="0"/>
              </a:rPr>
              <a:t> </a:t>
            </a:r>
            <a:r>
              <a:rPr lang="hr-HR" sz="2200" b="1" dirty="0" err="1">
                <a:latin typeface="Museo Sans 300" panose="02000000000000000000" pitchFamily="50" charset="0"/>
              </a:rPr>
              <a:t>tallest</a:t>
            </a:r>
            <a:r>
              <a:rPr lang="hr-HR" sz="2200" b="1" dirty="0">
                <a:latin typeface="Museo Sans 300" panose="02000000000000000000" pitchFamily="50" charset="0"/>
              </a:rPr>
              <a:t> </a:t>
            </a:r>
            <a:r>
              <a:rPr lang="hr-HR" sz="2200" b="1" dirty="0" err="1">
                <a:latin typeface="Museo Sans 300" panose="02000000000000000000" pitchFamily="50" charset="0"/>
              </a:rPr>
              <a:t>building</a:t>
            </a:r>
            <a:r>
              <a:rPr lang="hr-HR" sz="2200" b="1" dirty="0">
                <a:latin typeface="Museo Sans 300" panose="02000000000000000000" pitchFamily="50" charset="0"/>
              </a:rPr>
              <a:t> </a:t>
            </a:r>
            <a:r>
              <a:rPr lang="hr-HR" sz="2200" b="1" dirty="0" err="1">
                <a:latin typeface="Museo Sans 300" panose="02000000000000000000" pitchFamily="50" charset="0"/>
              </a:rPr>
              <a:t>in</a:t>
            </a:r>
            <a:r>
              <a:rPr lang="hr-HR" sz="2200" b="1" dirty="0">
                <a:latin typeface="Museo Sans 300" panose="02000000000000000000" pitchFamily="50" charset="0"/>
              </a:rPr>
              <a:t> NYC </a:t>
            </a:r>
            <a:r>
              <a:rPr lang="hr-HR" sz="2200" b="1" dirty="0" err="1">
                <a:latin typeface="Museo Sans 300" panose="02000000000000000000" pitchFamily="50" charset="0"/>
              </a:rPr>
              <a:t>is</a:t>
            </a:r>
            <a:r>
              <a:rPr lang="hr-HR" sz="2200" b="1" dirty="0">
                <a:latin typeface="Museo Sans 300" panose="02000000000000000000" pitchFamily="50" charset="0"/>
              </a:rPr>
              <a:t> </a:t>
            </a:r>
            <a:r>
              <a:rPr lang="hr-HR" sz="2200" b="1" dirty="0" err="1">
                <a:latin typeface="Museo Sans 300" panose="02000000000000000000" pitchFamily="50" charset="0"/>
              </a:rPr>
              <a:t>the</a:t>
            </a:r>
            <a:r>
              <a:rPr lang="hr-HR" sz="2200" b="1" dirty="0">
                <a:latin typeface="Museo Sans 300" panose="02000000000000000000" pitchFamily="50" charset="0"/>
              </a:rPr>
              <a:t> 102-story Empire State Building </a:t>
            </a:r>
            <a:r>
              <a:rPr lang="hr-HR" sz="2200" b="1" dirty="0" err="1">
                <a:latin typeface="Museo Sans 300" panose="02000000000000000000" pitchFamily="50" charset="0"/>
              </a:rPr>
              <a:t>in</a:t>
            </a:r>
            <a:r>
              <a:rPr lang="hr-HR" sz="2200" b="1" dirty="0">
                <a:latin typeface="Museo Sans 300" panose="02000000000000000000" pitchFamily="50" charset="0"/>
              </a:rPr>
              <a:t> Midtown </a:t>
            </a:r>
            <a:r>
              <a:rPr lang="hr-HR" sz="2200" b="1" dirty="0" err="1">
                <a:latin typeface="Museo Sans 300" panose="02000000000000000000" pitchFamily="50" charset="0"/>
              </a:rPr>
              <a:t>Manhattan</a:t>
            </a:r>
            <a:r>
              <a:rPr lang="hr-HR" sz="2200" b="1" dirty="0">
                <a:latin typeface="Museo Sans 300" panose="02000000000000000000" pitchFamily="50" charset="0"/>
              </a:rPr>
              <a:t>, </a:t>
            </a:r>
            <a:r>
              <a:rPr lang="hr-HR" sz="2200" b="1" dirty="0" err="1">
                <a:latin typeface="Museo Sans 300" panose="02000000000000000000" pitchFamily="50" charset="0"/>
              </a:rPr>
              <a:t>which</a:t>
            </a:r>
            <a:r>
              <a:rPr lang="hr-HR" sz="2200" b="1" dirty="0">
                <a:latin typeface="Museo Sans 300" panose="02000000000000000000" pitchFamily="50" charset="0"/>
              </a:rPr>
              <a:t> </a:t>
            </a:r>
            <a:r>
              <a:rPr lang="hr-HR" sz="2200" b="1" dirty="0" err="1">
                <a:latin typeface="Museo Sans 300" panose="02000000000000000000" pitchFamily="50" charset="0"/>
              </a:rPr>
              <a:t>was</a:t>
            </a:r>
            <a:r>
              <a:rPr lang="hr-HR" sz="2200" b="1" dirty="0">
                <a:latin typeface="Museo Sans 300" panose="02000000000000000000" pitchFamily="50" charset="0"/>
              </a:rPr>
              <a:t> </a:t>
            </a:r>
            <a:r>
              <a:rPr lang="hr-HR" sz="2200" b="1" dirty="0" err="1">
                <a:latin typeface="Museo Sans 300" panose="02000000000000000000" pitchFamily="50" charset="0"/>
              </a:rPr>
              <a:t>finished</a:t>
            </a:r>
            <a:r>
              <a:rPr lang="hr-HR" sz="2200" b="1" dirty="0">
                <a:latin typeface="Museo Sans 300" panose="02000000000000000000" pitchFamily="50" charset="0"/>
              </a:rPr>
              <a:t> </a:t>
            </a:r>
            <a:r>
              <a:rPr lang="hr-HR" sz="2200" b="1" dirty="0" err="1">
                <a:latin typeface="Museo Sans 300" panose="02000000000000000000" pitchFamily="50" charset="0"/>
              </a:rPr>
              <a:t>in</a:t>
            </a:r>
            <a:r>
              <a:rPr lang="hr-HR" sz="2200" b="1" dirty="0">
                <a:latin typeface="Museo Sans 300" panose="02000000000000000000" pitchFamily="50" charset="0"/>
              </a:rPr>
              <a:t> 1931 </a:t>
            </a:r>
            <a:r>
              <a:rPr lang="hr-HR" sz="2200" b="1" dirty="0" err="1">
                <a:latin typeface="Museo Sans 300" panose="02000000000000000000" pitchFamily="50" charset="0"/>
              </a:rPr>
              <a:t>and</a:t>
            </a:r>
            <a:r>
              <a:rPr lang="hr-HR" sz="2200" b="1" dirty="0">
                <a:latin typeface="Museo Sans 300" panose="02000000000000000000" pitchFamily="50" charset="0"/>
              </a:rPr>
              <a:t> </a:t>
            </a:r>
            <a:r>
              <a:rPr lang="hr-HR" sz="2200" b="1" dirty="0" err="1">
                <a:latin typeface="Museo Sans 300" panose="02000000000000000000" pitchFamily="50" charset="0"/>
              </a:rPr>
              <a:t>rises</a:t>
            </a:r>
            <a:r>
              <a:rPr lang="hr-HR" sz="2200" b="1" dirty="0">
                <a:latin typeface="Museo Sans 300" panose="02000000000000000000" pitchFamily="50" charset="0"/>
              </a:rPr>
              <a:t> to 381 m, </a:t>
            </a:r>
            <a:r>
              <a:rPr lang="hr-HR" sz="2200" b="1" dirty="0" err="1">
                <a:latin typeface="Museo Sans 300" panose="02000000000000000000" pitchFamily="50" charset="0"/>
              </a:rPr>
              <a:t>increased</a:t>
            </a:r>
            <a:r>
              <a:rPr lang="hr-HR" sz="2200" b="1" dirty="0">
                <a:latin typeface="Museo Sans 300" panose="02000000000000000000" pitchFamily="50" charset="0"/>
              </a:rPr>
              <a:t> to 443 m </a:t>
            </a:r>
            <a:r>
              <a:rPr lang="hr-HR" sz="2200" b="1" dirty="0" err="1">
                <a:latin typeface="Museo Sans 300" panose="02000000000000000000" pitchFamily="50" charset="0"/>
              </a:rPr>
              <a:t>by</a:t>
            </a:r>
            <a:r>
              <a:rPr lang="hr-HR" sz="2200" b="1" dirty="0">
                <a:latin typeface="Museo Sans 300" panose="02000000000000000000" pitchFamily="50" charset="0"/>
              </a:rPr>
              <a:t> </a:t>
            </a:r>
            <a:r>
              <a:rPr lang="hr-HR" sz="2200" b="1" dirty="0" err="1">
                <a:latin typeface="Museo Sans 300" panose="02000000000000000000" pitchFamily="50" charset="0"/>
              </a:rPr>
              <a:t>its</a:t>
            </a:r>
            <a:r>
              <a:rPr lang="hr-HR" sz="2200" b="1" dirty="0">
                <a:latin typeface="Museo Sans 300" panose="02000000000000000000" pitchFamily="50" charset="0"/>
              </a:rPr>
              <a:t> </a:t>
            </a:r>
            <a:r>
              <a:rPr lang="hr-HR" sz="2200" b="1" dirty="0" err="1">
                <a:latin typeface="Museo Sans 300" panose="02000000000000000000" pitchFamily="50" charset="0"/>
              </a:rPr>
              <a:t>antenna</a:t>
            </a:r>
            <a:r>
              <a:rPr lang="hr-HR" sz="2200" b="1" dirty="0">
                <a:latin typeface="Museo Sans 300" panose="02000000000000000000" pitchFamily="50" charset="0"/>
              </a:rPr>
              <a:t>. </a:t>
            </a:r>
          </a:p>
          <a:p>
            <a:endParaRPr lang="hr-HR" sz="2400" b="1" dirty="0"/>
          </a:p>
          <a:p>
            <a:endParaRPr lang="hr-HR" sz="2400" b="1" dirty="0"/>
          </a:p>
        </p:txBody>
      </p:sp>
      <p:pic>
        <p:nvPicPr>
          <p:cNvPr id="6" name="Picture 5">
            <a:extLst>
              <a:ext uri="{FF2B5EF4-FFF2-40B4-BE49-F238E27FC236}">
                <a16:creationId xmlns="" xmlns:a16="http://schemas.microsoft.com/office/drawing/2014/main" id="{F13E8FB0-AB55-40AA-AF4D-159A36173B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1767439"/>
            <a:ext cx="3096344" cy="4634860"/>
          </a:xfrm>
          <a:prstGeom prst="rect">
            <a:avLst/>
          </a:prstGeom>
        </p:spPr>
      </p:pic>
      <p:pic>
        <p:nvPicPr>
          <p:cNvPr id="8" name="Picture 7">
            <a:extLst>
              <a:ext uri="{FF2B5EF4-FFF2-40B4-BE49-F238E27FC236}">
                <a16:creationId xmlns="" xmlns:a16="http://schemas.microsoft.com/office/drawing/2014/main" id="{2003835B-7A6D-48B0-BCC8-A504E4A63B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2596" y="6406896"/>
            <a:ext cx="899160" cy="451104"/>
          </a:xfrm>
          <a:prstGeom prst="rect">
            <a:avLst/>
          </a:prstGeom>
        </p:spPr>
      </p:pic>
    </p:spTree>
    <p:extLst>
      <p:ext uri="{BB962C8B-B14F-4D97-AF65-F5344CB8AC3E}">
        <p14:creationId xmlns:p14="http://schemas.microsoft.com/office/powerpoint/2010/main" val="749882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hr-HR" sz="2800" dirty="0">
                <a:solidFill>
                  <a:prstClr val="black"/>
                </a:solidFill>
                <a:latin typeface="Museo Sans 700" panose="02000000000000000000" pitchFamily="50" charset="0"/>
              </a:rPr>
              <a:t>FAMOUS BUILDINGS</a:t>
            </a:r>
            <a:br>
              <a:rPr lang="hr-HR" sz="2800" dirty="0">
                <a:solidFill>
                  <a:prstClr val="black"/>
                </a:solidFill>
                <a:latin typeface="Museo Sans 700" panose="02000000000000000000" pitchFamily="50" charset="0"/>
              </a:rPr>
            </a:br>
            <a:r>
              <a:rPr lang="hr-HR" sz="2800" dirty="0">
                <a:solidFill>
                  <a:prstClr val="black"/>
                </a:solidFill>
                <a:latin typeface="Museo Sans 700" panose="02000000000000000000" pitchFamily="50" charset="0"/>
              </a:rPr>
              <a:t>THE EMPIRE STATE BUILING</a:t>
            </a:r>
            <a:endParaRPr lang="hr-HR" sz="2800" dirty="0">
              <a:latin typeface="Museo Sans 700" panose="02000000000000000000" pitchFamily="50" charset="0"/>
            </a:endParaRPr>
          </a:p>
        </p:txBody>
      </p:sp>
      <p:sp>
        <p:nvSpPr>
          <p:cNvPr id="3" name="Rezervirano mjesto sadržaja 2"/>
          <p:cNvSpPr>
            <a:spLocks noGrp="1"/>
          </p:cNvSpPr>
          <p:nvPr>
            <p:ph idx="1"/>
          </p:nvPr>
        </p:nvSpPr>
        <p:spPr>
          <a:xfrm>
            <a:off x="457200" y="1600201"/>
            <a:ext cx="8229600" cy="1612776"/>
          </a:xfrm>
        </p:spPr>
        <p:txBody>
          <a:bodyPr>
            <a:normAutofit/>
          </a:bodyPr>
          <a:lstStyle/>
          <a:p>
            <a:r>
              <a:rPr lang="en-US" sz="2200" b="1" dirty="0">
                <a:latin typeface="Museo Sans 300" panose="02000000000000000000" pitchFamily="50" charset="0"/>
              </a:rPr>
              <a:t>The Empire State Building stood as the tallest building in the world from its completion until 1972, when the 110-story North Tower of the original World Trade Center (417 m tall)</a:t>
            </a:r>
            <a:r>
              <a:rPr lang="hr-HR" sz="2200" b="1" dirty="0">
                <a:latin typeface="Museo Sans 300" panose="02000000000000000000" pitchFamily="50" charset="0"/>
              </a:rPr>
              <a:t> </a:t>
            </a:r>
            <a:r>
              <a:rPr lang="en-US" sz="2200" b="1" dirty="0">
                <a:latin typeface="Museo Sans 300" panose="02000000000000000000" pitchFamily="50" charset="0"/>
              </a:rPr>
              <a:t>was completed. </a:t>
            </a:r>
            <a:endParaRPr lang="hr-HR" sz="2200" b="1" dirty="0">
              <a:latin typeface="Museo Sans 300" panose="02000000000000000000" pitchFamily="50" charset="0"/>
            </a:endParaRPr>
          </a:p>
          <a:p>
            <a:endParaRPr lang="hr-HR" sz="2400" b="1" dirty="0"/>
          </a:p>
        </p:txBody>
      </p:sp>
      <p:pic>
        <p:nvPicPr>
          <p:cNvPr id="6" name="Picture 5">
            <a:extLst>
              <a:ext uri="{FF2B5EF4-FFF2-40B4-BE49-F238E27FC236}">
                <a16:creationId xmlns="" xmlns:a16="http://schemas.microsoft.com/office/drawing/2014/main" id="{A9215502-BDC5-44E3-B56A-35D97C7FD6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3972" y="3212976"/>
            <a:ext cx="5076056" cy="3378750"/>
          </a:xfrm>
          <a:prstGeom prst="rect">
            <a:avLst/>
          </a:prstGeom>
        </p:spPr>
      </p:pic>
      <p:pic>
        <p:nvPicPr>
          <p:cNvPr id="8" name="Picture 7">
            <a:extLst>
              <a:ext uri="{FF2B5EF4-FFF2-40B4-BE49-F238E27FC236}">
                <a16:creationId xmlns="" xmlns:a16="http://schemas.microsoft.com/office/drawing/2014/main" id="{22C47E67-D00C-4B29-9F36-EE759669BF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2596" y="6406896"/>
            <a:ext cx="899160" cy="451104"/>
          </a:xfrm>
          <a:prstGeom prst="rect">
            <a:avLst/>
          </a:prstGeom>
        </p:spPr>
      </p:pic>
    </p:spTree>
    <p:extLst>
      <p:ext uri="{BB962C8B-B14F-4D97-AF65-F5344CB8AC3E}">
        <p14:creationId xmlns:p14="http://schemas.microsoft.com/office/powerpoint/2010/main" val="4428882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z="3200" dirty="0">
                <a:solidFill>
                  <a:prstClr val="black"/>
                </a:solidFill>
                <a:latin typeface="Museo Sans 700" panose="02000000000000000000" pitchFamily="50" charset="0"/>
              </a:rPr>
              <a:t>FAMOUS BUILDINGS</a:t>
            </a:r>
            <a:br>
              <a:rPr lang="hr-HR" sz="3200" dirty="0">
                <a:solidFill>
                  <a:prstClr val="black"/>
                </a:solidFill>
                <a:latin typeface="Museo Sans 700" panose="02000000000000000000" pitchFamily="50" charset="0"/>
              </a:rPr>
            </a:br>
            <a:r>
              <a:rPr lang="hr-HR" sz="2800" dirty="0">
                <a:solidFill>
                  <a:prstClr val="black"/>
                </a:solidFill>
                <a:latin typeface="Museo Sans 700" panose="02000000000000000000" pitchFamily="50" charset="0"/>
              </a:rPr>
              <a:t>THE EMPIRE STATE BUILING</a:t>
            </a:r>
            <a:endParaRPr lang="hr-HR" sz="2800" dirty="0">
              <a:latin typeface="Museo Sans 700" panose="02000000000000000000" pitchFamily="50" charset="0"/>
            </a:endParaRPr>
          </a:p>
        </p:txBody>
      </p:sp>
      <p:sp>
        <p:nvSpPr>
          <p:cNvPr id="3" name="Rezervirano mjesto sadržaja 2"/>
          <p:cNvSpPr>
            <a:spLocks noGrp="1"/>
          </p:cNvSpPr>
          <p:nvPr>
            <p:ph idx="1"/>
          </p:nvPr>
        </p:nvSpPr>
        <p:spPr>
          <a:xfrm>
            <a:off x="457200" y="2132856"/>
            <a:ext cx="4186808" cy="3993307"/>
          </a:xfrm>
        </p:spPr>
        <p:txBody>
          <a:bodyPr/>
          <a:lstStyle/>
          <a:p>
            <a:r>
              <a:rPr lang="en-US" sz="2400" b="1" dirty="0">
                <a:latin typeface="Museo Sans 300" panose="02000000000000000000" pitchFamily="50" charset="0"/>
              </a:rPr>
              <a:t>The nickname of the Empire State building was the </a:t>
            </a:r>
            <a:r>
              <a:rPr lang="hr-HR" sz="2400" b="1" dirty="0" smtClean="0">
                <a:latin typeface="Museo Sans 300" panose="02000000000000000000" pitchFamily="50" charset="0"/>
              </a:rPr>
              <a:t>‘</a:t>
            </a:r>
            <a:r>
              <a:rPr lang="en-US" sz="2400" b="1" dirty="0" smtClean="0">
                <a:latin typeface="Museo Sans 300" panose="02000000000000000000" pitchFamily="50" charset="0"/>
              </a:rPr>
              <a:t>Empty State</a:t>
            </a:r>
            <a:r>
              <a:rPr lang="hr-HR" sz="2400" b="1" dirty="0" smtClean="0">
                <a:latin typeface="Museo Sans 300" panose="02000000000000000000" pitchFamily="50" charset="0"/>
              </a:rPr>
              <a:t>’ </a:t>
            </a:r>
            <a:r>
              <a:rPr lang="en-US" sz="2400" b="1" dirty="0" smtClean="0">
                <a:latin typeface="Museo Sans 300" panose="02000000000000000000" pitchFamily="50" charset="0"/>
              </a:rPr>
              <a:t>building </a:t>
            </a:r>
            <a:r>
              <a:rPr lang="en-US" sz="2400" b="1" dirty="0">
                <a:latin typeface="Museo Sans 300" panose="02000000000000000000" pitchFamily="50" charset="0"/>
              </a:rPr>
              <a:t>because it was built in the midst of the Great </a:t>
            </a:r>
            <a:r>
              <a:rPr lang="hr-HR" sz="2400" b="1" dirty="0" smtClean="0">
                <a:latin typeface="Museo Sans 300" panose="02000000000000000000" pitchFamily="50" charset="0"/>
              </a:rPr>
              <a:t>D</a:t>
            </a:r>
            <a:r>
              <a:rPr lang="en-US" sz="2400" b="1" dirty="0" err="1" smtClean="0">
                <a:latin typeface="Museo Sans 300" panose="02000000000000000000" pitchFamily="50" charset="0"/>
              </a:rPr>
              <a:t>epression</a:t>
            </a:r>
            <a:r>
              <a:rPr lang="en-US" sz="2400" b="1" dirty="0" smtClean="0">
                <a:latin typeface="Museo Sans 300" panose="02000000000000000000" pitchFamily="50" charset="0"/>
              </a:rPr>
              <a:t> </a:t>
            </a:r>
            <a:r>
              <a:rPr lang="en-US" sz="2400" b="1" dirty="0">
                <a:latin typeface="Museo Sans 300" panose="02000000000000000000" pitchFamily="50" charset="0"/>
              </a:rPr>
              <a:t>and a lot of people were unemployed</a:t>
            </a:r>
            <a:r>
              <a:rPr lang="en-US" dirty="0">
                <a:latin typeface="Museo Sans 300" panose="02000000000000000000" pitchFamily="50" charset="0"/>
              </a:rPr>
              <a:t>. </a:t>
            </a:r>
            <a:endParaRPr lang="hr-HR" dirty="0">
              <a:latin typeface="Museo Sans 300" panose="02000000000000000000" pitchFamily="50" charset="0"/>
            </a:endParaRPr>
          </a:p>
          <a:p>
            <a:pPr marL="0" indent="0">
              <a:lnSpc>
                <a:spcPts val="2100"/>
              </a:lnSpc>
              <a:buNone/>
            </a:pPr>
            <a:endParaRPr lang="hr-HR" dirty="0"/>
          </a:p>
          <a:p>
            <a:endParaRPr lang="hr-HR" dirty="0"/>
          </a:p>
        </p:txBody>
      </p:sp>
      <p:pic>
        <p:nvPicPr>
          <p:cNvPr id="5" name="Slika 4"/>
          <p:cNvPicPr>
            <a:picLocks noChangeAspect="1"/>
          </p:cNvPicPr>
          <p:nvPr/>
        </p:nvPicPr>
        <p:blipFill>
          <a:blip r:embed="rId2"/>
          <a:stretch>
            <a:fillRect/>
          </a:stretch>
        </p:blipFill>
        <p:spPr>
          <a:xfrm>
            <a:off x="4788024" y="2132856"/>
            <a:ext cx="4010210" cy="3211363"/>
          </a:xfrm>
          <a:prstGeom prst="rect">
            <a:avLst/>
          </a:prstGeom>
        </p:spPr>
      </p:pic>
      <p:pic>
        <p:nvPicPr>
          <p:cNvPr id="8" name="Picture 7">
            <a:extLst>
              <a:ext uri="{FF2B5EF4-FFF2-40B4-BE49-F238E27FC236}">
                <a16:creationId xmlns="" xmlns:a16="http://schemas.microsoft.com/office/drawing/2014/main" id="{DB9FCC88-B4B9-4E74-91FC-AC38A00341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2596" y="6406896"/>
            <a:ext cx="899160" cy="451104"/>
          </a:xfrm>
          <a:prstGeom prst="rect">
            <a:avLst/>
          </a:prstGeom>
        </p:spPr>
      </p:pic>
    </p:spTree>
    <p:extLst>
      <p:ext uri="{BB962C8B-B14F-4D97-AF65-F5344CB8AC3E}">
        <p14:creationId xmlns:p14="http://schemas.microsoft.com/office/powerpoint/2010/main" val="376970077"/>
      </p:ext>
    </p:extLst>
  </p:cSld>
  <p:clrMapOvr>
    <a:masterClrMapping/>
  </p:clrMapOvr>
</p:sld>
</file>

<file path=ppt/theme/theme1.xml><?xml version="1.0" encoding="utf-8"?>
<a:theme xmlns:a="http://schemas.openxmlformats.org/drawingml/2006/main" name="Office 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2646</TotalTime>
  <Words>1647</Words>
  <Application>Microsoft Office PowerPoint</Application>
  <PresentationFormat>On-screen Show (4:3)</PresentationFormat>
  <Paragraphs>80</Paragraphs>
  <Slides>35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Arial Black</vt:lpstr>
      <vt:lpstr>Calibri</vt:lpstr>
      <vt:lpstr>Museo Sans 300</vt:lpstr>
      <vt:lpstr>Museo Sans 500</vt:lpstr>
      <vt:lpstr>Museo Sans 700</vt:lpstr>
      <vt:lpstr>Office tema</vt:lpstr>
      <vt:lpstr>New York City</vt:lpstr>
      <vt:lpstr>BOROUGHS</vt:lpstr>
      <vt:lpstr>MANHATTAN</vt:lpstr>
      <vt:lpstr>GETTING AROUND</vt:lpstr>
      <vt:lpstr>GETTING AROUND</vt:lpstr>
      <vt:lpstr>GRAND CENTRAL TERMINAL</vt:lpstr>
      <vt:lpstr>FAMOUS BUILDINGS THE EMPIRE STATE BUILING</vt:lpstr>
      <vt:lpstr>FAMOUS BUILDINGS THE EMPIRE STATE BUILING</vt:lpstr>
      <vt:lpstr>FAMOUS BUILDINGS THE EMPIRE STATE BUILING</vt:lpstr>
      <vt:lpstr>FAMOUS BUILDINGS THE EMPIRE STATE BUILDING</vt:lpstr>
      <vt:lpstr>FAMOUS BUILDINGS CHRYSLER BUILDING</vt:lpstr>
      <vt:lpstr>FAMOUS BUILDING THE CHRYSLER BUILDING</vt:lpstr>
      <vt:lpstr>LANDMARKS ROCKEFELLER CENTER</vt:lpstr>
      <vt:lpstr>LANDMARKS ROCKEFELLER CENTER</vt:lpstr>
      <vt:lpstr>LANDMARKS ROCKEFELLER CENTER</vt:lpstr>
      <vt:lpstr>LANDMARKS ROCKEFELLER CENTER</vt:lpstr>
      <vt:lpstr>LANDMARKS ROCKEFELLER CENTER</vt:lpstr>
      <vt:lpstr>LANDMARKS RADIO CITY MUSIC HALL</vt:lpstr>
      <vt:lpstr>LANDMARKS RADIO CITY MUSIC HALL</vt:lpstr>
      <vt:lpstr>LANDMARKS RADIO CITY MUSIC HALL - THE ROCKETTES</vt:lpstr>
      <vt:lpstr>LANDMARKS THE STATUE OF LIBERTY</vt:lpstr>
      <vt:lpstr>ST. PATRICK’S CATHEDRAL</vt:lpstr>
      <vt:lpstr>MUSEUMS THE MUSEUM OF MODERN ART</vt:lpstr>
      <vt:lpstr>MUSEUMS THE METROPOLITAN MUSEUM OF ART </vt:lpstr>
      <vt:lpstr>MUSEUMS THE AMERICAN MUSEUM OF NATURAL HISTORY</vt:lpstr>
      <vt:lpstr>THE NEW YORK PUBLIC LIBRARY</vt:lpstr>
      <vt:lpstr>THE NEW YORK PUBLIC LIBRARY</vt:lpstr>
      <vt:lpstr> CENTRAL PARK</vt:lpstr>
      <vt:lpstr>5th AVENUE</vt:lpstr>
      <vt:lpstr>BRYANT PARK</vt:lpstr>
      <vt:lpstr>BRYANT PARK AND  NEW YORK PUBLIC LIBRARY</vt:lpstr>
      <vt:lpstr>TIMES SQUARE</vt:lpstr>
      <vt:lpstr>BROADWAY</vt:lpstr>
      <vt:lpstr>GREENWICH VILLAGE</vt:lpstr>
      <vt:lpstr>BROOKLYN BRIDGE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York City</dc:title>
  <dc:creator>User</dc:creator>
  <cp:lastModifiedBy>Lee Murphy</cp:lastModifiedBy>
  <cp:revision>71</cp:revision>
  <dcterms:created xsi:type="dcterms:W3CDTF">2017-04-25T02:57:13Z</dcterms:created>
  <dcterms:modified xsi:type="dcterms:W3CDTF">2017-10-20T08:07:46Z</dcterms:modified>
</cp:coreProperties>
</file>