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16"/>
  </p:notesMasterIdLst>
  <p:sldIdLst>
    <p:sldId id="256" r:id="rId2"/>
    <p:sldId id="324" r:id="rId3"/>
    <p:sldId id="329" r:id="rId4"/>
    <p:sldId id="325" r:id="rId5"/>
    <p:sldId id="291" r:id="rId6"/>
    <p:sldId id="306" r:id="rId7"/>
    <p:sldId id="331" r:id="rId8"/>
    <p:sldId id="319" r:id="rId9"/>
    <p:sldId id="332" r:id="rId10"/>
    <p:sldId id="334" r:id="rId11"/>
    <p:sldId id="335" r:id="rId12"/>
    <p:sldId id="336" r:id="rId13"/>
    <p:sldId id="333" r:id="rId14"/>
    <p:sldId id="272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005696"/>
    <a:srgbClr val="D4A3D9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04F4E-DBB4-4E0B-86CC-83A5BE9AC0AE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3079-A2B8-451D-AC3D-1A95B48BA9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A3079-A2B8-451D-AC3D-1A95B48BA969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746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897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833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9302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1143000" y="274638"/>
            <a:ext cx="7543800" cy="5851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46239E-AF1A-4626-B494-4467B645C6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43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97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359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7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60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553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9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0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197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C1F-AFAF-4F41-BD48-CB022B111226}" type="datetimeFigureOut">
              <a:rPr lang="hr-HR" smtClean="0"/>
              <a:t>12.9.2016.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F573-3483-4038-A22B-18CAA5DBED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77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511780"/>
            <a:ext cx="8229600" cy="923528"/>
          </a:xfrm>
        </p:spPr>
        <p:txBody>
          <a:bodyPr/>
          <a:lstStyle/>
          <a:p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Nizinski zavičaj</a:t>
            </a:r>
          </a:p>
        </p:txBody>
      </p:sp>
      <p:pic>
        <p:nvPicPr>
          <p:cNvPr id="3074" name="Picture 2" descr="C:\Users\Korisnik\Pictures\My Scans\Slike za prezentacije\scan00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"/>
          <a:stretch/>
        </p:blipFill>
        <p:spPr bwMode="auto">
          <a:xfrm>
            <a:off x="1691680" y="1844824"/>
            <a:ext cx="5978013" cy="352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slov 2"/>
          <p:cNvSpPr>
            <a:spLocks noGrp="1"/>
          </p:cNvSpPr>
          <p:nvPr/>
        </p:nvSpPr>
        <p:spPr>
          <a:xfrm>
            <a:off x="3563888" y="6237312"/>
            <a:ext cx="532859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</a:rPr>
              <a:t>Vesna </a:t>
            </a:r>
            <a:r>
              <a:rPr lang="hr-HR" dirty="0" err="1">
                <a:latin typeface="Calibri" panose="020F0502020204030204" pitchFamily="34" charset="0"/>
              </a:rPr>
              <a:t>Bego</a:t>
            </a:r>
            <a:r>
              <a:rPr lang="hr-HR" dirty="0">
                <a:latin typeface="Calibri" panose="020F0502020204030204" pitchFamily="34" charset="0"/>
              </a:rPr>
              <a:t>, OŠ Dragutina </a:t>
            </a:r>
            <a:r>
              <a:rPr lang="hr-HR" dirty="0" err="1">
                <a:latin typeface="Calibri" panose="020F0502020204030204" pitchFamily="34" charset="0"/>
              </a:rPr>
              <a:t>Domjanića</a:t>
            </a:r>
            <a:r>
              <a:rPr lang="hr-HR" dirty="0">
                <a:latin typeface="Calibri" panose="020F0502020204030204" pitchFamily="34" charset="0"/>
              </a:rPr>
              <a:t>, Sveti Ivan Zelina</a:t>
            </a:r>
          </a:p>
        </p:txBody>
      </p:sp>
    </p:spTree>
    <p:extLst>
      <p:ext uri="{BB962C8B-B14F-4D97-AF65-F5344CB8AC3E}">
        <p14:creationId xmlns:p14="http://schemas.microsoft.com/office/powerpoint/2010/main" val="66922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hr-HR" dirty="0"/>
              <a:t>Zadane pojmove spoji crtom.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3117" y="1652944"/>
            <a:ext cx="8229600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mrkva</a:t>
            </a:r>
          </a:p>
          <a:p>
            <a:pPr marL="0" indent="0">
              <a:buNone/>
            </a:pPr>
            <a:r>
              <a:rPr lang="hr-HR" sz="2800" dirty="0"/>
              <a:t>p</a:t>
            </a:r>
            <a:r>
              <a:rPr lang="hr-HR" sz="2800" dirty="0">
                <a:solidFill>
                  <a:schemeClr val="tx1"/>
                </a:solidFill>
              </a:rPr>
              <a:t>urani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kukuruz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vinova loza</a:t>
            </a:r>
            <a:r>
              <a:rPr lang="hr-HR" sz="4000" dirty="0">
                <a:solidFill>
                  <a:schemeClr val="tx1"/>
                </a:solidFill>
              </a:rPr>
              <a:t>                                      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krave</a:t>
            </a:r>
          </a:p>
          <a:p>
            <a:pPr marL="0" indent="0">
              <a:buNone/>
            </a:pPr>
            <a:r>
              <a:rPr lang="hr-HR" sz="2800" dirty="0">
                <a:solidFill>
                  <a:schemeClr val="tx1"/>
                </a:solidFill>
              </a:rPr>
              <a:t>jabuke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cxnSp>
        <p:nvCxnSpPr>
          <p:cNvPr id="5" name="Ravni poveznik sa strelicom 4"/>
          <p:cNvCxnSpPr/>
          <p:nvPr/>
        </p:nvCxnSpPr>
        <p:spPr>
          <a:xfrm>
            <a:off x="1547664" y="1876654"/>
            <a:ext cx="5116669" cy="825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>
            <a:endCxn id="11" idx="1"/>
          </p:cNvCxnSpPr>
          <p:nvPr/>
        </p:nvCxnSpPr>
        <p:spPr>
          <a:xfrm>
            <a:off x="2267744" y="3689302"/>
            <a:ext cx="4401512" cy="2449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/>
          <p:cNvCxnSpPr/>
          <p:nvPr/>
        </p:nvCxnSpPr>
        <p:spPr>
          <a:xfrm flipV="1">
            <a:off x="1880774" y="2132856"/>
            <a:ext cx="4783559" cy="892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6720058" y="2440891"/>
            <a:ext cx="2121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vrt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6690462" y="4149080"/>
            <a:ext cx="222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voćnjak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6669256" y="5877272"/>
            <a:ext cx="2437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vinograd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6664333" y="1739729"/>
            <a:ext cx="226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oranica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6690462" y="3329059"/>
            <a:ext cx="226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štala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6669256" y="5031159"/>
            <a:ext cx="226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cs typeface="Aharoni" pitchFamily="2" charset="-79"/>
              </a:rPr>
              <a:t>kokošinjac</a:t>
            </a:r>
          </a:p>
        </p:txBody>
      </p:sp>
      <p:cxnSp>
        <p:nvCxnSpPr>
          <p:cNvPr id="15" name="Ravni poveznik sa strelicom 14"/>
          <p:cNvCxnSpPr/>
          <p:nvPr/>
        </p:nvCxnSpPr>
        <p:spPr>
          <a:xfrm flipV="1">
            <a:off x="1519330" y="3583170"/>
            <a:ext cx="5175327" cy="565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>
            <a:endCxn id="10" idx="1"/>
          </p:cNvCxnSpPr>
          <p:nvPr/>
        </p:nvCxnSpPr>
        <p:spPr>
          <a:xfrm flipV="1">
            <a:off x="1570132" y="4410690"/>
            <a:ext cx="5120330" cy="356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>
            <a:endCxn id="14" idx="1"/>
          </p:cNvCxnSpPr>
          <p:nvPr/>
        </p:nvCxnSpPr>
        <p:spPr>
          <a:xfrm>
            <a:off x="1570132" y="2501289"/>
            <a:ext cx="5099124" cy="27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39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795320" cy="1152128"/>
          </a:xfrm>
        </p:spPr>
        <p:txBody>
          <a:bodyPr>
            <a:no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  <a:latin typeface="+mn-lt"/>
              </a:rPr>
              <a:t>Napiši slovo ispred pripadajuće riječi.</a:t>
            </a:r>
            <a:br>
              <a:rPr lang="hr-HR" sz="3600" dirty="0">
                <a:solidFill>
                  <a:srgbClr val="7030A0"/>
                </a:solidFill>
                <a:latin typeface="+mn-lt"/>
              </a:rPr>
            </a:br>
            <a:endParaRPr lang="hr-HR" sz="36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4000" dirty="0">
                <a:solidFill>
                  <a:srgbClr val="002060"/>
                </a:solidFill>
              </a:rPr>
              <a:t>a)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2060"/>
                </a:solidFill>
              </a:rPr>
              <a:t>b)</a:t>
            </a:r>
            <a:r>
              <a:rPr lang="hr-HR" sz="4000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2060"/>
                </a:solidFill>
              </a:rPr>
              <a:t>c)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2060"/>
                </a:solidFill>
              </a:rPr>
              <a:t>d)</a:t>
            </a:r>
            <a:r>
              <a:rPr lang="hr-HR" sz="4000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endParaRPr lang="hr-HR" sz="4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hr-HR" sz="4000" dirty="0">
                <a:solidFill>
                  <a:srgbClr val="002060"/>
                </a:solidFill>
              </a:rPr>
              <a:t>e)</a:t>
            </a:r>
            <a:r>
              <a:rPr lang="hr-HR" sz="4000" dirty="0">
                <a:solidFill>
                  <a:srgbClr val="0000FF"/>
                </a:solidFill>
              </a:rPr>
              <a:t>                                       </a:t>
            </a:r>
            <a:endParaRPr lang="hr-HR" sz="4000" dirty="0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053698" y="1372993"/>
            <a:ext cx="409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FF000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krava 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169805" y="3491393"/>
            <a:ext cx="285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FF000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hrast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5198434" y="5373216"/>
            <a:ext cx="3838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FF000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suncokret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120233" y="2420888"/>
            <a:ext cx="3144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FF000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konj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5200749" y="4443209"/>
            <a:ext cx="3288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u="sng" dirty="0">
                <a:solidFill>
                  <a:srgbClr val="FF0000"/>
                </a:solidFill>
                <a:cs typeface="Aharoni" pitchFamily="2" charset="-79"/>
              </a:rPr>
              <a:t>___</a:t>
            </a:r>
            <a:r>
              <a:rPr lang="hr-HR" sz="4000" dirty="0">
                <a:solidFill>
                  <a:srgbClr val="FF0000"/>
                </a:solidFill>
                <a:cs typeface="Aharoni" pitchFamily="2" charset="-79"/>
              </a:rPr>
              <a:t>perad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200748" y="1364932"/>
            <a:ext cx="759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d)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5213147" y="239399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e)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5231512" y="3511141"/>
            <a:ext cx="852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b)</a:t>
            </a:r>
          </a:p>
        </p:txBody>
      </p:sp>
      <p:sp>
        <p:nvSpPr>
          <p:cNvPr id="19" name="TekstniOkvir 18"/>
          <p:cNvSpPr txBox="1"/>
          <p:nvPr/>
        </p:nvSpPr>
        <p:spPr>
          <a:xfrm>
            <a:off x="5231512" y="4443209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c)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5240106" y="5373216"/>
            <a:ext cx="84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2060"/>
                </a:solidFill>
                <a:cs typeface="Aharoni" pitchFamily="2" charset="-79"/>
              </a:rPr>
              <a:t>a)</a:t>
            </a:r>
          </a:p>
        </p:txBody>
      </p:sp>
      <p:pic>
        <p:nvPicPr>
          <p:cNvPr id="5122" name="Picture 2" descr="C:\Users\Korisnik\Pictures\My Scans\Slike za prezentacije\scan0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85" y="1141462"/>
            <a:ext cx="1190024" cy="10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risnik\Pictures\My Scans\Slike za prezentacije\scan0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85" y="2317703"/>
            <a:ext cx="1190024" cy="10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orisnik\Pictures\My Scans\Slike za prezentacije\scan00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00" y="3546793"/>
            <a:ext cx="1198909" cy="7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orisnik\Pictures\My Scans\Slike za prezentacije\scan00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85" y="4555537"/>
            <a:ext cx="1190024" cy="70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orisnik\Pictures\My Scans\Slike za prezentacije\scan009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00" y="5696927"/>
            <a:ext cx="1198909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  <p:bldP spid="3" grpId="2" uiExpand="1" build="p"/>
      <p:bldP spid="3" grpId="4" uiExpand="1" build="p"/>
      <p:bldP spid="3" grpId="5" uiExpand="1" build="p"/>
      <p:bldP spid="8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411559"/>
          </a:xfrm>
        </p:spPr>
        <p:txBody>
          <a:bodyPr/>
          <a:lstStyle/>
          <a:p>
            <a:r>
              <a:rPr lang="hr-HR" dirty="0"/>
              <a:t>Na zemljovidu pokaži nizinski zavičaj.</a:t>
            </a:r>
          </a:p>
        </p:txBody>
      </p:sp>
      <p:pic>
        <p:nvPicPr>
          <p:cNvPr id="4" name="Picture 2" descr="C:\Users\Korisnik\Pictures\My Scans\Slike za prezentacije\scan00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42825"/>
            <a:ext cx="6192688" cy="53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sten 4"/>
          <p:cNvSpPr/>
          <p:nvPr/>
        </p:nvSpPr>
        <p:spPr>
          <a:xfrm>
            <a:off x="3491880" y="2132856"/>
            <a:ext cx="3744416" cy="1656184"/>
          </a:xfrm>
          <a:prstGeom prst="donut">
            <a:avLst>
              <a:gd name="adj" fmla="val 977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918965340"/>
              </p:ext>
            </p:extLst>
          </p:nvPr>
        </p:nvGraphicFramePr>
        <p:xfrm>
          <a:off x="601663" y="333375"/>
          <a:ext cx="9658350" cy="6165852"/>
        </p:xfrm>
        <a:graphic>
          <a:graphicData uri="http://schemas.openxmlformats.org/drawingml/2006/table">
            <a:tbl>
              <a:tblPr/>
              <a:tblGrid>
                <a:gridCol w="2674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ŽABA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SLAVONIJA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VOĆARSTVO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4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TRAVA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POSAVINA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RATARSTVO</a:t>
                      </a:r>
                      <a:endParaRPr kumimoji="0" lang="hr-H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LIVADA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PODRAVINA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STOČARSTVO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ZELENA BOJA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NIZINE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POLJOPRI-VREDA</a:t>
                      </a:r>
                      <a:r>
                        <a:rPr kumimoji="0" lang="hr-H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NIZINSKI ZAVIČAJ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624636" y="330065"/>
            <a:ext cx="2627312" cy="11874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A1</a:t>
            </a: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3298824" y="344194"/>
            <a:ext cx="2627313" cy="11874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>
                <a:latin typeface="Century Gothic" pitchFamily="34" charset="0"/>
              </a:rPr>
              <a:t>B1</a:t>
            </a:r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5973258" y="354298"/>
            <a:ext cx="2627313" cy="11874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C1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643363" y="1573335"/>
            <a:ext cx="2627312" cy="11874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A2</a:t>
            </a:r>
          </a:p>
        </p:txBody>
      </p: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3288782" y="1573335"/>
            <a:ext cx="2627313" cy="11874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>
                <a:latin typeface="Century Gothic" pitchFamily="34" charset="0"/>
              </a:rPr>
              <a:t>B2</a:t>
            </a:r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5966343" y="1575532"/>
            <a:ext cx="2627312" cy="11874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C2</a:t>
            </a:r>
          </a:p>
        </p:txBody>
      </p:sp>
      <p:sp>
        <p:nvSpPr>
          <p:cNvPr id="44076" name="Rectangle 44"/>
          <p:cNvSpPr>
            <a:spLocks noChangeArrowheads="1"/>
          </p:cNvSpPr>
          <p:nvPr/>
        </p:nvSpPr>
        <p:spPr bwMode="auto">
          <a:xfrm>
            <a:off x="624636" y="2803471"/>
            <a:ext cx="2627312" cy="11874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A3</a:t>
            </a:r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3282528" y="2795588"/>
            <a:ext cx="2627313" cy="11874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 dirty="0">
                <a:latin typeface="Century Gothic" pitchFamily="34" charset="0"/>
              </a:rPr>
              <a:t>B3</a:t>
            </a: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5966342" y="2795588"/>
            <a:ext cx="2627313" cy="11874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2600" b="1" i="0">
                <a:latin typeface="Century Gothic" pitchFamily="34" charset="0"/>
              </a:rPr>
              <a:t>C3</a:t>
            </a: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624636" y="4019550"/>
            <a:ext cx="2627312" cy="1187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A</a:t>
            </a:r>
          </a:p>
        </p:txBody>
      </p:sp>
      <p:sp>
        <p:nvSpPr>
          <p:cNvPr id="44080" name="Rectangle 48"/>
          <p:cNvSpPr>
            <a:spLocks noChangeArrowheads="1"/>
          </p:cNvSpPr>
          <p:nvPr/>
        </p:nvSpPr>
        <p:spPr bwMode="auto">
          <a:xfrm>
            <a:off x="3298824" y="4019550"/>
            <a:ext cx="2627312" cy="1187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</a:t>
            </a:r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5966342" y="4019550"/>
            <a:ext cx="2627312" cy="1187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hr-HR" sz="3200" b="1" i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</a:t>
            </a:r>
          </a:p>
        </p:txBody>
      </p:sp>
      <p:sp>
        <p:nvSpPr>
          <p:cNvPr id="44082" name="Rectangle 50"/>
          <p:cNvSpPr>
            <a:spLocks noChangeArrowheads="1"/>
          </p:cNvSpPr>
          <p:nvPr/>
        </p:nvSpPr>
        <p:spPr bwMode="auto">
          <a:xfrm>
            <a:off x="594809" y="5207000"/>
            <a:ext cx="8005762" cy="12954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hr-HR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KONAČNO RJEŠENJE</a:t>
            </a:r>
            <a:endParaRPr lang="en-US" sz="3200" b="1" i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10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10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10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1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0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1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10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10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2" dur="1000"/>
                                        <p:tgtEl>
                                          <p:spTgt spid="44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1000"/>
                                        <p:tgtEl>
                                          <p:spTgt spid="44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82"/>
                  </p:tgtEl>
                </p:cond>
              </p:nextCondLst>
            </p:seq>
          </p:childTnLst>
        </p:cTn>
      </p:par>
    </p:tnLst>
    <p:bldLst>
      <p:bldP spid="44070" grpId="0" animBg="1"/>
      <p:bldP spid="44071" grpId="0" animBg="1"/>
      <p:bldP spid="44072" grpId="0" animBg="1"/>
      <p:bldP spid="44073" grpId="0" animBg="1"/>
      <p:bldP spid="44074" grpId="0" animBg="1"/>
      <p:bldP spid="44075" grpId="0" animBg="1"/>
      <p:bldP spid="44076" grpId="0" animBg="1"/>
      <p:bldP spid="44077" grpId="0" animBg="1"/>
      <p:bldP spid="44078" grpId="0" animBg="1"/>
      <p:bldP spid="44079" grpId="0" animBg="1"/>
      <p:bldP spid="44080" grpId="0" animBg="1"/>
      <p:bldP spid="44081" grpId="0" animBg="1"/>
      <p:bldP spid="440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</a:t>
            </a:r>
            <a:r>
              <a:rPr lang="hr-HR" sz="8000" b="1" spc="50" dirty="0">
                <a:ln w="11430"/>
                <a:solidFill>
                  <a:srgbClr val="9F5FC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Bravo !</a:t>
            </a:r>
          </a:p>
        </p:txBody>
      </p:sp>
    </p:spTree>
    <p:extLst>
      <p:ext uri="{BB962C8B-B14F-4D97-AF65-F5344CB8AC3E}">
        <p14:creationId xmlns:p14="http://schemas.microsoft.com/office/powerpoint/2010/main" val="30484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Nizinski je zavičaj na zemljovidu prikazan: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hr-HR" sz="3200" dirty="0"/>
          </a:p>
          <a:p>
            <a:pPr marL="137160" indent="0">
              <a:buNone/>
            </a:pPr>
            <a:endParaRPr lang="hr-HR" sz="3200" dirty="0"/>
          </a:p>
          <a:p>
            <a:pPr marL="651510" indent="-514350">
              <a:buAutoNum type="alphaLcParenR"/>
            </a:pPr>
            <a:r>
              <a:rPr lang="hr-HR" sz="3200" dirty="0"/>
              <a:t> žutom bojom</a:t>
            </a:r>
          </a:p>
          <a:p>
            <a:pPr marL="651510" indent="-514350">
              <a:buAutoNum type="alphaLcParenR"/>
            </a:pPr>
            <a:r>
              <a:rPr lang="hr-HR" sz="3200" dirty="0"/>
              <a:t> smeđom bojom</a:t>
            </a:r>
          </a:p>
          <a:p>
            <a:pPr marL="651510" indent="-514350">
              <a:buAutoNum type="alphaLcParenR"/>
            </a:pPr>
            <a:r>
              <a:rPr lang="hr-HR" sz="3200" dirty="0"/>
              <a:t> zelenom bojom</a:t>
            </a:r>
          </a:p>
          <a:p>
            <a:pPr marL="651510" indent="-514350">
              <a:buAutoNum type="alphaLcParenR"/>
            </a:pPr>
            <a:endParaRPr lang="hr-HR" sz="3200" dirty="0"/>
          </a:p>
          <a:p>
            <a:endParaRPr lang="hr-HR" sz="3200" dirty="0"/>
          </a:p>
          <a:p>
            <a:pPr marL="137160" indent="0">
              <a:buNone/>
            </a:pPr>
            <a:endParaRPr lang="hr-HR" sz="3200" dirty="0"/>
          </a:p>
        </p:txBody>
      </p:sp>
      <p:sp>
        <p:nvSpPr>
          <p:cNvPr id="4" name="Prsten 3"/>
          <p:cNvSpPr/>
          <p:nvPr/>
        </p:nvSpPr>
        <p:spPr>
          <a:xfrm>
            <a:off x="589009" y="3861048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Korisnik\Pictures\My Scans\Slike za prezentacije\scan0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830863" cy="373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800200"/>
          </a:xfrm>
        </p:spPr>
        <p:txBody>
          <a:bodyPr>
            <a:normAutofit/>
          </a:bodyPr>
          <a:lstStyle/>
          <a:p>
            <a:pPr algn="l"/>
            <a:r>
              <a:rPr lang="hr-HR" sz="3600" dirty="0">
                <a:solidFill>
                  <a:srgbClr val="7030A0"/>
                </a:solidFill>
              </a:rPr>
              <a:t>Nizinski zavičaj ima: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lphaLcParenR"/>
            </a:pPr>
            <a:r>
              <a:rPr lang="hr-HR" sz="3600" dirty="0"/>
              <a:t> ravnice i riječne doline</a:t>
            </a:r>
          </a:p>
          <a:p>
            <a:pPr marL="651510" indent="-514350">
              <a:buAutoNum type="alphaLcParenR"/>
            </a:pPr>
            <a:r>
              <a:rPr lang="hr-HR" sz="3600" dirty="0"/>
              <a:t> gore i planine</a:t>
            </a:r>
          </a:p>
          <a:p>
            <a:pPr marL="651510" indent="-514350">
              <a:buAutoNum type="alphaLcParenR"/>
            </a:pPr>
            <a:r>
              <a:rPr lang="hr-HR" sz="3600" dirty="0"/>
              <a:t> more, otoke i obalu</a:t>
            </a:r>
          </a:p>
          <a:p>
            <a:pPr marL="651510" indent="-514350">
              <a:buAutoNum type="alphaLcParenR"/>
            </a:pPr>
            <a:endParaRPr lang="hr-HR" dirty="0"/>
          </a:p>
          <a:p>
            <a:endParaRPr lang="hr-HR" dirty="0"/>
          </a:p>
          <a:p>
            <a:pPr marL="137160" indent="0">
              <a:buNone/>
            </a:pPr>
            <a:endParaRPr lang="hr-HR" dirty="0"/>
          </a:p>
        </p:txBody>
      </p:sp>
      <p:sp>
        <p:nvSpPr>
          <p:cNvPr id="4" name="Prsten 3"/>
          <p:cNvSpPr/>
          <p:nvPr/>
        </p:nvSpPr>
        <p:spPr>
          <a:xfrm>
            <a:off x="539552" y="1736812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Korisnik\Pictures\My Scans\Slike za prezentacije\scan0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136"/>
            <a:ext cx="2952328" cy="199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6302" y="726049"/>
            <a:ext cx="7862693" cy="924475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7030A0"/>
                </a:solidFill>
              </a:rPr>
              <a:t>Što pripada nizinskom zavičaju?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31640" y="1628800"/>
            <a:ext cx="6264696" cy="4709160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endParaRPr lang="hr-HR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vinograd, smokva i lavanda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velika rijeka, pšenica i hrast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r>
              <a:rPr lang="hr-HR" sz="2800" dirty="0">
                <a:latin typeface="+mj-lt"/>
                <a:cs typeface="Aharoni" pitchFamily="2" charset="-79"/>
              </a:rPr>
              <a:t>jezero, medvjed i pastrva</a:t>
            </a:r>
          </a:p>
          <a:p>
            <a:pPr marL="514350" indent="-514350">
              <a:buAutoNum type="alphaLcParenR"/>
            </a:pPr>
            <a:endParaRPr lang="hr-HR" sz="28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sz="3200" dirty="0">
              <a:latin typeface="+mj-lt"/>
              <a:cs typeface="Aharoni" pitchFamily="2" charset="-79"/>
            </a:endParaRPr>
          </a:p>
          <a:p>
            <a:pPr marL="514350" indent="-514350">
              <a:buAutoNum type="alphaLcParenR"/>
            </a:pPr>
            <a:endParaRPr lang="hr-HR" sz="3200" dirty="0">
              <a:latin typeface="+mj-lt"/>
              <a:cs typeface="Aharoni" pitchFamily="2" charset="-79"/>
            </a:endParaRPr>
          </a:p>
        </p:txBody>
      </p:sp>
      <p:sp>
        <p:nvSpPr>
          <p:cNvPr id="6" name="Prsten 5"/>
          <p:cNvSpPr/>
          <p:nvPr/>
        </p:nvSpPr>
        <p:spPr>
          <a:xfrm>
            <a:off x="1146302" y="2838786"/>
            <a:ext cx="792088" cy="763063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500" dirty="0"/>
              <a:t>Sva veća naselja smještena su uz</a:t>
            </a:r>
          </a:p>
          <a:p>
            <a:pPr marL="0" indent="0">
              <a:buNone/>
            </a:pPr>
            <a:endParaRPr lang="hr-HR" sz="3500" dirty="0"/>
          </a:p>
          <a:p>
            <a:pPr marL="0" indent="0">
              <a:buNone/>
            </a:pPr>
            <a:r>
              <a:rPr lang="hr-HR" sz="3500" dirty="0"/>
              <a:t>                              </a:t>
            </a:r>
            <a:r>
              <a:rPr lang="hr-HR" sz="3500" b="1" dirty="0"/>
              <a:t>rijeke</a:t>
            </a:r>
            <a:r>
              <a:rPr lang="hr-HR" sz="3500" dirty="0"/>
              <a:t>.</a:t>
            </a:r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2050" name="Picture 2" descr="C:\Users\Korisnik\Pictures\My Scans\Slike za prezentacije\scan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09" y="2492896"/>
            <a:ext cx="2047754" cy="271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smiješeno lice 5"/>
          <p:cNvSpPr/>
          <p:nvPr/>
        </p:nvSpPr>
        <p:spPr>
          <a:xfrm>
            <a:off x="2382664" y="3319086"/>
            <a:ext cx="914400" cy="914400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792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41176"/>
            <a:ext cx="8686800" cy="73955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Na kojoj je slici prikazan nizinski zavičaj?</a:t>
            </a:r>
          </a:p>
        </p:txBody>
      </p:sp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099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a)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                b)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	c)  </a:t>
            </a:r>
          </a:p>
        </p:txBody>
      </p:sp>
      <p:sp>
        <p:nvSpPr>
          <p:cNvPr id="12" name="Prsten 11"/>
          <p:cNvSpPr/>
          <p:nvPr/>
        </p:nvSpPr>
        <p:spPr>
          <a:xfrm>
            <a:off x="705954" y="3889648"/>
            <a:ext cx="841710" cy="792088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Korisnik\Pictures\My Scans\Slike za prezentacije\scan0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1956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risnik\Pictures\My Scans\Slike za prezentacije\scan00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3195637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orisnik\Pictures\My Scans\Slike za prezentacije\scan00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138"/>
            <a:ext cx="3214687" cy="1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7667011" cy="924475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Što možeš vidjeti u nizinskom zavičaju?     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</a:t>
            </a:r>
            <a:r>
              <a:rPr lang="hr-HR" sz="3800" dirty="0">
                <a:latin typeface="+mj-lt"/>
                <a:cs typeface="Aharoni" pitchFamily="2" charset="-79"/>
              </a:rPr>
              <a:t>medvjeda</a:t>
            </a:r>
            <a:r>
              <a:rPr lang="hr-HR" sz="3600" dirty="0">
                <a:latin typeface="Aharoni" pitchFamily="2" charset="-79"/>
                <a:cs typeface="Aharoni" pitchFamily="2" charset="-79"/>
              </a:rPr>
              <a:t>     </a:t>
            </a:r>
            <a:r>
              <a:rPr lang="hr-HR" dirty="0">
                <a:latin typeface="Aharoni" pitchFamily="2" charset="-79"/>
                <a:cs typeface="Aharoni" pitchFamily="2" charset="-79"/>
              </a:rPr>
              <a:t>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800" dirty="0">
                <a:latin typeface="+mj-lt"/>
                <a:cs typeface="Aharoni" pitchFamily="2" charset="-79"/>
              </a:rPr>
              <a:t>suncokret</a:t>
            </a:r>
            <a:r>
              <a:rPr lang="hr-HR" sz="3600" dirty="0">
                <a:latin typeface="+mj-lt"/>
                <a:cs typeface="Aharoni" pitchFamily="2" charset="-79"/>
              </a:rPr>
              <a:t>            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                 </a:t>
            </a:r>
            <a:r>
              <a:rPr lang="hr-HR" sz="3200" dirty="0">
                <a:latin typeface="+mj-lt"/>
                <a:cs typeface="Aharoni" pitchFamily="2" charset="-79"/>
              </a:rPr>
              <a:t>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       </a:t>
            </a:r>
            <a:r>
              <a:rPr lang="hr-HR" sz="3600" dirty="0">
                <a:latin typeface="Aharoni" pitchFamily="2" charset="-79"/>
                <a:cs typeface="Aharoni" pitchFamily="2" charset="-79"/>
              </a:rPr>
              <a:t>     </a:t>
            </a:r>
            <a:r>
              <a:rPr lang="hr-HR" sz="3200" dirty="0">
                <a:latin typeface="Aharoni" pitchFamily="2" charset="-79"/>
                <a:cs typeface="Aharoni" pitchFamily="2" charset="-79"/>
              </a:rPr>
              <a:t>          </a:t>
            </a:r>
            <a:endParaRPr lang="hr-HR" sz="3600" dirty="0">
              <a:latin typeface="+mj-lt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              </a:t>
            </a:r>
            <a:endParaRPr lang="hr-HR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600" dirty="0">
                <a:latin typeface="+mj-lt"/>
                <a:cs typeface="Aharoni" pitchFamily="2" charset="-79"/>
              </a:rPr>
              <a:t>            </a:t>
            </a:r>
            <a:r>
              <a:rPr lang="hr-HR" sz="3800" dirty="0">
                <a:latin typeface="+mj-lt"/>
                <a:cs typeface="Aharoni" pitchFamily="2" charset="-79"/>
              </a:rPr>
              <a:t>galeba</a:t>
            </a:r>
            <a:r>
              <a:rPr lang="hr-HR" sz="3600" dirty="0">
                <a:latin typeface="+mj-lt"/>
                <a:cs typeface="Aharoni" pitchFamily="2" charset="-79"/>
              </a:rPr>
              <a:t>                  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dirty="0">
                <a:latin typeface="Aharoni" pitchFamily="2" charset="-79"/>
                <a:cs typeface="Aharoni" pitchFamily="2" charset="-79"/>
              </a:rPr>
              <a:t>                                                                      </a:t>
            </a:r>
            <a:r>
              <a:rPr lang="hr-HR" sz="3800" dirty="0">
                <a:latin typeface="+mj-lt"/>
                <a:cs typeface="Aharoni" pitchFamily="2" charset="-79"/>
              </a:rPr>
              <a:t>rodu</a:t>
            </a: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r>
              <a:rPr lang="hr-HR" sz="3800" dirty="0">
                <a:latin typeface="+mj-lt"/>
                <a:cs typeface="Aharoni" pitchFamily="2" charset="-79"/>
              </a:rPr>
              <a:t>šarana</a:t>
            </a:r>
          </a:p>
          <a:p>
            <a:pPr marL="0" indent="0">
              <a:buNone/>
            </a:pPr>
            <a:r>
              <a:rPr lang="hr-HR" sz="3500" dirty="0">
                <a:latin typeface="Aharoni" pitchFamily="2" charset="-79"/>
                <a:cs typeface="Aharoni" pitchFamily="2" charset="-79"/>
              </a:rPr>
              <a:t>                                                     </a:t>
            </a:r>
            <a:r>
              <a:rPr lang="hr-HR" sz="3800" dirty="0">
                <a:latin typeface="+mj-lt"/>
                <a:cs typeface="Aharoni" pitchFamily="2" charset="-79"/>
              </a:rPr>
              <a:t>maslinu</a:t>
            </a:r>
            <a:endParaRPr lang="hr-HR" sz="3800" dirty="0">
              <a:solidFill>
                <a:srgbClr val="FF0000"/>
              </a:solidFill>
              <a:latin typeface="+mj-lt"/>
              <a:cs typeface="Aharoni" pitchFamily="2" charset="-79"/>
            </a:endParaRPr>
          </a:p>
          <a:p>
            <a:pPr marL="0" indent="0">
              <a:buNone/>
            </a:pP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Prsten 7"/>
          <p:cNvSpPr/>
          <p:nvPr/>
        </p:nvSpPr>
        <p:spPr>
          <a:xfrm>
            <a:off x="323528" y="4869160"/>
            <a:ext cx="2160240" cy="864096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9" name="Prsten 8"/>
          <p:cNvSpPr/>
          <p:nvPr/>
        </p:nvSpPr>
        <p:spPr>
          <a:xfrm>
            <a:off x="4283968" y="4043066"/>
            <a:ext cx="2520280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Prsten 9"/>
          <p:cNvSpPr/>
          <p:nvPr/>
        </p:nvSpPr>
        <p:spPr>
          <a:xfrm>
            <a:off x="5868144" y="2119037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Prsten 6"/>
          <p:cNvSpPr/>
          <p:nvPr/>
        </p:nvSpPr>
        <p:spPr>
          <a:xfrm>
            <a:off x="323528" y="2549514"/>
            <a:ext cx="2304256" cy="914400"/>
          </a:xfrm>
          <a:prstGeom prst="donut">
            <a:avLst>
              <a:gd name="adj" fmla="val 8025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626844" y="2318682"/>
            <a:ext cx="1977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+mj-lt"/>
                <a:cs typeface="Aharoni" pitchFamily="2" charset="-79"/>
              </a:rPr>
              <a:t>jelena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5868144" y="3545544"/>
            <a:ext cx="187220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100" dirty="0">
                <a:latin typeface="+mj-lt"/>
                <a:cs typeface="Aharoni" pitchFamily="2" charset="-79"/>
              </a:rPr>
              <a:t>   </a:t>
            </a:r>
            <a:r>
              <a:rPr lang="hr-HR" sz="2400" dirty="0">
                <a:latin typeface="+mj-lt"/>
                <a:cs typeface="Aharoni" pitchFamily="2" charset="-79"/>
              </a:rPr>
              <a:t>pastrvu</a:t>
            </a:r>
          </a:p>
        </p:txBody>
      </p:sp>
    </p:spTree>
    <p:extLst>
      <p:ext uri="{BB962C8B-B14F-4D97-AF65-F5344CB8AC3E}">
        <p14:creationId xmlns:p14="http://schemas.microsoft.com/office/powerpoint/2010/main" val="23934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072" y="486425"/>
            <a:ext cx="9505056" cy="864096"/>
          </a:xfrm>
        </p:spPr>
        <p:txBody>
          <a:bodyPr/>
          <a:lstStyle/>
          <a:p>
            <a:r>
              <a:rPr lang="hr-HR" dirty="0">
                <a:latin typeface="+mn-lt"/>
              </a:rPr>
              <a:t> </a:t>
            </a:r>
            <a:r>
              <a:rPr lang="hr-HR" sz="2800" dirty="0">
                <a:latin typeface="+mn-lt"/>
              </a:rPr>
              <a:t>U kojem se dijelu Hrvatske nalazi nizinski zavičaj?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273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         NE                  </a:t>
            </a:r>
            <a:r>
              <a:rPr lang="hr-HR" sz="4000" dirty="0" err="1"/>
              <a:t>DA</a:t>
            </a:r>
            <a:endParaRPr lang="hr-HR" sz="4000" dirty="0"/>
          </a:p>
        </p:txBody>
      </p:sp>
      <p:sp>
        <p:nvSpPr>
          <p:cNvPr id="4" name="Dijagram toka: Izmjenična obrada 3"/>
          <p:cNvSpPr/>
          <p:nvPr/>
        </p:nvSpPr>
        <p:spPr>
          <a:xfrm>
            <a:off x="323528" y="1556792"/>
            <a:ext cx="3168352" cy="115582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cs typeface="Aharoni" pitchFamily="2" charset="-79"/>
              </a:rPr>
              <a:t>južnom i jugoistočnom</a:t>
            </a:r>
          </a:p>
        </p:txBody>
      </p:sp>
      <p:sp>
        <p:nvSpPr>
          <p:cNvPr id="7" name="Dijagram toka: Izmjenična obrada 6"/>
          <p:cNvSpPr/>
          <p:nvPr/>
        </p:nvSpPr>
        <p:spPr>
          <a:xfrm>
            <a:off x="3779912" y="1556792"/>
            <a:ext cx="3055896" cy="115212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latin typeface="+mj-lt"/>
                <a:cs typeface="Aharoni" pitchFamily="2" charset="-79"/>
              </a:rPr>
              <a:t>sjeverozapadnom i istočnom</a:t>
            </a:r>
          </a:p>
        </p:txBody>
      </p:sp>
      <p:pic>
        <p:nvPicPr>
          <p:cNvPr id="3074" name="Picture 2" descr="C:\Users\Korisnik\Pictures\My Scans\Slike za prezentacije\scan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46036"/>
            <a:ext cx="26059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1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611560" y="170080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980728"/>
            <a:ext cx="8027053" cy="4051437"/>
          </a:xfrm>
        </p:spPr>
        <p:txBody>
          <a:bodyPr anchor="t"/>
          <a:lstStyle/>
          <a:p>
            <a:pPr marL="0" indent="0">
              <a:buNone/>
            </a:pPr>
            <a:r>
              <a:rPr lang="hr-HR" sz="3200" dirty="0"/>
              <a:t>Sava, Drava i Dunav teku kroz nizinski zavičaj.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/>
              <a:t>DA          NE</a:t>
            </a:r>
          </a:p>
        </p:txBody>
      </p:sp>
      <p:pic>
        <p:nvPicPr>
          <p:cNvPr id="1026" name="Picture 2" descr="C:\Users\Korisnik\Pictures\My Scans\Slike za prezentacije\scan003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3" t="3267" r="3147" b="1715"/>
          <a:stretch/>
        </p:blipFill>
        <p:spPr bwMode="auto">
          <a:xfrm>
            <a:off x="4499992" y="1736565"/>
            <a:ext cx="2304256" cy="375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</TotalTime>
  <Words>240</Words>
  <Application>Microsoft Office PowerPoint</Application>
  <PresentationFormat>On-screen Show (4:3)</PresentationFormat>
  <Paragraphs>127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Aharoni</vt:lpstr>
      <vt:lpstr>Arial</vt:lpstr>
      <vt:lpstr>Bookman Old Style</vt:lpstr>
      <vt:lpstr>Calibri</vt:lpstr>
      <vt:lpstr>Calibri Light</vt:lpstr>
      <vt:lpstr>Century Gothic</vt:lpstr>
      <vt:lpstr>Comic Sans MS</vt:lpstr>
      <vt:lpstr>Office Theme</vt:lpstr>
      <vt:lpstr>Nizinski zavičaj</vt:lpstr>
      <vt:lpstr>Nizinski je zavičaj na zemljovidu prikazan:</vt:lpstr>
      <vt:lpstr>Nizinski zavičaj ima:</vt:lpstr>
      <vt:lpstr>Što pripada nizinskom zavičaju?</vt:lpstr>
      <vt:lpstr>PowerPoint Presentation</vt:lpstr>
      <vt:lpstr>Na kojoj je slici prikazan nizinski zavičaj?</vt:lpstr>
      <vt:lpstr>Što možeš vidjeti u nizinskom zavičaju?       </vt:lpstr>
      <vt:lpstr> U kojem se dijelu Hrvatske nalazi nizinski zavičaj?</vt:lpstr>
      <vt:lpstr>PowerPoint Presentation</vt:lpstr>
      <vt:lpstr>Zadane pojmove spoji crtom.</vt:lpstr>
      <vt:lpstr>Napiši slovo ispred pripadajuće riječi. </vt:lpstr>
      <vt:lpstr>Na zemljovidu pokaži nizinski zavičaj.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Violončelo</dc:title>
  <dc:creator>Korisnik</dc:creator>
  <cp:lastModifiedBy>Maja Jelić-Kolar</cp:lastModifiedBy>
  <cp:revision>347</cp:revision>
  <dcterms:created xsi:type="dcterms:W3CDTF">2014-01-19T14:20:04Z</dcterms:created>
  <dcterms:modified xsi:type="dcterms:W3CDTF">2016-09-12T10:40:02Z</dcterms:modified>
</cp:coreProperties>
</file>